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Epilogue Light"/>
      <p:regular r:id="rId19"/>
      <p:bold r:id="rId20"/>
      <p:italic r:id="rId21"/>
      <p:boldItalic r:id="rId22"/>
    </p:embeddedFont>
    <p:embeddedFont>
      <p:font typeface="Lexend Light"/>
      <p:regular r:id="rId23"/>
      <p:bold r:id="rId24"/>
    </p:embeddedFont>
    <p:embeddedFont>
      <p:font typeface="Epilogue SemiBold"/>
      <p:regular r:id="rId25"/>
      <p:bold r:id="rId26"/>
      <p:italic r:id="rId27"/>
      <p:boldItalic r:id="rId28"/>
    </p:embeddedFont>
    <p:embeddedFont>
      <p:font typeface="Epilogue Black"/>
      <p:bold r:id="rId29"/>
      <p:boldItalic r:id="rId30"/>
    </p:embeddedFont>
    <p:embeddedFont>
      <p:font typeface="Epilogue Medium"/>
      <p:regular r:id="rId31"/>
      <p:bold r:id="rId32"/>
      <p:italic r:id="rId33"/>
      <p:boldItalic r:id="rId34"/>
    </p:embeddedFont>
    <p:embeddedFont>
      <p:font typeface="Geologica Black"/>
      <p:bold r:id="rId35"/>
    </p:embeddedFont>
    <p:embeddedFont>
      <p:font typeface="Epilogue"/>
      <p:regular r:id="rId36"/>
      <p:bold r:id="rId37"/>
      <p:italic r:id="rId38"/>
      <p:boldItalic r:id="rId39"/>
    </p:embeddedFont>
    <p:embeddedFont>
      <p:font typeface="Lexend"/>
      <p:regular r:id="rId40"/>
      <p:bold r:id="rId41"/>
    </p:embeddedFont>
    <p:embeddedFont>
      <p:font typeface="Epilogue ExtraBold"/>
      <p:bold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1A171E3-5EC7-475A-A5A7-0CB1F6F7A9A7}">
  <a:tblStyle styleId="{C1A171E3-5EC7-475A-A5A7-0CB1F6F7A9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exend-regular.fntdata"/><Relationship Id="rId20" Type="http://schemas.openxmlformats.org/officeDocument/2006/relationships/font" Target="fonts/EpilogueLight-bold.fntdata"/><Relationship Id="rId42" Type="http://schemas.openxmlformats.org/officeDocument/2006/relationships/font" Target="fonts/EpilogueExtraBold-bold.fntdata"/><Relationship Id="rId41" Type="http://schemas.openxmlformats.org/officeDocument/2006/relationships/font" Target="fonts/Lexend-bold.fntdata"/><Relationship Id="rId22" Type="http://schemas.openxmlformats.org/officeDocument/2006/relationships/font" Target="fonts/EpilogueLight-boldItalic.fntdata"/><Relationship Id="rId21" Type="http://schemas.openxmlformats.org/officeDocument/2006/relationships/font" Target="fonts/EpilogueLight-italic.fntdata"/><Relationship Id="rId43" Type="http://schemas.openxmlformats.org/officeDocument/2006/relationships/font" Target="fonts/EpilogueExtraBold-boldItalic.fntdata"/><Relationship Id="rId24" Type="http://schemas.openxmlformats.org/officeDocument/2006/relationships/font" Target="fonts/LexendLight-bold.fntdata"/><Relationship Id="rId23" Type="http://schemas.openxmlformats.org/officeDocument/2006/relationships/font" Target="fonts/Lexend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EpilogueSemiBold-bold.fntdata"/><Relationship Id="rId25" Type="http://schemas.openxmlformats.org/officeDocument/2006/relationships/font" Target="fonts/EpilogueSemiBold-regular.fntdata"/><Relationship Id="rId28" Type="http://schemas.openxmlformats.org/officeDocument/2006/relationships/font" Target="fonts/EpilogueSemiBold-boldItalic.fntdata"/><Relationship Id="rId27" Type="http://schemas.openxmlformats.org/officeDocument/2006/relationships/font" Target="fonts/EpilogueSemiBold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EpilogueBlack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EpilogueMedium-regular.fntdata"/><Relationship Id="rId30" Type="http://schemas.openxmlformats.org/officeDocument/2006/relationships/font" Target="fonts/EpilogueBlack-boldItalic.fntdata"/><Relationship Id="rId11" Type="http://schemas.openxmlformats.org/officeDocument/2006/relationships/slide" Target="slides/slide5.xml"/><Relationship Id="rId33" Type="http://schemas.openxmlformats.org/officeDocument/2006/relationships/font" Target="fonts/EpilogueMedium-italic.fntdata"/><Relationship Id="rId10" Type="http://schemas.openxmlformats.org/officeDocument/2006/relationships/slide" Target="slides/slide4.xml"/><Relationship Id="rId32" Type="http://schemas.openxmlformats.org/officeDocument/2006/relationships/font" Target="fonts/EpilogueMedium-bold.fntdata"/><Relationship Id="rId13" Type="http://schemas.openxmlformats.org/officeDocument/2006/relationships/slide" Target="slides/slide7.xml"/><Relationship Id="rId35" Type="http://schemas.openxmlformats.org/officeDocument/2006/relationships/font" Target="fonts/GeologicaBlack-bold.fntdata"/><Relationship Id="rId12" Type="http://schemas.openxmlformats.org/officeDocument/2006/relationships/slide" Target="slides/slide6.xml"/><Relationship Id="rId34" Type="http://schemas.openxmlformats.org/officeDocument/2006/relationships/font" Target="fonts/EpilogueMedium-boldItalic.fntdata"/><Relationship Id="rId15" Type="http://schemas.openxmlformats.org/officeDocument/2006/relationships/slide" Target="slides/slide9.xml"/><Relationship Id="rId37" Type="http://schemas.openxmlformats.org/officeDocument/2006/relationships/font" Target="fonts/Epilogue-bold.fntdata"/><Relationship Id="rId14" Type="http://schemas.openxmlformats.org/officeDocument/2006/relationships/slide" Target="slides/slide8.xml"/><Relationship Id="rId36" Type="http://schemas.openxmlformats.org/officeDocument/2006/relationships/font" Target="fonts/Epilogue-regular.fntdata"/><Relationship Id="rId17" Type="http://schemas.openxmlformats.org/officeDocument/2006/relationships/slide" Target="slides/slide11.xml"/><Relationship Id="rId39" Type="http://schemas.openxmlformats.org/officeDocument/2006/relationships/font" Target="fonts/Epilogue-boldItalic.fntdata"/><Relationship Id="rId16" Type="http://schemas.openxmlformats.org/officeDocument/2006/relationships/slide" Target="slides/slide10.xml"/><Relationship Id="rId38" Type="http://schemas.openxmlformats.org/officeDocument/2006/relationships/font" Target="fonts/Epilogue-italic.fntdata"/><Relationship Id="rId19" Type="http://schemas.openxmlformats.org/officeDocument/2006/relationships/font" Target="fonts/EpilogueLight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415bd0eb2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415bd0eb2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415bd0eb2e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415bd0eb2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415bd0eb2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415bd0eb2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415bd0eb2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415bd0eb2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415bd0eb2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415bd0eb2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15bd0eb2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15bd0eb2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15bd0eb2e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415bd0eb2e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15bd0eb2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415bd0eb2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415bd0eb2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415bd0eb2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15bd0eb2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415bd0eb2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415bd0eb2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415bd0eb2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415bd0eb2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415bd0eb2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972400" y="0"/>
            <a:ext cx="31716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568050" y="1608225"/>
            <a:ext cx="4807200" cy="13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100"/>
              <a:buFont typeface="Epilogue Black"/>
              <a:buNone/>
              <a:defRPr sz="6100">
                <a:latin typeface="Epilogue Black"/>
                <a:ea typeface="Epilogue Black"/>
                <a:cs typeface="Epilogue Black"/>
                <a:sym typeface="Epilogue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68050" y="3276100"/>
            <a:ext cx="4807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Epilogue"/>
              <a:buNone/>
              <a:defRPr sz="2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2pPr>
            <a:lvl3pPr lvl="2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3pPr>
            <a:lvl4pPr lvl="3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4pPr>
            <a:lvl5pPr lvl="4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5pPr>
            <a:lvl6pPr lvl="5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6pPr>
            <a:lvl7pPr lvl="6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7pPr>
            <a:lvl8pPr lvl="7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8pPr>
            <a:lvl9pPr lvl="8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693825" y="3149750"/>
            <a:ext cx="4241400" cy="2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2" name="Google Shape;62;p1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4">
  <p:cSld name="TITLE_4">
    <p:bg>
      <p:bgPr>
        <a:solidFill>
          <a:schemeClr val="accen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5972400" y="0"/>
            <a:ext cx="31716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568050" y="1608225"/>
            <a:ext cx="4807200" cy="13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100"/>
              <a:buFont typeface="Epilogue Black"/>
              <a:buNone/>
              <a:defRPr sz="6100">
                <a:latin typeface="Epilogue Black"/>
                <a:ea typeface="Epilogue Black"/>
                <a:cs typeface="Epilogue Black"/>
                <a:sym typeface="Epilogue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568050" y="3276100"/>
            <a:ext cx="4807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Epilogue"/>
              <a:buNone/>
              <a:defRPr sz="2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2pPr>
            <a:lvl3pPr lvl="2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3pPr>
            <a:lvl4pPr lvl="3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4pPr>
            <a:lvl5pPr lvl="4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5pPr>
            <a:lvl6pPr lvl="5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6pPr>
            <a:lvl7pPr lvl="6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7pPr>
            <a:lvl8pPr lvl="7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8pPr>
            <a:lvl9pPr lvl="8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3">
  <p:cSld name="TITLE_3">
    <p:bg>
      <p:bgPr>
        <a:solidFill>
          <a:schemeClr val="accen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ctrTitle"/>
          </p:nvPr>
        </p:nvSpPr>
        <p:spPr>
          <a:xfrm>
            <a:off x="568050" y="1608225"/>
            <a:ext cx="4807200" cy="13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100"/>
              <a:buFont typeface="Epilogue Black"/>
              <a:buNone/>
              <a:defRPr sz="6100">
                <a:latin typeface="Epilogue Black"/>
                <a:ea typeface="Epilogue Black"/>
                <a:cs typeface="Epilogue Black"/>
                <a:sym typeface="Epilogue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" name="Google Shape;22;p4"/>
          <p:cNvSpPr txBox="1"/>
          <p:nvPr>
            <p:ph idx="1" type="subTitle"/>
          </p:nvPr>
        </p:nvSpPr>
        <p:spPr>
          <a:xfrm>
            <a:off x="568050" y="3276100"/>
            <a:ext cx="4807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Epilogue"/>
              <a:buNone/>
              <a:defRPr sz="2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>
            <a:off x="0" y="3584650"/>
            <a:ext cx="9144000" cy="155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>
              <a:buNone/>
              <a:defRPr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2pPr>
            <a:lvl3pPr lvl="2">
              <a:buNone/>
              <a:defRPr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3pPr>
            <a:lvl4pPr lvl="3">
              <a:buNone/>
              <a:defRPr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4pPr>
            <a:lvl5pPr lvl="4">
              <a:buNone/>
              <a:defRPr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5pPr>
            <a:lvl6pPr lvl="5">
              <a:buNone/>
              <a:defRPr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6pPr>
            <a:lvl7pPr lvl="6">
              <a:buNone/>
              <a:defRPr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7pPr>
            <a:lvl8pPr lvl="7">
              <a:buNone/>
              <a:defRPr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8pPr>
            <a:lvl9pPr lvl="8">
              <a:buNone/>
              <a:defRPr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2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0" y="1684525"/>
            <a:ext cx="8643000" cy="1774500"/>
          </a:xfrm>
          <a:prstGeom prst="homePlate">
            <a:avLst>
              <a:gd fmla="val 3081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ctrTitle"/>
          </p:nvPr>
        </p:nvSpPr>
        <p:spPr>
          <a:xfrm>
            <a:off x="1375775" y="1889550"/>
            <a:ext cx="5891400" cy="13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800"/>
              <a:buFont typeface="Epilogue Black"/>
              <a:buNone/>
              <a:defRPr sz="7800">
                <a:latin typeface="Epilogue Black"/>
                <a:ea typeface="Epilogue Black"/>
                <a:cs typeface="Epilogue Black"/>
                <a:sym typeface="Epilogue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2pPr>
            <a:lvl3pPr lvl="2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3pPr>
            <a:lvl4pPr lvl="3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4pPr>
            <a:lvl5pPr lvl="4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5pPr>
            <a:lvl6pPr lvl="5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6pPr>
            <a:lvl7pPr lvl="6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7pPr>
            <a:lvl8pPr lvl="7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8pPr>
            <a:lvl9pPr lvl="8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solidFill>
          <a:schemeClr val="accen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0" y="75"/>
            <a:ext cx="2256898" cy="5143674"/>
          </a:xfrm>
          <a:custGeom>
            <a:rect b="b" l="l" r="r" t="t"/>
            <a:pathLst>
              <a:path extrusionOk="0" h="206304" w="90593">
                <a:moveTo>
                  <a:pt x="90593" y="0"/>
                </a:moveTo>
                <a:lnTo>
                  <a:pt x="90593" y="206304"/>
                </a:lnTo>
                <a:lnTo>
                  <a:pt x="0" y="206304"/>
                </a:lnTo>
                <a:lnTo>
                  <a:pt x="0" y="9200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0"/>
            <a:ext cx="8167800" cy="5143500"/>
          </a:xfrm>
          <a:prstGeom prst="triangle">
            <a:avLst>
              <a:gd fmla="val 2761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 txBox="1"/>
          <p:nvPr>
            <p:ph type="ctrTitle"/>
          </p:nvPr>
        </p:nvSpPr>
        <p:spPr>
          <a:xfrm>
            <a:off x="366350" y="2333925"/>
            <a:ext cx="4550400" cy="13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700"/>
              <a:buFont typeface="Epilogue Black"/>
              <a:buNone/>
              <a:defRPr sz="4700">
                <a:latin typeface="Epilogue Black"/>
                <a:ea typeface="Epilogue Black"/>
                <a:cs typeface="Epilogue Black"/>
                <a:sym typeface="Epilogue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" name="Google Shape;33;p6"/>
          <p:cNvSpPr txBox="1"/>
          <p:nvPr>
            <p:ph idx="1" type="subTitle"/>
          </p:nvPr>
        </p:nvSpPr>
        <p:spPr>
          <a:xfrm>
            <a:off x="366350" y="3773200"/>
            <a:ext cx="4550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 Light"/>
              <a:buNone/>
              <a:defRPr sz="2400">
                <a:solidFill>
                  <a:schemeClr val="dk1"/>
                </a:solidFill>
                <a:latin typeface="Epilogue Light"/>
                <a:ea typeface="Epilogue Light"/>
                <a:cs typeface="Epilogue Light"/>
                <a:sym typeface="Epilogue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>
            <a:off x="0" y="403825"/>
            <a:ext cx="8601000" cy="655200"/>
          </a:xfrm>
          <a:prstGeom prst="homePlate">
            <a:avLst>
              <a:gd fmla="val 36764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8"/>
          <p:cNvSpPr txBox="1"/>
          <p:nvPr>
            <p:ph type="title"/>
          </p:nvPr>
        </p:nvSpPr>
        <p:spPr>
          <a:xfrm>
            <a:off x="311700" y="403775"/>
            <a:ext cx="8520600" cy="6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Epilogue ExtraBold"/>
              <a:buNone/>
              <a:defRPr sz="3000">
                <a:latin typeface="Epilogue ExtraBold"/>
                <a:ea typeface="Epilogue ExtraBold"/>
                <a:cs typeface="Epilogue ExtraBold"/>
                <a:sym typeface="Epilogue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Lexend"/>
              <a:buChar char="●"/>
              <a:defRPr sz="22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Lexend"/>
              <a:buChar char="○"/>
              <a:defRPr sz="22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2pPr>
            <a:lvl3pPr lvl="2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3pPr>
            <a:lvl4pPr lvl="3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4pPr>
            <a:lvl5pPr lvl="4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5pPr>
            <a:lvl6pPr lvl="5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6pPr>
            <a:lvl7pPr lvl="6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7pPr>
            <a:lvl8pPr lvl="7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8pPr>
            <a:lvl9pPr lvl="8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github.com/msmithp/job-search-engine/" TargetMode="External"/><Relationship Id="rId4" Type="http://schemas.openxmlformats.org/officeDocument/2006/relationships/hyperlink" Target="http://github.com/msmithp/job-search-engine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msmithp/job-search-engine/tree/main/documentation/midterm_presentation" TargetMode="External"/><Relationship Id="rId4" Type="http://schemas.openxmlformats.org/officeDocument/2006/relationships/hyperlink" Target="https://github.com/msmithp/job-search-engine/tree/main/documentation/midterm_presentation" TargetMode="External"/><Relationship Id="rId5" Type="http://schemas.openxmlformats.org/officeDocument/2006/relationships/hyperlink" Target="https://github.com/msmithp/job-search-engine/tree/main/documentation/midterm_presentati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7"/>
          <p:cNvSpPr txBox="1"/>
          <p:nvPr>
            <p:ph type="ctrTitle"/>
          </p:nvPr>
        </p:nvSpPr>
        <p:spPr>
          <a:xfrm>
            <a:off x="568050" y="1244850"/>
            <a:ext cx="5312400" cy="26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000"/>
              <a:t>Job Search Engine</a:t>
            </a:r>
            <a:endParaRPr sz="6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00">
                <a:latin typeface="Epilogue"/>
                <a:ea typeface="Epilogue"/>
                <a:cs typeface="Epilogue"/>
                <a:sym typeface="Epilogue"/>
              </a:rPr>
              <a:t>MIDTERM PROJECT REPORT</a:t>
            </a:r>
            <a:endParaRPr sz="2900"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00">
                <a:latin typeface="Epilogue"/>
                <a:ea typeface="Epilogue"/>
                <a:cs typeface="Epilogue"/>
                <a:sym typeface="Epilogue"/>
              </a:rPr>
              <a:t>March 20, 2025</a:t>
            </a:r>
            <a:endParaRPr sz="1900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79" name="Google Shape;79;p17"/>
          <p:cNvSpPr/>
          <p:nvPr/>
        </p:nvSpPr>
        <p:spPr>
          <a:xfrm>
            <a:off x="665200" y="3010975"/>
            <a:ext cx="4612800" cy="2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6363729" y="1193700"/>
            <a:ext cx="24300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rPr>
              <a:t>Chris Pappelis</a:t>
            </a:r>
            <a:endParaRPr sz="1800">
              <a:solidFill>
                <a:schemeClr val="lt1"/>
              </a:solidFill>
              <a:latin typeface="Epilogue SemiBold"/>
              <a:ea typeface="Epilogue SemiBold"/>
              <a:cs typeface="Epilogue SemiBold"/>
              <a:sym typeface="Epilogue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Epilogue Light"/>
                <a:ea typeface="Epilogue Light"/>
                <a:cs typeface="Epilogue Light"/>
                <a:sym typeface="Epilogue Light"/>
              </a:rPr>
              <a:t>cfp4@hood.edu</a:t>
            </a:r>
            <a:endParaRPr sz="1600">
              <a:solidFill>
                <a:schemeClr val="lt1"/>
              </a:solidFill>
              <a:latin typeface="Epilogue Light"/>
              <a:ea typeface="Epilogue Light"/>
              <a:cs typeface="Epilogue Light"/>
              <a:sym typeface="Epilogue Light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363729" y="2171400"/>
            <a:ext cx="24300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rPr>
              <a:t>Matthew Smith</a:t>
            </a:r>
            <a:endParaRPr sz="1800">
              <a:solidFill>
                <a:schemeClr val="lt1"/>
              </a:solidFill>
              <a:latin typeface="Epilogue SemiBold"/>
              <a:ea typeface="Epilogue SemiBold"/>
              <a:cs typeface="Epilogue SemiBold"/>
              <a:sym typeface="Epilogue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Epilogue Light"/>
                <a:ea typeface="Epilogue Light"/>
                <a:cs typeface="Epilogue Light"/>
                <a:sym typeface="Epilogue Light"/>
              </a:rPr>
              <a:t>mps3@hood.edu</a:t>
            </a:r>
            <a:endParaRPr sz="1600">
              <a:solidFill>
                <a:schemeClr val="lt1"/>
              </a:solidFill>
              <a:latin typeface="Epilogue Light"/>
              <a:ea typeface="Epilogue Light"/>
              <a:cs typeface="Epilogue Light"/>
              <a:sym typeface="Epilogue Light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363729" y="3149088"/>
            <a:ext cx="24300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uFill>
                  <a:noFill/>
                </a:uFill>
                <a:latin typeface="Epilogue Light"/>
                <a:ea typeface="Epilogue Light"/>
                <a:cs typeface="Epilogue Light"/>
                <a:sym typeface="Epilogue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github.com/msmithp/</a:t>
            </a:r>
            <a:endParaRPr sz="1600">
              <a:solidFill>
                <a:schemeClr val="lt1"/>
              </a:solidFill>
              <a:latin typeface="Epilogue Light"/>
              <a:ea typeface="Epilogue Light"/>
              <a:cs typeface="Epilogue Light"/>
              <a:sym typeface="Epilog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uFill>
                  <a:noFill/>
                </a:uFill>
                <a:latin typeface="Epilogue SemiBold"/>
                <a:ea typeface="Epilogue SemiBold"/>
                <a:cs typeface="Epilogue SemiBold"/>
                <a:sym typeface="Epilogue SemiBol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job-search-engine</a:t>
            </a:r>
            <a:endParaRPr sz="1600">
              <a:solidFill>
                <a:schemeClr val="lt1"/>
              </a:solidFill>
              <a:latin typeface="Epilogue SemiBold"/>
              <a:ea typeface="Epilogue SemiBold"/>
              <a:cs typeface="Epilogue SemiBold"/>
              <a:sym typeface="Epilogue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11700" y="403775"/>
            <a:ext cx="8520600" cy="6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Future Work</a:t>
            </a:r>
            <a:endParaRPr/>
          </a:p>
        </p:txBody>
      </p:sp>
      <p:sp>
        <p:nvSpPr>
          <p:cNvPr id="161" name="Google Shape;16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62" name="Google Shape;162;p26"/>
          <p:cNvGraphicFramePr/>
          <p:nvPr/>
        </p:nvGraphicFramePr>
        <p:xfrm>
          <a:off x="658500" y="12596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{C1A171E3-5EC7-475A-A5A7-0CB1F6F7A9A7}</a:tableStyleId>
              </a:tblPr>
              <a:tblGrid>
                <a:gridCol w="2609000"/>
                <a:gridCol w="2609000"/>
                <a:gridCol w="2609000"/>
              </a:tblGrid>
              <a:tr h="63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Epilogue ExtraBold"/>
                          <a:ea typeface="Epilogue ExtraBold"/>
                          <a:cs typeface="Epilogue ExtraBold"/>
                          <a:sym typeface="Epilogue ExtraBold"/>
                        </a:rPr>
                        <a:t>Activity</a:t>
                      </a:r>
                      <a:endParaRPr sz="1800">
                        <a:solidFill>
                          <a:schemeClr val="dk1"/>
                        </a:solidFill>
                        <a:latin typeface="Epilogue ExtraBold"/>
                        <a:ea typeface="Epilogue ExtraBold"/>
                        <a:cs typeface="Epilogue ExtraBold"/>
                        <a:sym typeface="Epilogue Extra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Epilogue ExtraBold"/>
                          <a:ea typeface="Epilogue ExtraBold"/>
                          <a:cs typeface="Epilogue ExtraBold"/>
                          <a:sym typeface="Epilogue ExtraBold"/>
                        </a:rPr>
                        <a:t>Implementation</a:t>
                      </a:r>
                      <a:endParaRPr sz="1800">
                        <a:solidFill>
                          <a:schemeClr val="dk1"/>
                        </a:solidFill>
                        <a:latin typeface="Epilogue ExtraBold"/>
                        <a:ea typeface="Epilogue ExtraBold"/>
                        <a:cs typeface="Epilogue ExtraBold"/>
                        <a:sym typeface="Epilogue Extra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Epilogue ExtraBold"/>
                          <a:ea typeface="Epilogue ExtraBold"/>
                          <a:cs typeface="Epilogue ExtraBold"/>
                          <a:sym typeface="Epilogue ExtraBold"/>
                        </a:rPr>
                        <a:t>Expected Due Date</a:t>
                      </a:r>
                      <a:endParaRPr sz="1800">
                        <a:solidFill>
                          <a:schemeClr val="dk1"/>
                        </a:solidFill>
                        <a:latin typeface="Epilogue ExtraBold"/>
                        <a:ea typeface="Epilogue ExtraBold"/>
                        <a:cs typeface="Epilogue ExtraBold"/>
                        <a:sym typeface="Epilogue Extra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0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Skill map visualization</a:t>
                      </a:r>
                      <a:endParaRPr sz="18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Leaflet, GeoJSON</a:t>
                      </a:r>
                      <a:endParaRPr sz="18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March 27</a:t>
                      </a:r>
                      <a:endParaRPr sz="18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Account system</a:t>
                      </a:r>
                      <a:endParaRPr sz="18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React, Django</a:t>
                      </a:r>
                      <a:endParaRPr sz="18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April 8</a:t>
                      </a:r>
                      <a:endParaRPr sz="18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Dashboard</a:t>
                      </a:r>
                      <a:endParaRPr sz="18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Use pre-existing functionality</a:t>
                      </a:r>
                      <a:endParaRPr sz="18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April 17</a:t>
                      </a:r>
                      <a:endParaRPr sz="18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UI refinement</a:t>
                      </a:r>
                      <a:endParaRPr sz="18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HTML, CSS styling</a:t>
                      </a:r>
                      <a:endParaRPr sz="18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May 1</a:t>
                      </a:r>
                      <a:endParaRPr sz="18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ctrTitle"/>
          </p:nvPr>
        </p:nvSpPr>
        <p:spPr>
          <a:xfrm>
            <a:off x="1626300" y="1889550"/>
            <a:ext cx="5891400" cy="13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68" name="Google Shape;16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ctrTitle"/>
          </p:nvPr>
        </p:nvSpPr>
        <p:spPr>
          <a:xfrm>
            <a:off x="918650" y="1060225"/>
            <a:ext cx="7306800" cy="189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7200"/>
              <a:t>Questions?</a:t>
            </a:r>
            <a:endParaRPr sz="7200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74" name="Google Shape;17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5" name="Google Shape;175;p28"/>
          <p:cNvSpPr txBox="1"/>
          <p:nvPr/>
        </p:nvSpPr>
        <p:spPr>
          <a:xfrm>
            <a:off x="766800" y="3963975"/>
            <a:ext cx="76104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Presentation files can be found at</a:t>
            </a:r>
            <a:endParaRPr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uFill>
                  <a:noFill/>
                </a:uFill>
                <a:latin typeface="Epilogue"/>
                <a:ea typeface="Epilogue"/>
                <a:cs typeface="Epilogue"/>
                <a:sym typeface="Epilog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github.com/msmithp/job-search-engine/tree/main/</a:t>
            </a:r>
            <a:endParaRPr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uFill>
                  <a:noFill/>
                </a:uFill>
                <a:latin typeface="Epilogue"/>
                <a:ea typeface="Epilogue"/>
                <a:cs typeface="Epilogue"/>
                <a:sym typeface="Epilogu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documentation/</a:t>
            </a:r>
            <a:r>
              <a:rPr b="1" lang="en">
                <a:solidFill>
                  <a:schemeClr val="lt1"/>
                </a:solidFill>
                <a:uFill>
                  <a:noFill/>
                </a:uFill>
                <a:latin typeface="Epilogue"/>
                <a:ea typeface="Epilogue"/>
                <a:cs typeface="Epilogue"/>
                <a:sym typeface="Epilogue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midterm_presentation</a:t>
            </a:r>
            <a:r>
              <a:rPr lang="en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.</a:t>
            </a:r>
            <a:endParaRPr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03775"/>
            <a:ext cx="8520600" cy="6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What is the Job Search Engine?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Objectives:</a:t>
            </a:r>
            <a:endParaRPr/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Streamline CS job searching</a:t>
            </a:r>
            <a:endParaRPr/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Present in-demand CS skills</a:t>
            </a:r>
            <a:endParaRPr/>
          </a:p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03775"/>
            <a:ext cx="8520600" cy="6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Work &amp; Project Plan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Other systems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Problems with job searching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Amount of information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Inaccurate filtering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Our plan</a:t>
            </a:r>
            <a:endParaRPr/>
          </a:p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9"/>
          <p:cNvSpPr/>
          <p:nvPr/>
        </p:nvSpPr>
        <p:spPr>
          <a:xfrm>
            <a:off x="5460425" y="1362550"/>
            <a:ext cx="3397500" cy="3021000"/>
          </a:xfrm>
          <a:prstGeom prst="roundRect">
            <a:avLst>
              <a:gd fmla="val 312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Epilogue"/>
              <a:ea typeface="Epilogue"/>
              <a:cs typeface="Epilogue"/>
              <a:sym typeface="Epilogue"/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 b="398" l="0" r="695" t="0"/>
          <a:stretch/>
        </p:blipFill>
        <p:spPr>
          <a:xfrm>
            <a:off x="5540475" y="1425575"/>
            <a:ext cx="3237400" cy="289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/>
          <p:nvPr/>
        </p:nvSpPr>
        <p:spPr>
          <a:xfrm>
            <a:off x="5756250" y="1273700"/>
            <a:ext cx="2841900" cy="3416400"/>
          </a:xfrm>
          <a:prstGeom prst="roundRect">
            <a:avLst>
              <a:gd fmla="val 822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03775"/>
            <a:ext cx="8520600" cy="6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Description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538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Main features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Job search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Skill search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Dashboard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Languages used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Python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TypeScript</a:t>
            </a:r>
            <a:endParaRPr/>
          </a:p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0"/>
          <p:cNvSpPr/>
          <p:nvPr/>
        </p:nvSpPr>
        <p:spPr>
          <a:xfrm>
            <a:off x="5870400" y="1765460"/>
            <a:ext cx="2613600" cy="615000"/>
          </a:xfrm>
          <a:prstGeom prst="roundRect">
            <a:avLst>
              <a:gd fmla="val 3447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Epilogue"/>
                <a:ea typeface="Epilogue"/>
                <a:cs typeface="Epilogue"/>
                <a:sym typeface="Epilogue"/>
              </a:rPr>
              <a:t>Node.js</a:t>
            </a:r>
            <a:endParaRPr b="1" sz="2200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08" name="Google Shape;108;p20"/>
          <p:cNvSpPr/>
          <p:nvPr/>
        </p:nvSpPr>
        <p:spPr>
          <a:xfrm>
            <a:off x="5870400" y="2498810"/>
            <a:ext cx="2613600" cy="615000"/>
          </a:xfrm>
          <a:prstGeom prst="roundRect">
            <a:avLst>
              <a:gd fmla="val 3447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Epilogue"/>
                <a:ea typeface="Epilogue"/>
                <a:cs typeface="Epilogue"/>
                <a:sym typeface="Epilogue"/>
              </a:rPr>
              <a:t>React</a:t>
            </a:r>
            <a:endParaRPr b="1" sz="2200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5870400" y="3232147"/>
            <a:ext cx="2613600" cy="615000"/>
          </a:xfrm>
          <a:prstGeom prst="roundRect">
            <a:avLst>
              <a:gd fmla="val 3447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Epilogue"/>
                <a:ea typeface="Epilogue"/>
                <a:cs typeface="Epilogue"/>
                <a:sym typeface="Epilogue"/>
              </a:rPr>
              <a:t>Django</a:t>
            </a:r>
            <a:endParaRPr b="1" sz="2200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5870400" y="3965497"/>
            <a:ext cx="2613600" cy="615000"/>
          </a:xfrm>
          <a:prstGeom prst="roundRect">
            <a:avLst>
              <a:gd fmla="val 3447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Epilogue"/>
                <a:ea typeface="Epilogue"/>
                <a:cs typeface="Epilogue"/>
                <a:sym typeface="Epilogue"/>
              </a:rPr>
              <a:t>PostgreSQL</a:t>
            </a:r>
            <a:endParaRPr b="1" sz="2200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6132150" y="1351099"/>
            <a:ext cx="20901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Epilogue Medium"/>
                <a:ea typeface="Epilogue Medium"/>
                <a:cs typeface="Epilogue Medium"/>
                <a:sym typeface="Epilogue Medium"/>
              </a:rPr>
              <a:t>Tech stack:</a:t>
            </a:r>
            <a:endParaRPr sz="1800">
              <a:solidFill>
                <a:schemeClr val="lt1"/>
              </a:solidFill>
              <a:latin typeface="Epilogue Medium"/>
              <a:ea typeface="Epilogue Medium"/>
              <a:cs typeface="Epilogue Medium"/>
              <a:sym typeface="Epilogue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/>
          <p:nvPr/>
        </p:nvSpPr>
        <p:spPr>
          <a:xfrm>
            <a:off x="1733400" y="1143139"/>
            <a:ext cx="5677200" cy="3916200"/>
          </a:xfrm>
          <a:prstGeom prst="roundRect">
            <a:avLst>
              <a:gd fmla="val 440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03775"/>
            <a:ext cx="8520600" cy="6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Description</a:t>
            </a:r>
            <a:endParaRPr/>
          </a:p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9" name="Google Shape;119;p21" title="CS 475 Database Schema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625" y="1091050"/>
            <a:ext cx="5332751" cy="4020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03775"/>
            <a:ext cx="8520600" cy="6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Accomplishments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266050" y="1152475"/>
            <a:ext cx="556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Major features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exend Light"/>
              <a:buChar char="○"/>
            </a:pPr>
            <a:r>
              <a:rPr lang="en" sz="1800">
                <a:latin typeface="Lexend Light"/>
                <a:ea typeface="Lexend Light"/>
                <a:cs typeface="Lexend Light"/>
                <a:sym typeface="Lexend Light"/>
              </a:rPr>
              <a:t>Web scraper</a:t>
            </a:r>
            <a:endParaRPr sz="1800"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exend Light"/>
              <a:buChar char="○"/>
            </a:pPr>
            <a:r>
              <a:rPr lang="en" sz="1800">
                <a:latin typeface="Lexend Light"/>
                <a:ea typeface="Lexend Light"/>
                <a:cs typeface="Lexend Light"/>
                <a:sym typeface="Lexend Light"/>
              </a:rPr>
              <a:t>Database implementation</a:t>
            </a:r>
            <a:endParaRPr sz="1800"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exend Light"/>
              <a:buChar char="○"/>
            </a:pPr>
            <a:r>
              <a:rPr lang="en" sz="1800">
                <a:latin typeface="Lexend Light"/>
                <a:ea typeface="Lexend Light"/>
                <a:cs typeface="Lexend Light"/>
                <a:sym typeface="Lexend Light"/>
              </a:rPr>
              <a:t>Skill and requirement extraction</a:t>
            </a:r>
            <a:endParaRPr sz="1800"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exend Light"/>
              <a:buChar char="○"/>
            </a:pPr>
            <a:r>
              <a:rPr lang="en" sz="1800">
                <a:latin typeface="Lexend Light"/>
                <a:ea typeface="Lexend Light"/>
                <a:cs typeface="Lexend Light"/>
                <a:sym typeface="Lexend Light"/>
              </a:rPr>
              <a:t>Skill chart visualization</a:t>
            </a:r>
            <a:endParaRPr sz="1800"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exend Light"/>
              <a:buChar char="○"/>
            </a:pPr>
            <a:r>
              <a:rPr lang="en" sz="1800">
                <a:latin typeface="Lexend Light"/>
                <a:ea typeface="Lexend Light"/>
                <a:cs typeface="Lexend Light"/>
                <a:sym typeface="Lexend Light"/>
              </a:rPr>
              <a:t>Job search functionality</a:t>
            </a:r>
            <a:endParaRPr sz="1800"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exend Light"/>
              <a:buChar char="○"/>
            </a:pPr>
            <a:r>
              <a:rPr lang="en" sz="1800">
                <a:latin typeface="Lexend Light"/>
                <a:ea typeface="Lexend Light"/>
                <a:cs typeface="Lexend Light"/>
                <a:sym typeface="Lexend Light"/>
              </a:rPr>
              <a:t>Compatibility calculation</a:t>
            </a:r>
            <a:endParaRPr sz="1800"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Quality of work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Size</a:t>
            </a:r>
            <a:endParaRPr/>
          </a:p>
        </p:txBody>
      </p:sp>
      <p:sp>
        <p:nvSpPr>
          <p:cNvPr id="126" name="Google Shape;12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2"/>
          <p:cNvSpPr/>
          <p:nvPr/>
        </p:nvSpPr>
        <p:spPr>
          <a:xfrm flipH="1" rot="10800000">
            <a:off x="0" y="1059025"/>
            <a:ext cx="2855100" cy="4081800"/>
          </a:xfrm>
          <a:prstGeom prst="snip1Rect">
            <a:avLst>
              <a:gd fmla="val 20595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2"/>
          <p:cNvSpPr txBox="1"/>
          <p:nvPr/>
        </p:nvSpPr>
        <p:spPr>
          <a:xfrm>
            <a:off x="169950" y="1205475"/>
            <a:ext cx="25152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1"/>
                </a:solidFill>
                <a:latin typeface="Geologica Black"/>
                <a:ea typeface="Geologica Black"/>
                <a:cs typeface="Geologica Black"/>
                <a:sym typeface="Geologica Black"/>
              </a:rPr>
              <a:t>1,265</a:t>
            </a:r>
            <a:endParaRPr sz="4000">
              <a:solidFill>
                <a:schemeClr val="accent1"/>
              </a:solidFill>
              <a:latin typeface="Geologica Black"/>
              <a:ea typeface="Geologica Black"/>
              <a:cs typeface="Geologica Black"/>
              <a:sym typeface="Geologica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l</a:t>
            </a:r>
            <a:r>
              <a:rPr lang="en" sz="200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ines of code</a:t>
            </a:r>
            <a:endParaRPr sz="200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169950" y="2366300"/>
            <a:ext cx="25152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1"/>
                </a:solidFill>
                <a:latin typeface="Geologica Black"/>
                <a:ea typeface="Geologica Black"/>
                <a:cs typeface="Geologica Black"/>
                <a:sym typeface="Geologica Black"/>
              </a:rPr>
              <a:t>4,000</a:t>
            </a:r>
            <a:endParaRPr sz="4000">
              <a:solidFill>
                <a:schemeClr val="accent1"/>
              </a:solidFill>
              <a:latin typeface="Geologica Black"/>
              <a:ea typeface="Geologica Black"/>
              <a:cs typeface="Geologica Black"/>
              <a:sym typeface="Geologica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scraped jobs</a:t>
            </a:r>
            <a:endParaRPr sz="200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30" name="Google Shape;130;p22"/>
          <p:cNvSpPr txBox="1"/>
          <p:nvPr/>
        </p:nvSpPr>
        <p:spPr>
          <a:xfrm>
            <a:off x="169950" y="3527125"/>
            <a:ext cx="25152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1"/>
                </a:solidFill>
                <a:latin typeface="Geologica Black"/>
                <a:ea typeface="Geologica Black"/>
                <a:cs typeface="Geologica Black"/>
                <a:sym typeface="Geologica Black"/>
              </a:rPr>
              <a:t>9</a:t>
            </a:r>
            <a:endParaRPr sz="4000">
              <a:solidFill>
                <a:schemeClr val="accent1"/>
              </a:solidFill>
              <a:latin typeface="Geologica Black"/>
              <a:ea typeface="Geologica Black"/>
              <a:cs typeface="Geologica Black"/>
              <a:sym typeface="Geologica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d</a:t>
            </a:r>
            <a:r>
              <a:rPr lang="en" sz="200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atabase tables</a:t>
            </a:r>
            <a:endParaRPr sz="200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/>
          <p:nvPr/>
        </p:nvSpPr>
        <p:spPr>
          <a:xfrm>
            <a:off x="3403763" y="1140625"/>
            <a:ext cx="4326600" cy="3916200"/>
          </a:xfrm>
          <a:prstGeom prst="roundRect">
            <a:avLst>
              <a:gd fmla="val 393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36" name="Google Shape;136;p23"/>
          <p:cNvSpPr/>
          <p:nvPr/>
        </p:nvSpPr>
        <p:spPr>
          <a:xfrm>
            <a:off x="1413625" y="1140625"/>
            <a:ext cx="1724400" cy="3916200"/>
          </a:xfrm>
          <a:prstGeom prst="roundRect">
            <a:avLst>
              <a:gd fmla="val 711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03775"/>
            <a:ext cx="8520600" cy="6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Status</a:t>
            </a:r>
            <a:endParaRPr/>
          </a:p>
        </p:txBody>
      </p:sp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925" y="1235425"/>
            <a:ext cx="1349650" cy="372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5162" y="1190225"/>
            <a:ext cx="4023775" cy="381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403775"/>
            <a:ext cx="8520600" cy="6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Effort</a:t>
            </a:r>
            <a:endParaRPr/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47" name="Google Shape;147;p24"/>
          <p:cNvGraphicFramePr/>
          <p:nvPr/>
        </p:nvGraphicFramePr>
        <p:xfrm>
          <a:off x="658500" y="329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{C1A171E3-5EC7-475A-A5A7-0CB1F6F7A9A7}</a:tableStyleId>
              </a:tblPr>
              <a:tblGrid>
                <a:gridCol w="2609000"/>
                <a:gridCol w="2609000"/>
                <a:gridCol w="2609000"/>
              </a:tblGrid>
              <a:tr h="407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Epilogue ExtraBold"/>
                          <a:ea typeface="Epilogue ExtraBold"/>
                          <a:cs typeface="Epilogue ExtraBold"/>
                          <a:sym typeface="Epilogue ExtraBold"/>
                        </a:rPr>
                        <a:t>Team Member</a:t>
                      </a:r>
                      <a:endParaRPr sz="1800">
                        <a:solidFill>
                          <a:schemeClr val="dk1"/>
                        </a:solidFill>
                        <a:latin typeface="Epilogue ExtraBold"/>
                        <a:ea typeface="Epilogue ExtraBold"/>
                        <a:cs typeface="Epilogue ExtraBold"/>
                        <a:sym typeface="Epilogue Extra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Epilogue ExtraBold"/>
                          <a:ea typeface="Epilogue ExtraBold"/>
                          <a:cs typeface="Epilogue ExtraBold"/>
                          <a:sym typeface="Epilogue ExtraBold"/>
                        </a:rPr>
                        <a:t>Role</a:t>
                      </a:r>
                      <a:endParaRPr sz="1800">
                        <a:solidFill>
                          <a:schemeClr val="dk1"/>
                        </a:solidFill>
                        <a:latin typeface="Epilogue ExtraBold"/>
                        <a:ea typeface="Epilogue ExtraBold"/>
                        <a:cs typeface="Epilogue ExtraBold"/>
                        <a:sym typeface="Epilogue Extra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Epilogue ExtraBold"/>
                          <a:ea typeface="Epilogue ExtraBold"/>
                          <a:cs typeface="Epilogue ExtraBold"/>
                          <a:sym typeface="Epilogue ExtraBold"/>
                        </a:rPr>
                        <a:t>Hours of Work</a:t>
                      </a:r>
                      <a:endParaRPr sz="1800">
                        <a:solidFill>
                          <a:schemeClr val="dk1"/>
                        </a:solidFill>
                        <a:latin typeface="Epilogue ExtraBold"/>
                        <a:ea typeface="Epilogue ExtraBold"/>
                        <a:cs typeface="Epilogue ExtraBold"/>
                        <a:sym typeface="Epilogue Extra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07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Chris Pappelis</a:t>
                      </a:r>
                      <a:endParaRPr sz="18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Back-end Lead</a:t>
                      </a:r>
                      <a:endParaRPr sz="18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35</a:t>
                      </a:r>
                      <a:endParaRPr sz="18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7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Matthew Smith</a:t>
                      </a:r>
                      <a:endParaRPr sz="18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Front-end Lead</a:t>
                      </a:r>
                      <a:endParaRPr sz="18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53</a:t>
                      </a:r>
                      <a:endParaRPr sz="18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311700" y="1152475"/>
            <a:ext cx="8520600" cy="19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Team operation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Waterfall methodology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Tools used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11700" y="403775"/>
            <a:ext cx="8520600" cy="6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Interface planning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Dependency management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Type safety</a:t>
            </a:r>
            <a:endParaRPr/>
          </a:p>
        </p:txBody>
      </p:sp>
      <p:sp>
        <p:nvSpPr>
          <p:cNvPr id="155" name="Google Shape;15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191B1A"/>
      </a:dk1>
      <a:lt1>
        <a:srgbClr val="FDFFFE"/>
      </a:lt1>
      <a:dk2>
        <a:srgbClr val="313636"/>
      </a:dk2>
      <a:lt2>
        <a:srgbClr val="E2E2E2"/>
      </a:lt2>
      <a:accent1>
        <a:srgbClr val="72DB9E"/>
      </a:accent1>
      <a:accent2>
        <a:srgbClr val="52554E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