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pilogue Light"/>
      <p:regular r:id="rId19"/>
      <p:bold r:id="rId20"/>
      <p:italic r:id="rId21"/>
      <p:boldItalic r:id="rId22"/>
    </p:embeddedFont>
    <p:embeddedFont>
      <p:font typeface="Lexend Light"/>
      <p:regular r:id="rId23"/>
      <p:bold r:id="rId24"/>
    </p:embeddedFont>
    <p:embeddedFont>
      <p:font typeface="Epilogue SemiBold"/>
      <p:regular r:id="rId25"/>
      <p:bold r:id="rId26"/>
      <p:italic r:id="rId27"/>
      <p:boldItalic r:id="rId28"/>
    </p:embeddedFont>
    <p:embeddedFont>
      <p:font typeface="Epilogue Black"/>
      <p:bold r:id="rId29"/>
      <p:boldItalic r:id="rId30"/>
    </p:embeddedFont>
    <p:embeddedFont>
      <p:font typeface="Epilogue Medium"/>
      <p:regular r:id="rId31"/>
      <p:bold r:id="rId32"/>
      <p:italic r:id="rId33"/>
      <p:boldItalic r:id="rId34"/>
    </p:embeddedFont>
    <p:embeddedFont>
      <p:font typeface="Geologica Black"/>
      <p:bold r:id="rId35"/>
    </p:embeddedFont>
    <p:embeddedFont>
      <p:font typeface="Epilogue"/>
      <p:regular r:id="rId36"/>
      <p:bold r:id="rId37"/>
      <p:italic r:id="rId38"/>
      <p:boldItalic r:id="rId39"/>
    </p:embeddedFont>
    <p:embeddedFont>
      <p:font typeface="Lexend"/>
      <p:regular r:id="rId40"/>
      <p:bold r:id="rId41"/>
    </p:embeddedFont>
    <p:embeddedFont>
      <p:font typeface="Epilogue ExtraBold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DF51D-440D-44CD-BBC8-74FBFA9D391A}">
  <a:tblStyle styleId="{0D2DF51D-440D-44CD-BBC8-74FBFA9D3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regular.fntdata"/><Relationship Id="rId20" Type="http://schemas.openxmlformats.org/officeDocument/2006/relationships/font" Target="fonts/EpilogueLight-bold.fntdata"/><Relationship Id="rId42" Type="http://schemas.openxmlformats.org/officeDocument/2006/relationships/font" Target="fonts/EpilogueExtraBold-bold.fntdata"/><Relationship Id="rId41" Type="http://schemas.openxmlformats.org/officeDocument/2006/relationships/font" Target="fonts/Lexend-bold.fntdata"/><Relationship Id="rId22" Type="http://schemas.openxmlformats.org/officeDocument/2006/relationships/font" Target="fonts/EpilogueLight-boldItalic.fntdata"/><Relationship Id="rId21" Type="http://schemas.openxmlformats.org/officeDocument/2006/relationships/font" Target="fonts/EpilogueLight-italic.fntdata"/><Relationship Id="rId43" Type="http://schemas.openxmlformats.org/officeDocument/2006/relationships/font" Target="fonts/EpilogueExtraBold-boldItalic.fntdata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pilogueSemiBold-bold.fntdata"/><Relationship Id="rId25" Type="http://schemas.openxmlformats.org/officeDocument/2006/relationships/font" Target="fonts/EpilogueSemiBold-regular.fntdata"/><Relationship Id="rId28" Type="http://schemas.openxmlformats.org/officeDocument/2006/relationships/font" Target="fonts/EpilogueSemiBold-boldItalic.fntdata"/><Relationship Id="rId27" Type="http://schemas.openxmlformats.org/officeDocument/2006/relationships/font" Target="fonts/Epilogue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pilogue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pilogueMedium-regular.fntdata"/><Relationship Id="rId30" Type="http://schemas.openxmlformats.org/officeDocument/2006/relationships/font" Target="fonts/Epilogue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EpilogueMedium-italic.fntdata"/><Relationship Id="rId10" Type="http://schemas.openxmlformats.org/officeDocument/2006/relationships/slide" Target="slides/slide4.xml"/><Relationship Id="rId32" Type="http://schemas.openxmlformats.org/officeDocument/2006/relationships/font" Target="fonts/EpilogueMedium-bold.fntdata"/><Relationship Id="rId13" Type="http://schemas.openxmlformats.org/officeDocument/2006/relationships/slide" Target="slides/slide7.xml"/><Relationship Id="rId35" Type="http://schemas.openxmlformats.org/officeDocument/2006/relationships/font" Target="fonts/GeologicaBlack-bold.fntdata"/><Relationship Id="rId12" Type="http://schemas.openxmlformats.org/officeDocument/2006/relationships/slide" Target="slides/slide6.xml"/><Relationship Id="rId34" Type="http://schemas.openxmlformats.org/officeDocument/2006/relationships/font" Target="fonts/Epilogue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Epilogue-bold.fntdata"/><Relationship Id="rId14" Type="http://schemas.openxmlformats.org/officeDocument/2006/relationships/slide" Target="slides/slide8.xml"/><Relationship Id="rId36" Type="http://schemas.openxmlformats.org/officeDocument/2006/relationships/font" Target="fonts/Epilogue-regular.fntdata"/><Relationship Id="rId17" Type="http://schemas.openxmlformats.org/officeDocument/2006/relationships/slide" Target="slides/slide11.xml"/><Relationship Id="rId39" Type="http://schemas.openxmlformats.org/officeDocument/2006/relationships/font" Target="fonts/Epilogue-boldItalic.fntdata"/><Relationship Id="rId16" Type="http://schemas.openxmlformats.org/officeDocument/2006/relationships/slide" Target="slides/slide10.xml"/><Relationship Id="rId38" Type="http://schemas.openxmlformats.org/officeDocument/2006/relationships/font" Target="fonts/Epilogue-italic.fntdata"/><Relationship Id="rId19" Type="http://schemas.openxmlformats.org/officeDocument/2006/relationships/font" Target="fonts/Epilogue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15bd0eb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15bd0eb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15bd0eb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15bd0eb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15bd0eb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15bd0eb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15bd0eb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15bd0eb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5bd0eb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5bd0eb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5bd0eb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5bd0eb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5bd0eb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5bd0eb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5bd0eb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15bd0eb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5bd0eb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5bd0eb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15bd0eb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15bd0eb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15bd0eb2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15bd0eb2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15bd0eb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15bd0eb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3825" y="3149750"/>
            <a:ext cx="42414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3584650"/>
            <a:ext cx="9144000" cy="15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1684525"/>
            <a:ext cx="8643000" cy="1774500"/>
          </a:xfrm>
          <a:prstGeom prst="homePlate">
            <a:avLst>
              <a:gd fmla="val 3081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1375775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800"/>
              <a:buFont typeface="Epilogue Black"/>
              <a:buNone/>
              <a:defRPr sz="78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75"/>
            <a:ext cx="2256898" cy="5143674"/>
          </a:xfrm>
          <a:custGeom>
            <a:rect b="b" l="l" r="r" t="t"/>
            <a:pathLst>
              <a:path extrusionOk="0" h="206304" w="90593">
                <a:moveTo>
                  <a:pt x="90593" y="0"/>
                </a:moveTo>
                <a:lnTo>
                  <a:pt x="90593" y="206304"/>
                </a:lnTo>
                <a:lnTo>
                  <a:pt x="0" y="206304"/>
                </a:lnTo>
                <a:lnTo>
                  <a:pt x="0" y="92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0"/>
            <a:ext cx="8167800" cy="5143500"/>
          </a:xfrm>
          <a:prstGeom prst="triangle">
            <a:avLst>
              <a:gd fmla="val 276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366350" y="2333925"/>
            <a:ext cx="4550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Font typeface="Epilogue Black"/>
              <a:buNone/>
              <a:defRPr sz="47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66350" y="3773200"/>
            <a:ext cx="45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Light"/>
              <a:buNone/>
              <a:defRPr sz="2400">
                <a:solidFill>
                  <a:schemeClr val="dk1"/>
                </a:solidFill>
                <a:latin typeface="Epilogue Light"/>
                <a:ea typeface="Epilogue Light"/>
                <a:cs typeface="Epilogue Light"/>
                <a:sym typeface="Epilog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3825"/>
            <a:ext cx="8601000" cy="655200"/>
          </a:xfrm>
          <a:prstGeom prst="homePlate">
            <a:avLst>
              <a:gd fmla="val 3676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Epilogue ExtraBold"/>
              <a:buNone/>
              <a:defRPr sz="3000"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●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○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msmithp/job-search-engine/" TargetMode="External"/><Relationship Id="rId4" Type="http://schemas.openxmlformats.org/officeDocument/2006/relationships/hyperlink" Target="http://github.com/msmithp/job-search-engin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ithub.com/msmithp/job-search-engine/documentation/midte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568050" y="1244850"/>
            <a:ext cx="48072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Job Search Engine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Epilogue"/>
                <a:ea typeface="Epilogue"/>
                <a:cs typeface="Epilogue"/>
                <a:sym typeface="Epilogue"/>
              </a:rPr>
              <a:t>MIDTERM PROJECT REPORT</a:t>
            </a:r>
            <a:endParaRPr sz="23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65200" y="3010975"/>
            <a:ext cx="4612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363729" y="11937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Chris Pappelis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cfp4@hood.edu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63729" y="21714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Matthew Smith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mps3@hood.edu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63729" y="3149088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Light"/>
                <a:ea typeface="Epilogue Light"/>
                <a:cs typeface="Epilogue Light"/>
                <a:sym typeface="Epilog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SemiBold"/>
                <a:ea typeface="Epilogue SemiBold"/>
                <a:cs typeface="Epilogue SemiBold"/>
                <a:sym typeface="Epilogue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job-search-engine</a:t>
            </a:r>
            <a:endParaRPr sz="16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Future Work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658500" y="1259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{0D2DF51D-440D-44CD-BBC8-74FBFA9D391A}</a:tableStyleId>
              </a:tblPr>
              <a:tblGrid>
                <a:gridCol w="2609000"/>
                <a:gridCol w="2609000"/>
                <a:gridCol w="2609000"/>
              </a:tblGrid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Activity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Implementation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Expected Due Date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Skill map visualization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Leaflet, GeoJSON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March 27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Account system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React, Django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April 8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Dashboard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Use pre-existing functionality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April 17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UI refinement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HTML, CSS styling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May 1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1626300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918650" y="1060225"/>
            <a:ext cx="7306800" cy="18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Questions?</a:t>
            </a:r>
            <a:endParaRPr sz="7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766800" y="3963975"/>
            <a:ext cx="761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Presentation files can be found at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github.com/msmithp/job-search-engine/documentation/midterm</a:t>
            </a: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_presentation.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is the Job Search Engine?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Objectives: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Streamline CS job searching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Present in-demand CS skills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&amp; Project Plan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Other systems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Problems with job searching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Amount of information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Inaccurate filtering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Our plan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460425" y="1362550"/>
            <a:ext cx="3397500" cy="3021000"/>
          </a:xfrm>
          <a:prstGeom prst="roundRect">
            <a:avLst>
              <a:gd fmla="val 312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98" l="0" r="695" t="0"/>
          <a:stretch/>
        </p:blipFill>
        <p:spPr>
          <a:xfrm>
            <a:off x="5540475" y="1425575"/>
            <a:ext cx="3237400" cy="2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5756250" y="1273700"/>
            <a:ext cx="2841900" cy="3416400"/>
          </a:xfrm>
          <a:prstGeom prst="roundRect">
            <a:avLst>
              <a:gd fmla="val 822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53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Main features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Job search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Skill search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Dashboard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Languages used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Python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TypeScript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870400" y="176546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Node.js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870400" y="249881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React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70400" y="323214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Django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870400" y="396549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PostgreSQL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32150" y="1351099"/>
            <a:ext cx="20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Medium"/>
                <a:ea typeface="Epilogue Medium"/>
                <a:cs typeface="Epilogue Medium"/>
                <a:sym typeface="Epilogue Medium"/>
              </a:rPr>
              <a:t>Tech stack:</a:t>
            </a:r>
            <a:endParaRPr sz="1800">
              <a:solidFill>
                <a:schemeClr val="lt1"/>
              </a:solidFill>
              <a:latin typeface="Epilogue Medium"/>
              <a:ea typeface="Epilogue Medium"/>
              <a:cs typeface="Epilogue Medium"/>
              <a:sym typeface="Epilogue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1733400" y="1143139"/>
            <a:ext cx="5677200" cy="3916200"/>
          </a:xfrm>
          <a:prstGeom prst="roundRect">
            <a:avLst>
              <a:gd fmla="val 44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 title="CS 475 Database Schema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625" y="1091050"/>
            <a:ext cx="5332751" cy="402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266050" y="1152475"/>
            <a:ext cx="55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Major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Web scraper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Database implementation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Skill and requirement extraction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Skill chart visualization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Job search functionality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Compatibility calculation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Quality of work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Size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/>
          <p:nvPr/>
        </p:nvSpPr>
        <p:spPr>
          <a:xfrm flipH="1" rot="10800000">
            <a:off x="0" y="1059025"/>
            <a:ext cx="2855100" cy="4081800"/>
          </a:xfrm>
          <a:prstGeom prst="snip1Rect">
            <a:avLst>
              <a:gd fmla="val 205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69950" y="1205475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1,265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l</a:t>
            </a: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ines of code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69950" y="2366300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4,000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scraped jobs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69950" y="3527125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9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d</a:t>
            </a: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atabase tables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3403763" y="1140625"/>
            <a:ext cx="4326600" cy="3916200"/>
          </a:xfrm>
          <a:prstGeom prst="roundRect">
            <a:avLst>
              <a:gd fmla="val 39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413625" y="1140625"/>
            <a:ext cx="1724400" cy="3916200"/>
          </a:xfrm>
          <a:prstGeom prst="roundRect">
            <a:avLst>
              <a:gd fmla="val 71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925" y="1235425"/>
            <a:ext cx="1349650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62" y="1190225"/>
            <a:ext cx="4023775" cy="38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Effort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658500" y="32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{0D2DF51D-440D-44CD-BBC8-74FBFA9D391A}</a:tableStyleId>
              </a:tblPr>
              <a:tblGrid>
                <a:gridCol w="2609000"/>
                <a:gridCol w="2609000"/>
                <a:gridCol w="2609000"/>
              </a:tblGrid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Team Member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Role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Hours of Work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Chris Pappelis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Back-end Lead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35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Matthew Smith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Front-end Lead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53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Team operation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Waterfall methodology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Tools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Interface planning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Dependency management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Type safety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91B1A"/>
      </a:dk1>
      <a:lt1>
        <a:srgbClr val="FDFFFE"/>
      </a:lt1>
      <a:dk2>
        <a:srgbClr val="313636"/>
      </a:dk2>
      <a:lt2>
        <a:srgbClr val="E2E2E2"/>
      </a:lt2>
      <a:accent1>
        <a:srgbClr val="72DB9E"/>
      </a:accent1>
      <a:accent2>
        <a:srgbClr val="52554E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