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Epilogue Light"/>
      <p:regular r:id="rId19"/>
      <p:bold r:id="rId20"/>
      <p:italic r:id="rId21"/>
      <p:boldItalic r:id="rId22"/>
    </p:embeddedFont>
    <p:embeddedFont>
      <p:font typeface="Epilogue SemiBold"/>
      <p:regular r:id="rId23"/>
      <p:bold r:id="rId24"/>
      <p:italic r:id="rId25"/>
      <p:boldItalic r:id="rId26"/>
    </p:embeddedFont>
    <p:embeddedFont>
      <p:font typeface="Epilogue Black"/>
      <p:bold r:id="rId27"/>
      <p:boldItalic r:id="rId28"/>
    </p:embeddedFont>
    <p:embeddedFont>
      <p:font typeface="Epilogue Medium"/>
      <p:regular r:id="rId29"/>
      <p:bold r:id="rId30"/>
      <p:italic r:id="rId31"/>
      <p:boldItalic r:id="rId32"/>
    </p:embeddedFont>
    <p:embeddedFont>
      <p:font typeface="Geologica Light"/>
      <p:regular r:id="rId33"/>
      <p:bold r:id="rId34"/>
    </p:embeddedFont>
    <p:embeddedFont>
      <p:font typeface="Epilogue"/>
      <p:regular r:id="rId35"/>
      <p:bold r:id="rId36"/>
      <p:italic r:id="rId37"/>
      <p:boldItalic r:id="rId38"/>
    </p:embeddedFont>
    <p:embeddedFont>
      <p:font typeface="Lexend"/>
      <p:regular r:id="rId39"/>
      <p:bold r:id="rId40"/>
    </p:embeddedFont>
    <p:embeddedFont>
      <p:font typeface="Epilogue ExtraBold"/>
      <p:bold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82977A-9207-432A-90A8-4523B4F7A6BC}">
  <a:tblStyle styleId="{8282977A-9207-432A-90A8-4523B4F7A6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exend-bold.fntdata"/><Relationship Id="rId20" Type="http://schemas.openxmlformats.org/officeDocument/2006/relationships/font" Target="fonts/EpilogueLight-bold.fntdata"/><Relationship Id="rId42" Type="http://schemas.openxmlformats.org/officeDocument/2006/relationships/font" Target="fonts/EpilogueExtraBold-boldItalic.fntdata"/><Relationship Id="rId41" Type="http://schemas.openxmlformats.org/officeDocument/2006/relationships/font" Target="fonts/EpilogueExtraBold-bold.fntdata"/><Relationship Id="rId22" Type="http://schemas.openxmlformats.org/officeDocument/2006/relationships/font" Target="fonts/EpilogueLight-boldItalic.fntdata"/><Relationship Id="rId21" Type="http://schemas.openxmlformats.org/officeDocument/2006/relationships/font" Target="fonts/EpilogueLight-italic.fntdata"/><Relationship Id="rId24" Type="http://schemas.openxmlformats.org/officeDocument/2006/relationships/font" Target="fonts/EpilogueSemiBold-bold.fntdata"/><Relationship Id="rId23" Type="http://schemas.openxmlformats.org/officeDocument/2006/relationships/font" Target="fonts/Epilogue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pilogueSemiBold-boldItalic.fntdata"/><Relationship Id="rId25" Type="http://schemas.openxmlformats.org/officeDocument/2006/relationships/font" Target="fonts/EpilogueSemiBold-italic.fntdata"/><Relationship Id="rId28" Type="http://schemas.openxmlformats.org/officeDocument/2006/relationships/font" Target="fonts/EpilogueBlack-boldItalic.fntdata"/><Relationship Id="rId27" Type="http://schemas.openxmlformats.org/officeDocument/2006/relationships/font" Target="fonts/EpilogueBlack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Epilogue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pilogueMedium-italic.fntdata"/><Relationship Id="rId30" Type="http://schemas.openxmlformats.org/officeDocument/2006/relationships/font" Target="fonts/EpilogueMedium-bold.fntdata"/><Relationship Id="rId11" Type="http://schemas.openxmlformats.org/officeDocument/2006/relationships/slide" Target="slides/slide5.xml"/><Relationship Id="rId33" Type="http://schemas.openxmlformats.org/officeDocument/2006/relationships/font" Target="fonts/GeologicaLight-regular.fntdata"/><Relationship Id="rId10" Type="http://schemas.openxmlformats.org/officeDocument/2006/relationships/slide" Target="slides/slide4.xml"/><Relationship Id="rId32" Type="http://schemas.openxmlformats.org/officeDocument/2006/relationships/font" Target="fonts/EpilogueMedium-boldItalic.fntdata"/><Relationship Id="rId13" Type="http://schemas.openxmlformats.org/officeDocument/2006/relationships/slide" Target="slides/slide7.xml"/><Relationship Id="rId35" Type="http://schemas.openxmlformats.org/officeDocument/2006/relationships/font" Target="fonts/Epilogue-regular.fntdata"/><Relationship Id="rId12" Type="http://schemas.openxmlformats.org/officeDocument/2006/relationships/slide" Target="slides/slide6.xml"/><Relationship Id="rId34" Type="http://schemas.openxmlformats.org/officeDocument/2006/relationships/font" Target="fonts/GeologicaLight-bold.fntdata"/><Relationship Id="rId15" Type="http://schemas.openxmlformats.org/officeDocument/2006/relationships/slide" Target="slides/slide9.xml"/><Relationship Id="rId37" Type="http://schemas.openxmlformats.org/officeDocument/2006/relationships/font" Target="fonts/Epilogue-italic.fntdata"/><Relationship Id="rId14" Type="http://schemas.openxmlformats.org/officeDocument/2006/relationships/slide" Target="slides/slide8.xml"/><Relationship Id="rId36" Type="http://schemas.openxmlformats.org/officeDocument/2006/relationships/font" Target="fonts/Epilogue-bold.fntdata"/><Relationship Id="rId17" Type="http://schemas.openxmlformats.org/officeDocument/2006/relationships/slide" Target="slides/slide11.xml"/><Relationship Id="rId39" Type="http://schemas.openxmlformats.org/officeDocument/2006/relationships/font" Target="fonts/Lexend-regular.fntdata"/><Relationship Id="rId16" Type="http://schemas.openxmlformats.org/officeDocument/2006/relationships/slide" Target="slides/slide10.xml"/><Relationship Id="rId38" Type="http://schemas.openxmlformats.org/officeDocument/2006/relationships/font" Target="fonts/Epilogue-boldItalic.fntdata"/><Relationship Id="rId19" Type="http://schemas.openxmlformats.org/officeDocument/2006/relationships/font" Target="fonts/EpilogueLight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15bd0eb2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15bd0eb2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15bd0eb2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15bd0eb2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15bd0eb2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415bd0eb2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15bd0eb2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15bd0eb2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15bd0eb2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15bd0eb2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15bd0eb2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15bd0eb2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15bd0eb2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15bd0eb2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15bd0eb2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15bd0eb2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4fe819fd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4fe819fd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15bd0eb2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15bd0eb2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15bd0eb2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15bd0eb2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15bd0eb2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15bd0eb2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972400" y="0"/>
            <a:ext cx="3171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568050" y="1608225"/>
            <a:ext cx="48072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100"/>
              <a:buFont typeface="Epilogue Black"/>
              <a:buNone/>
              <a:defRPr sz="6100">
                <a:latin typeface="Epilogue Black"/>
                <a:ea typeface="Epilogue Black"/>
                <a:cs typeface="Epilogue Black"/>
                <a:sym typeface="Epilogue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68050" y="3276100"/>
            <a:ext cx="4807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Epilogue"/>
              <a:buNone/>
              <a:defRPr sz="2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93825" y="3149750"/>
            <a:ext cx="42414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3747400" y="-125"/>
            <a:ext cx="5396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265500" y="1233175"/>
            <a:ext cx="32469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Epilogue ExtraBold"/>
              <a:buNone/>
              <a:defRPr sz="4200">
                <a:solidFill>
                  <a:schemeClr val="lt1"/>
                </a:solidFill>
                <a:latin typeface="Epilogue ExtraBold"/>
                <a:ea typeface="Epilogue ExtraBold"/>
                <a:cs typeface="Epilogue ExtraBold"/>
                <a:sym typeface="Epilogue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265500" y="2803075"/>
            <a:ext cx="32469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Epilogue"/>
              <a:buNone/>
              <a:defRPr sz="210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" name="Google Shape;62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sz="1100"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>
              <a:buNone/>
              <a:defRPr sz="1100"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>
              <a:buNone/>
              <a:defRPr sz="1100"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>
              <a:buNone/>
              <a:defRPr sz="1100"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>
              <a:buNone/>
              <a:defRPr sz="1100"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>
              <a:buNone/>
              <a:defRPr sz="1100"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>
              <a:buNone/>
              <a:defRPr sz="1100"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>
              <a:buNone/>
              <a:defRPr sz="1100"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>
              <a:buNone/>
              <a:defRPr sz="1100"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_4">
    <p:bg>
      <p:bgPr>
        <a:solidFill>
          <a:schemeClr val="accen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5972400" y="0"/>
            <a:ext cx="31716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568050" y="1608225"/>
            <a:ext cx="48072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100"/>
              <a:buFont typeface="Epilogue Black"/>
              <a:buNone/>
              <a:defRPr sz="6100">
                <a:latin typeface="Epilogue Black"/>
                <a:ea typeface="Epilogue Black"/>
                <a:cs typeface="Epilogue Black"/>
                <a:sym typeface="Epilogue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568050" y="3276100"/>
            <a:ext cx="4807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Epilogue"/>
              <a:buNone/>
              <a:defRPr sz="2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3">
    <p:bg>
      <p:bgPr>
        <a:solidFill>
          <a:schemeClr val="accen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ctrTitle"/>
          </p:nvPr>
        </p:nvSpPr>
        <p:spPr>
          <a:xfrm>
            <a:off x="568050" y="1608225"/>
            <a:ext cx="48072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100"/>
              <a:buFont typeface="Epilogue Black"/>
              <a:buNone/>
              <a:defRPr sz="6100">
                <a:latin typeface="Epilogue Black"/>
                <a:ea typeface="Epilogue Black"/>
                <a:cs typeface="Epilogue Black"/>
                <a:sym typeface="Epilogue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568050" y="3276100"/>
            <a:ext cx="4807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Epilogue"/>
              <a:buNone/>
              <a:defRPr sz="22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>
            <a:off x="0" y="3584650"/>
            <a:ext cx="9144000" cy="155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>
              <a:buNone/>
              <a:defRPr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1684525"/>
            <a:ext cx="8643000" cy="1774500"/>
          </a:xfrm>
          <a:prstGeom prst="homePlate">
            <a:avLst>
              <a:gd fmla="val 30811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1375775" y="1889550"/>
            <a:ext cx="58914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800"/>
              <a:buFont typeface="Epilogue Black"/>
              <a:buNone/>
              <a:defRPr sz="7800">
                <a:latin typeface="Epilogue Black"/>
                <a:ea typeface="Epilogue Black"/>
                <a:cs typeface="Epilogue Black"/>
                <a:sym typeface="Epilogue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accen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75"/>
            <a:ext cx="2256898" cy="5143674"/>
          </a:xfrm>
          <a:custGeom>
            <a:rect b="b" l="l" r="r" t="t"/>
            <a:pathLst>
              <a:path extrusionOk="0" h="206304" w="90593">
                <a:moveTo>
                  <a:pt x="90593" y="0"/>
                </a:moveTo>
                <a:lnTo>
                  <a:pt x="90593" y="206304"/>
                </a:lnTo>
                <a:lnTo>
                  <a:pt x="0" y="206304"/>
                </a:lnTo>
                <a:lnTo>
                  <a:pt x="0" y="9200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0"/>
            <a:ext cx="8167800" cy="5143500"/>
          </a:xfrm>
          <a:prstGeom prst="triangle">
            <a:avLst>
              <a:gd fmla="val 2761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 txBox="1"/>
          <p:nvPr>
            <p:ph type="ctrTitle"/>
          </p:nvPr>
        </p:nvSpPr>
        <p:spPr>
          <a:xfrm>
            <a:off x="366350" y="2333925"/>
            <a:ext cx="45504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700"/>
              <a:buFont typeface="Epilogue Black"/>
              <a:buNone/>
              <a:defRPr sz="4700">
                <a:latin typeface="Epilogue Black"/>
                <a:ea typeface="Epilogue Black"/>
                <a:cs typeface="Epilogue Black"/>
                <a:sym typeface="Epilogue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366350" y="3773200"/>
            <a:ext cx="4550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 Light"/>
              <a:buNone/>
              <a:defRPr sz="2400">
                <a:solidFill>
                  <a:schemeClr val="dk1"/>
                </a:solidFill>
                <a:latin typeface="Epilogue Light"/>
                <a:ea typeface="Epilogue Light"/>
                <a:cs typeface="Epilogue Light"/>
                <a:sym typeface="Epilogu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0" y="403825"/>
            <a:ext cx="8601000" cy="655200"/>
          </a:xfrm>
          <a:prstGeom prst="homePlate">
            <a:avLst>
              <a:gd fmla="val 3676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Epilogue ExtraBold"/>
              <a:buNone/>
              <a:defRPr sz="3000">
                <a:latin typeface="Epilogue ExtraBold"/>
                <a:ea typeface="Epilogue ExtraBold"/>
                <a:cs typeface="Epilogue ExtraBold"/>
                <a:sym typeface="Epilogu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exend"/>
              <a:buChar char="●"/>
              <a:defRPr sz="2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exend"/>
              <a:buChar char="○"/>
              <a:defRPr sz="2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1pPr>
            <a:lvl2pPr lvl="1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2pPr>
            <a:lvl3pPr lvl="2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3pPr>
            <a:lvl4pPr lvl="3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4pPr>
            <a:lvl5pPr lvl="4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5pPr>
            <a:lvl6pPr lvl="5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6pPr>
            <a:lvl7pPr lvl="6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7pPr>
            <a:lvl8pPr lvl="7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8pPr>
            <a:lvl9pPr lvl="8">
              <a:buNone/>
              <a:defRPr sz="11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github.com/msmithp/job-search-engine/" TargetMode="External"/><Relationship Id="rId4" Type="http://schemas.openxmlformats.org/officeDocument/2006/relationships/hyperlink" Target="http://github.com/msmithp/job-search-engin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msmithp/job-search-engine/tree/main/documentation/final_presentation" TargetMode="External"/><Relationship Id="rId4" Type="http://schemas.openxmlformats.org/officeDocument/2006/relationships/hyperlink" Target="https://github.com/msmithp/job-search-engine/tree/main/documentation/final_presentation" TargetMode="External"/><Relationship Id="rId5" Type="http://schemas.openxmlformats.org/officeDocument/2006/relationships/hyperlink" Target="https://github.com/msmithp/job-search-engine/tree/main/documentation/final_present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7"/>
          <p:cNvSpPr txBox="1"/>
          <p:nvPr>
            <p:ph type="ctrTitle"/>
          </p:nvPr>
        </p:nvSpPr>
        <p:spPr>
          <a:xfrm>
            <a:off x="568050" y="1244850"/>
            <a:ext cx="5312400" cy="26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00"/>
              <a:t>Job Search Engine</a:t>
            </a:r>
            <a:endParaRPr sz="6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50">
                <a:latin typeface="Geologica Light"/>
                <a:ea typeface="Geologica Light"/>
                <a:cs typeface="Geologica Light"/>
                <a:sym typeface="Geologica Light"/>
              </a:rPr>
              <a:t>CAPSTONE</a:t>
            </a:r>
            <a:r>
              <a:rPr lang="en" sz="2050">
                <a:latin typeface="Geologica Light"/>
                <a:ea typeface="Geologica Light"/>
                <a:cs typeface="Geologica Light"/>
                <a:sym typeface="Geologica Light"/>
              </a:rPr>
              <a:t> PROJECT PRESENTATION</a:t>
            </a:r>
            <a:endParaRPr sz="2050">
              <a:latin typeface="Geologica Light"/>
              <a:ea typeface="Geologica Light"/>
              <a:cs typeface="Geologica Light"/>
              <a:sym typeface="Geologica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50">
                <a:latin typeface="Geologica Light"/>
                <a:ea typeface="Geologica Light"/>
                <a:cs typeface="Geologica Light"/>
                <a:sym typeface="Geologica Light"/>
              </a:rPr>
              <a:t>May 9, 2025</a:t>
            </a:r>
            <a:endParaRPr sz="2050">
              <a:latin typeface="Geologica Light"/>
              <a:ea typeface="Geologica Light"/>
              <a:cs typeface="Geologica Light"/>
              <a:sym typeface="Geologica Light"/>
            </a:endParaRPr>
          </a:p>
        </p:txBody>
      </p:sp>
      <p:sp>
        <p:nvSpPr>
          <p:cNvPr id="79" name="Google Shape;79;p17"/>
          <p:cNvSpPr/>
          <p:nvPr/>
        </p:nvSpPr>
        <p:spPr>
          <a:xfrm>
            <a:off x="665200" y="3010975"/>
            <a:ext cx="4612800" cy="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363729" y="1193700"/>
            <a:ext cx="24300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rPr>
              <a:t>Chris Pappelis</a:t>
            </a:r>
            <a:endParaRPr sz="1800">
              <a:solidFill>
                <a:schemeClr val="lt1"/>
              </a:solidFill>
              <a:latin typeface="Epilogue SemiBold"/>
              <a:ea typeface="Epilogue SemiBold"/>
              <a:cs typeface="Epilogue SemiBold"/>
              <a:sym typeface="Epilogue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Epilogue Light"/>
                <a:ea typeface="Epilogue Light"/>
                <a:cs typeface="Epilogue Light"/>
                <a:sym typeface="Epilogue Light"/>
              </a:rPr>
              <a:t>cfp4@hood.edu</a:t>
            </a:r>
            <a:endParaRPr sz="1600">
              <a:solidFill>
                <a:schemeClr val="lt1"/>
              </a:solidFill>
              <a:latin typeface="Epilogue Light"/>
              <a:ea typeface="Epilogue Light"/>
              <a:cs typeface="Epilogue Light"/>
              <a:sym typeface="Epilogue Light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363729" y="2171400"/>
            <a:ext cx="24300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Epilogue SemiBold"/>
                <a:ea typeface="Epilogue SemiBold"/>
                <a:cs typeface="Epilogue SemiBold"/>
                <a:sym typeface="Epilogue SemiBold"/>
              </a:rPr>
              <a:t>Matthew Smith</a:t>
            </a:r>
            <a:endParaRPr sz="1800">
              <a:solidFill>
                <a:schemeClr val="lt1"/>
              </a:solidFill>
              <a:latin typeface="Epilogue SemiBold"/>
              <a:ea typeface="Epilogue SemiBold"/>
              <a:cs typeface="Epilogue SemiBold"/>
              <a:sym typeface="Epilogue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Epilogue Light"/>
                <a:ea typeface="Epilogue Light"/>
                <a:cs typeface="Epilogue Light"/>
                <a:sym typeface="Epilogue Light"/>
              </a:rPr>
              <a:t>mps3@hood.edu</a:t>
            </a:r>
            <a:endParaRPr sz="1600">
              <a:solidFill>
                <a:schemeClr val="lt1"/>
              </a:solidFill>
              <a:latin typeface="Epilogue Light"/>
              <a:ea typeface="Epilogue Light"/>
              <a:cs typeface="Epilogue Light"/>
              <a:sym typeface="Epilogue Light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363729" y="3149088"/>
            <a:ext cx="24300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Epilogue Light"/>
                <a:ea typeface="Epilogue Light"/>
                <a:cs typeface="Epilogue Light"/>
                <a:sym typeface="Epilogue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github.com/msmithp/</a:t>
            </a:r>
            <a:endParaRPr sz="1600">
              <a:solidFill>
                <a:schemeClr val="lt1"/>
              </a:solidFill>
              <a:latin typeface="Epilogue Light"/>
              <a:ea typeface="Epilogue Light"/>
              <a:cs typeface="Epilogue Light"/>
              <a:sym typeface="Epilog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Epilogue SemiBold"/>
                <a:ea typeface="Epilogue SemiBold"/>
                <a:cs typeface="Epilogue SemiBold"/>
                <a:sym typeface="Epilogue Semi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job-search-engine</a:t>
            </a:r>
            <a:endParaRPr sz="1600">
              <a:solidFill>
                <a:schemeClr val="lt1"/>
              </a:solidFill>
              <a:latin typeface="Epilogue SemiBold"/>
              <a:ea typeface="Epilogue SemiBold"/>
              <a:cs typeface="Epilogue SemiBold"/>
              <a:sym typeface="Epilogue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p26"/>
          <p:cNvGraphicFramePr/>
          <p:nvPr/>
        </p:nvGraphicFramePr>
        <p:xfrm>
          <a:off x="311700" y="13400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{8282977A-9207-432A-90A8-4523B4F7A6BC}</a:tableStyleId>
              </a:tblPr>
              <a:tblGrid>
                <a:gridCol w="2465500"/>
                <a:gridCol w="6055100"/>
              </a:tblGrid>
              <a:tr h="49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91B1A"/>
                          </a:solidFill>
                          <a:latin typeface="Epilogue ExtraBold"/>
                          <a:ea typeface="Epilogue ExtraBold"/>
                          <a:cs typeface="Epilogue ExtraBold"/>
                          <a:sym typeface="Epilogue ExtraBold"/>
                        </a:rPr>
                        <a:t>Component</a:t>
                      </a:r>
                      <a:endParaRPr sz="1800">
                        <a:solidFill>
                          <a:srgbClr val="191B1A"/>
                        </a:solidFill>
                        <a:latin typeface="Epilogue ExtraBold"/>
                        <a:ea typeface="Epilogue ExtraBold"/>
                        <a:cs typeface="Epilogue ExtraBold"/>
                        <a:sym typeface="Epilogue Extra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FF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91B1A"/>
                          </a:solidFill>
                          <a:latin typeface="Epilogue ExtraBold"/>
                          <a:ea typeface="Epilogue ExtraBold"/>
                          <a:cs typeface="Epilogue ExtraBold"/>
                          <a:sym typeface="Epilogue ExtraBold"/>
                        </a:rPr>
                        <a:t>Future Improvements</a:t>
                      </a:r>
                      <a:endParaRPr sz="1800">
                        <a:solidFill>
                          <a:srgbClr val="191B1A"/>
                        </a:solidFill>
                        <a:latin typeface="Epilogue ExtraBold"/>
                        <a:ea typeface="Epilogue ExtraBold"/>
                        <a:cs typeface="Epilogue ExtraBold"/>
                        <a:sym typeface="Epilogue ExtraBol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FFFE"/>
                    </a:solidFill>
                  </a:tcPr>
                </a:tc>
              </a:tr>
              <a:tr h="49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Scraper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Handle expired job listings, filter irrelevant jobs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Skill Extraction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Consider case sensitivity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Back-end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More modular functions, optimized queries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Front-End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J</a:t>
                      </a: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ob search result pages, score breakdown by category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UI/UX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Sorting, filtering, better skill selection</a:t>
                      </a:r>
                      <a:endParaRPr sz="1800">
                        <a:solidFill>
                          <a:schemeClr val="lt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DFF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ctrTitle"/>
          </p:nvPr>
        </p:nvSpPr>
        <p:spPr>
          <a:xfrm>
            <a:off x="1626300" y="1889550"/>
            <a:ext cx="5891400" cy="13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ctrTitle"/>
          </p:nvPr>
        </p:nvSpPr>
        <p:spPr>
          <a:xfrm>
            <a:off x="918650" y="1060225"/>
            <a:ext cx="7306800" cy="189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200"/>
              <a:t>Questions?</a:t>
            </a:r>
            <a:endParaRPr sz="7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69" name="Google Shape;16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8"/>
          <p:cNvSpPr txBox="1"/>
          <p:nvPr/>
        </p:nvSpPr>
        <p:spPr>
          <a:xfrm>
            <a:off x="766800" y="3963975"/>
            <a:ext cx="7610400" cy="8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Presentation files can be found at</a:t>
            </a:r>
            <a:endParaRPr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uFill>
                  <a:noFill/>
                </a:uFill>
                <a:latin typeface="Epilogue"/>
                <a:ea typeface="Epilogue"/>
                <a:cs typeface="Epilogue"/>
                <a:sym typeface="Epilog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github.com/msmithp/job-search-engine/tree/main/</a:t>
            </a:r>
            <a:endParaRPr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uFill>
                  <a:noFill/>
                </a:uFill>
                <a:latin typeface="Epilogue"/>
                <a:ea typeface="Epilogue"/>
                <a:cs typeface="Epilogue"/>
                <a:sym typeface="Epilog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documentation/</a:t>
            </a:r>
            <a:r>
              <a:rPr b="1" lang="en">
                <a:solidFill>
                  <a:schemeClr val="lt1"/>
                </a:solidFill>
                <a:uFill>
                  <a:noFill/>
                </a:uFill>
                <a:latin typeface="Epilogue"/>
                <a:ea typeface="Epilogue"/>
                <a:cs typeface="Epilogue"/>
                <a:sym typeface="Epilogu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final_presentation</a:t>
            </a:r>
            <a:endParaRPr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What is the Job Search Engine?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Objectives:</a:t>
            </a:r>
            <a:endParaRPr/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Streamline CS job searching</a:t>
            </a:r>
            <a:endParaRPr/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Present in-demand CS skills</a:t>
            </a:r>
            <a:endParaRPr/>
          </a:p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Work &amp; Project Plan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Existing solutions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Problems with job searching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Amount of information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Inaccurate results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Our plan</a:t>
            </a:r>
            <a:endParaRPr/>
          </a:p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5460425" y="1362550"/>
            <a:ext cx="3397500" cy="3021000"/>
          </a:xfrm>
          <a:prstGeom prst="roundRect">
            <a:avLst>
              <a:gd fmla="val 312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398" l="0" r="695" t="0"/>
          <a:stretch/>
        </p:blipFill>
        <p:spPr>
          <a:xfrm>
            <a:off x="5540475" y="1425575"/>
            <a:ext cx="3237400" cy="289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5756250" y="1273700"/>
            <a:ext cx="2841900" cy="3416400"/>
          </a:xfrm>
          <a:prstGeom prst="roundRect">
            <a:avLst>
              <a:gd fmla="val 822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Description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4319100" cy="37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Languages</a:t>
            </a:r>
            <a:endParaRPr sz="1900"/>
          </a:p>
          <a:p>
            <a:pPr indent="-3492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Python</a:t>
            </a:r>
            <a:endParaRPr sz="1900"/>
          </a:p>
          <a:p>
            <a:pPr indent="-3492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TypeScript</a:t>
            </a:r>
            <a:endParaRPr sz="1900"/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Libraries</a:t>
            </a:r>
            <a:endParaRPr sz="1900"/>
          </a:p>
          <a:p>
            <a:pPr indent="-3492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JobSpy</a:t>
            </a:r>
            <a:endParaRPr sz="1900"/>
          </a:p>
          <a:p>
            <a:pPr indent="-3492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Leaflet</a:t>
            </a:r>
            <a:endParaRPr sz="1900"/>
          </a:p>
          <a:p>
            <a:pPr indent="-3492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Chart.js</a:t>
            </a:r>
            <a:endParaRPr sz="1900"/>
          </a:p>
          <a:p>
            <a:pPr indent="-3492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Size</a:t>
            </a:r>
            <a:endParaRPr sz="1900"/>
          </a:p>
          <a:p>
            <a:pPr indent="-3492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4,600 lines of code</a:t>
            </a:r>
            <a:endParaRPr sz="1900"/>
          </a:p>
          <a:p>
            <a:pPr indent="-3492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9 database tables</a:t>
            </a:r>
            <a:endParaRPr sz="1900"/>
          </a:p>
          <a:p>
            <a:pPr indent="-3492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7,000+ jobs</a:t>
            </a:r>
            <a:endParaRPr sz="1900"/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5870400" y="1765460"/>
            <a:ext cx="2613600" cy="615000"/>
          </a:xfrm>
          <a:prstGeom prst="roundRect">
            <a:avLst>
              <a:gd fmla="val 3447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5870400" y="2498810"/>
            <a:ext cx="2613600" cy="615000"/>
          </a:xfrm>
          <a:prstGeom prst="roundRect">
            <a:avLst>
              <a:gd fmla="val 3447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5870400" y="3232147"/>
            <a:ext cx="2613600" cy="615000"/>
          </a:xfrm>
          <a:prstGeom prst="roundRect">
            <a:avLst>
              <a:gd fmla="val 3447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5870400" y="3965497"/>
            <a:ext cx="2613600" cy="615000"/>
          </a:xfrm>
          <a:prstGeom prst="roundRect">
            <a:avLst>
              <a:gd fmla="val 3447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6132150" y="1351099"/>
            <a:ext cx="20901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Epilogue Medium"/>
                <a:ea typeface="Epilogue Medium"/>
                <a:cs typeface="Epilogue Medium"/>
                <a:sym typeface="Epilogue Medium"/>
              </a:rPr>
              <a:t>Tech stack:</a:t>
            </a:r>
            <a:endParaRPr sz="1800">
              <a:solidFill>
                <a:schemeClr val="lt1"/>
              </a:solidFill>
              <a:latin typeface="Epilogue Medium"/>
              <a:ea typeface="Epilogue Medium"/>
              <a:cs typeface="Epilogue Medium"/>
              <a:sym typeface="Epilogue Medium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3925" y="1807560"/>
            <a:ext cx="866550" cy="530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 rotWithShape="1">
          <a:blip r:embed="rId4">
            <a:alphaModFix/>
          </a:blip>
          <a:srcRect b="18675" l="0" r="0" t="18675"/>
          <a:stretch/>
        </p:blipFill>
        <p:spPr>
          <a:xfrm>
            <a:off x="6511595" y="2571750"/>
            <a:ext cx="1331210" cy="46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 rotWithShape="1">
          <a:blip r:embed="rId5">
            <a:alphaModFix/>
          </a:blip>
          <a:srcRect b="32804" l="0" r="0" t="32801"/>
          <a:stretch/>
        </p:blipFill>
        <p:spPr>
          <a:xfrm>
            <a:off x="6086103" y="4038450"/>
            <a:ext cx="2182216" cy="46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0650" y="3185550"/>
            <a:ext cx="1133128" cy="708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149375" y="1830625"/>
            <a:ext cx="34791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/>
              <a:t>System Architecture</a:t>
            </a:r>
            <a:endParaRPr sz="3580"/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122" name="Google Shape;122;p21" title="output.png"/>
          <p:cNvPicPr preferRelativeResize="0"/>
          <p:nvPr/>
        </p:nvPicPr>
        <p:blipFill rotWithShape="1">
          <a:blip r:embed="rId3">
            <a:alphaModFix/>
          </a:blip>
          <a:srcRect b="4228" l="17284" r="17291" t="4837"/>
          <a:stretch/>
        </p:blipFill>
        <p:spPr>
          <a:xfrm>
            <a:off x="4086850" y="248625"/>
            <a:ext cx="4762772" cy="467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265500" y="1830613"/>
            <a:ext cx="3246900" cy="14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50"/>
              <a:t>Database Schema</a:t>
            </a:r>
            <a:endParaRPr sz="3550"/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p22" title="JobSearchEngine_ERDia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5675" y="658538"/>
            <a:ext cx="5075476" cy="382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Accomplished Work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6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Web scraper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Skill and requirement extraction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Skill visualization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Job search functionality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Compatibility calculation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Authentication system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Dashboard</a:t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Usage</a:t>
            </a:r>
            <a:endParaRPr/>
          </a:p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75" y="1328600"/>
            <a:ext cx="8121251" cy="3556425"/>
          </a:xfrm>
          <a:prstGeom prst="rect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03775"/>
            <a:ext cx="8520600" cy="6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Interface planning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Type safety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Compatibility calculation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Overcomplication and p</a:t>
            </a:r>
            <a:r>
              <a:rPr lang="en"/>
              <a:t>enalization </a:t>
            </a:r>
            <a:endParaRPr/>
          </a:p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191B1A"/>
      </a:dk1>
      <a:lt1>
        <a:srgbClr val="FDFFFE"/>
      </a:lt1>
      <a:dk2>
        <a:srgbClr val="35383B"/>
      </a:dk2>
      <a:lt2>
        <a:srgbClr val="E2E2E2"/>
      </a:lt2>
      <a:accent1>
        <a:srgbClr val="72DB9E"/>
      </a:accent1>
      <a:accent2>
        <a:srgbClr val="52554E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