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nek Devanagari Medium" panose="020B0604020202020204" charset="0"/>
      <p:regular r:id="rId26"/>
      <p:bold r:id="rId27"/>
    </p:embeddedFont>
    <p:embeddedFont>
      <p:font typeface="Epilogue" panose="020B0604020202020204" charset="0"/>
      <p:regular r:id="rId28"/>
      <p:bold r:id="rId29"/>
      <p:italic r:id="rId30"/>
      <p:boldItalic r:id="rId31"/>
    </p:embeddedFont>
    <p:embeddedFont>
      <p:font typeface="Epilogue ExtraLight" panose="020B0604020202020204" charset="0"/>
      <p:regular r:id="rId32"/>
      <p:bold r:id="rId33"/>
      <p:italic r:id="rId34"/>
      <p:boldItalic r:id="rId35"/>
    </p:embeddedFont>
    <p:embeddedFont>
      <p:font typeface="Epilogue SemiBold" panose="020B0604020202020204" charset="0"/>
      <p:regular r:id="rId36"/>
      <p:bold r:id="rId37"/>
      <p:italic r:id="rId38"/>
      <p:boldItalic r:id="rId39"/>
    </p:embeddedFont>
    <p:embeddedFont>
      <p:font typeface="Geologica" panose="020B0604020202020204" charset="0"/>
      <p:regular r:id="rId40"/>
      <p:bold r:id="rId41"/>
    </p:embeddedFont>
    <p:embeddedFont>
      <p:font typeface="Geologica Black" panose="020B0604020202020204" charset="0"/>
      <p:bold r:id="rId42"/>
    </p:embeddedFont>
    <p:embeddedFont>
      <p:font typeface="Geologica ExtraLight" panose="020B0604020202020204" charset="0"/>
      <p:regular r:id="rId43"/>
      <p:bold r:id="rId44"/>
    </p:embeddedFont>
    <p:embeddedFont>
      <p:font typeface="Geologica SemiBold" panose="020B0604020202020204" charset="0"/>
      <p:regular r:id="rId45"/>
      <p:bold r:id="rId46"/>
    </p:embeddedFont>
    <p:embeddedFont>
      <p:font typeface="Geologica Thin" panose="020B0604020202020204" charset="0"/>
      <p:regular r:id="rId47"/>
      <p:bold r:id="rId48"/>
    </p:embeddedFont>
    <p:embeddedFont>
      <p:font typeface="Nothing You Could Do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F470E1-CA5E-4D24-BF85-AC1C8747F2E7}">
  <a:tblStyle styleId="{5AF470E1-CA5E-4D24-BF85-AC1C8747F2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23856494b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23856494b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23856494b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23856494b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23856494b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23856494b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3856494b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23856494b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23856494b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23856494b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23856494b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23856494b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23856494b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23856494b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23856494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23856494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23856494b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23856494b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23856494b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23856494b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23856494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23856494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23856494b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23856494b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23856494b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23856494b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23856494b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23856494b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25b1852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25b1852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23856494b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23856494b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3856494b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3856494b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23856494b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23856494b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23856494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23856494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23856494b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23856494b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23856494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23856494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23856494b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23856494b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E0D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4100" y="973175"/>
            <a:ext cx="6083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othing You Could Do"/>
              <a:buNone/>
              <a:defRPr sz="6200">
                <a:solidFill>
                  <a:schemeClr val="lt1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4100" y="3062725"/>
            <a:ext cx="6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Devanagari Medium"/>
              <a:buNone/>
              <a:defRPr sz="2800">
                <a:solidFill>
                  <a:schemeClr val="lt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00358" y="0"/>
            <a:ext cx="1863600" cy="5143500"/>
          </a:xfrm>
          <a:prstGeom prst="parallelogram">
            <a:avLst>
              <a:gd name="adj" fmla="val 80761"/>
            </a:avLst>
          </a:prstGeom>
          <a:gradFill>
            <a:gsLst>
              <a:gs pos="0">
                <a:srgbClr val="57A7E0"/>
              </a:gs>
              <a:gs pos="52000">
                <a:srgbClr val="4945CB"/>
              </a:gs>
              <a:gs pos="100000">
                <a:srgbClr val="A44CC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391425" y="0"/>
            <a:ext cx="1863600" cy="5143500"/>
          </a:xfrm>
          <a:prstGeom prst="parallelogram">
            <a:avLst>
              <a:gd name="adj" fmla="val 80761"/>
            </a:avLst>
          </a:prstGeom>
          <a:gradFill>
            <a:gsLst>
              <a:gs pos="0">
                <a:srgbClr val="57A7E0"/>
              </a:gs>
              <a:gs pos="52000">
                <a:srgbClr val="4945CB"/>
              </a:gs>
              <a:gs pos="100000">
                <a:srgbClr val="A44CC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882492" y="0"/>
            <a:ext cx="1863600" cy="5143500"/>
          </a:xfrm>
          <a:prstGeom prst="parallelogram">
            <a:avLst>
              <a:gd name="adj" fmla="val 80761"/>
            </a:avLst>
          </a:prstGeom>
          <a:gradFill>
            <a:gsLst>
              <a:gs pos="0">
                <a:srgbClr val="57A7E0"/>
              </a:gs>
              <a:gs pos="52000">
                <a:srgbClr val="4945CB"/>
              </a:gs>
              <a:gs pos="100000">
                <a:srgbClr val="A44CC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636750" y="347150"/>
            <a:ext cx="8195400" cy="56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7A7E0"/>
              </a:gs>
              <a:gs pos="50000">
                <a:srgbClr val="57A7E0"/>
              </a:gs>
              <a:gs pos="100000">
                <a:srgbClr val="91CDF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  <a:effectLst>
            <a:outerShdw dist="1905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Geologica"/>
              <a:buNone/>
              <a:defRPr sz="3000">
                <a:latin typeface="Geologica"/>
                <a:ea typeface="Geologica"/>
                <a:cs typeface="Geologica"/>
                <a:sym typeface="Geolog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87000" y="208825"/>
            <a:ext cx="840600" cy="840900"/>
          </a:xfrm>
          <a:prstGeom prst="ellipse">
            <a:avLst/>
          </a:prstGeom>
          <a:solidFill>
            <a:srgbClr val="0E0D14"/>
          </a:solidFill>
          <a:ln w="152400" cap="flat" cmpd="sng">
            <a:solidFill>
              <a:srgbClr val="57A7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474350" y="438025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Geologica Black"/>
              <a:buNone/>
              <a:defRPr sz="4000">
                <a:latin typeface="Geologica Black"/>
                <a:ea typeface="Geologica Black"/>
                <a:cs typeface="Geologica Black"/>
                <a:sym typeface="Geologica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636750" y="347150"/>
            <a:ext cx="8520600" cy="5646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57A7E0"/>
              </a:gs>
              <a:gs pos="50000">
                <a:srgbClr val="57A7E0"/>
              </a:gs>
              <a:gs pos="100000">
                <a:srgbClr val="91CDF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  <a:effectLst>
            <a:outerShdw dist="1905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eologica"/>
              <a:buNone/>
              <a:defRPr sz="3000"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287000" y="208825"/>
            <a:ext cx="840600" cy="840900"/>
          </a:xfrm>
          <a:prstGeom prst="ellipse">
            <a:avLst/>
          </a:prstGeom>
          <a:solidFill>
            <a:srgbClr val="0E0D14"/>
          </a:solidFill>
          <a:ln w="152400" cap="flat" cmpd="sng">
            <a:solidFill>
              <a:srgbClr val="57A7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74350" y="438025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Geologica Black"/>
              <a:buNone/>
              <a:defRPr sz="4000">
                <a:latin typeface="Geologica Black"/>
                <a:ea typeface="Geologica Black"/>
                <a:cs typeface="Geologica Black"/>
                <a:sym typeface="Geologi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 1">
  <p:cSld name="TITLE_AND_BODY_2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311700" y="347150"/>
            <a:ext cx="8520600" cy="56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7A7E0"/>
              </a:gs>
              <a:gs pos="50000">
                <a:srgbClr val="57A7E0"/>
              </a:gs>
              <a:gs pos="100000">
                <a:srgbClr val="91CDF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  <a:effectLst>
            <a:outerShdw dist="1905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eologica"/>
              <a:buNone/>
              <a:defRPr sz="3000"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rot="5400000">
            <a:off x="4236875" y="-3896050"/>
            <a:ext cx="568800" cy="905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64850" y="318810"/>
            <a:ext cx="6216600" cy="635100"/>
          </a:xfrm>
          <a:prstGeom prst="rect">
            <a:avLst/>
          </a:prstGeom>
          <a:effectLst>
            <a:outerShdw dist="1905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eologica"/>
              <a:buNone/>
              <a:defRPr sz="3000"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5400000">
            <a:off x="4287575" y="-3946750"/>
            <a:ext cx="568800" cy="91524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64850" y="318810"/>
            <a:ext cx="6216600" cy="635100"/>
          </a:xfrm>
          <a:prstGeom prst="rect">
            <a:avLst/>
          </a:prstGeom>
          <a:effectLst>
            <a:outerShdw dist="1905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eologica"/>
              <a:buNone/>
              <a:defRPr sz="3000"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382575"/>
            <a:ext cx="8520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382575"/>
            <a:ext cx="8520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0D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82575"/>
            <a:ext cx="85206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Geologica"/>
              <a:buNone/>
              <a:defRPr sz="3100" b="1">
                <a:solidFill>
                  <a:schemeClr val="l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pilogue"/>
              <a:buChar char="●"/>
              <a:defRPr sz="1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○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■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●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○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■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●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○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pilogue"/>
              <a:buChar char="■"/>
              <a:defRPr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464100" y="668375"/>
            <a:ext cx="6083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 b="1"/>
              <a:t>Handwriting Recognition</a:t>
            </a:r>
            <a:endParaRPr sz="7100" b="1"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464100" y="2646301"/>
            <a:ext cx="6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pilogue ExtraLight"/>
                <a:ea typeface="Epilogue ExtraLight"/>
                <a:cs typeface="Epilogue ExtraLight"/>
                <a:sym typeface="Epilogue ExtraLight"/>
              </a:rPr>
              <a:t>Using Neural Networks</a:t>
            </a:r>
            <a:endParaRPr>
              <a:latin typeface="Epilogue ExtraLight"/>
              <a:ea typeface="Epilogue ExtraLight"/>
              <a:cs typeface="Epilogue ExtraLight"/>
              <a:sym typeface="Epilogue ExtraLight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464100" y="4357100"/>
            <a:ext cx="60831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pilogue"/>
                <a:ea typeface="Epilogue"/>
                <a:cs typeface="Epilogue"/>
                <a:sym typeface="Epilogue"/>
              </a:rPr>
              <a:t>Matthew Smith</a:t>
            </a:r>
            <a:endParaRPr sz="22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Sets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209150"/>
            <a:ext cx="413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was shuffled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of the data was assigned to the testing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 were mapped to integers between 0 and 61 for use in the machine learning model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2"/>
          </p:nvPr>
        </p:nvSpPr>
        <p:spPr>
          <a:xfrm>
            <a:off x="481225" y="520525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76" name="Google Shape;176;p26"/>
          <p:cNvSpPr/>
          <p:nvPr/>
        </p:nvSpPr>
        <p:spPr>
          <a:xfrm>
            <a:off x="4999044" y="1034329"/>
            <a:ext cx="3821100" cy="3992700"/>
          </a:xfrm>
          <a:prstGeom prst="roundRect">
            <a:avLst>
              <a:gd name="adj" fmla="val 9641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5607419" y="1853454"/>
            <a:ext cx="2604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eologica Thin"/>
                <a:ea typeface="Geologica Thin"/>
                <a:cs typeface="Geologica Thin"/>
                <a:sym typeface="Geologica Thin"/>
              </a:rPr>
              <a:t>Training set:</a:t>
            </a:r>
            <a:endParaRPr sz="2100">
              <a:solidFill>
                <a:srgbClr val="68CF95"/>
              </a:solidFill>
              <a:latin typeface="Geologica Thin"/>
              <a:ea typeface="Geologica Thin"/>
              <a:cs typeface="Geologica Thin"/>
              <a:sym typeface="Geologica Thin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792644" y="2067729"/>
            <a:ext cx="4233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651,404</a:t>
            </a:r>
            <a:r>
              <a:rPr lang="en" sz="3400">
                <a:solidFill>
                  <a:schemeClr val="lt1"/>
                </a:solidFill>
                <a:latin typeface="Geologica SemiBold"/>
                <a:ea typeface="Geologica SemiBold"/>
                <a:cs typeface="Geologica SemiBold"/>
                <a:sym typeface="Geologica SemiBold"/>
              </a:rPr>
              <a:t> </a:t>
            </a:r>
            <a:r>
              <a:rPr lang="en" sz="3400">
                <a:solidFill>
                  <a:schemeClr val="lt1"/>
                </a:solidFill>
                <a:latin typeface="Geologica ExtraLight"/>
                <a:ea typeface="Geologica ExtraLight"/>
                <a:cs typeface="Geologica ExtraLight"/>
                <a:sym typeface="Geologica ExtraLight"/>
              </a:rPr>
              <a:t>rows</a:t>
            </a:r>
            <a:endParaRPr sz="3400">
              <a:solidFill>
                <a:schemeClr val="lt1"/>
              </a:solidFill>
              <a:latin typeface="Geologica ExtraLight"/>
              <a:ea typeface="Geologica ExtraLight"/>
              <a:cs typeface="Geologica ExtraLight"/>
              <a:sym typeface="Geologica ExtraLight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607419" y="3072654"/>
            <a:ext cx="2604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eologica Thin"/>
                <a:ea typeface="Geologica Thin"/>
                <a:cs typeface="Geologica Thin"/>
                <a:sym typeface="Geologica Thin"/>
              </a:rPr>
              <a:t>Testing set:</a:t>
            </a:r>
            <a:endParaRPr sz="2100">
              <a:solidFill>
                <a:srgbClr val="68CF95"/>
              </a:solidFill>
              <a:latin typeface="Geologica Thin"/>
              <a:ea typeface="Geologica Thin"/>
              <a:cs typeface="Geologica Thin"/>
              <a:sym typeface="Geologica Thin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792644" y="3286929"/>
            <a:ext cx="4233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162,851</a:t>
            </a:r>
            <a:r>
              <a:rPr lang="en" sz="3400">
                <a:solidFill>
                  <a:schemeClr val="lt1"/>
                </a:solidFill>
                <a:latin typeface="Geologica SemiBold"/>
                <a:ea typeface="Geologica SemiBold"/>
                <a:cs typeface="Geologica SemiBold"/>
                <a:sym typeface="Geologica SemiBold"/>
              </a:rPr>
              <a:t> </a:t>
            </a:r>
            <a:r>
              <a:rPr lang="en" sz="3400">
                <a:solidFill>
                  <a:schemeClr val="lt1"/>
                </a:solidFill>
                <a:latin typeface="Geologica ExtraLight"/>
                <a:ea typeface="Geologica ExtraLight"/>
                <a:cs typeface="Geologica ExtraLight"/>
                <a:sym typeface="Geologica ExtraLight"/>
              </a:rPr>
              <a:t>rows</a:t>
            </a:r>
            <a:endParaRPr sz="3400">
              <a:solidFill>
                <a:schemeClr val="lt1"/>
              </a:solidFill>
              <a:latin typeface="Geologica ExtraLight"/>
              <a:ea typeface="Geologica ExtraLight"/>
              <a:cs typeface="Geologica ExtraLight"/>
              <a:sym typeface="Geologica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Neural Network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Multi-class classification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1024 pixel values between 0 and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Label: Integer between 0 and 61 corresponding to an alphanumeric character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of a prediction: Softmax probability distribution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466426" y="513650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4502884" y="1341759"/>
            <a:ext cx="4269900" cy="3283800"/>
          </a:xfrm>
          <a:prstGeom prst="snip2DiagRect">
            <a:avLst>
              <a:gd name="adj1" fmla="val 0"/>
              <a:gd name="adj2" fmla="val 3883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Neural Network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311700" y="1209150"/>
            <a:ext cx="4017000" cy="3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of training data used as validation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layer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layer: 256 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layer: 128 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layer: 64 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 regularization layer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layer: 62 neurons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 epochs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0.002 learning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0.35 dropout rate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334684"/>
            <a:ext cx="4153275" cy="31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Model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1138275" y="3838175"/>
            <a:ext cx="6867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model made correct predictions on the testing data about 84% of the time.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2"/>
          </p:nvPr>
        </p:nvSpPr>
        <p:spPr>
          <a:xfrm>
            <a:off x="494975" y="534277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203" name="Google Shape;203;p29"/>
          <p:cNvSpPr/>
          <p:nvPr/>
        </p:nvSpPr>
        <p:spPr>
          <a:xfrm>
            <a:off x="2661450" y="1479000"/>
            <a:ext cx="3821100" cy="2185500"/>
          </a:xfrm>
          <a:prstGeom prst="roundRect">
            <a:avLst>
              <a:gd name="adj" fmla="val 21845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037050" y="1925375"/>
            <a:ext cx="3069900" cy="1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68CF95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84%</a:t>
            </a:r>
            <a:endParaRPr sz="9000">
              <a:solidFill>
                <a:srgbClr val="68CF95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Geologica Thin"/>
                <a:ea typeface="Geologica Thin"/>
                <a:cs typeface="Geologica Thin"/>
                <a:sym typeface="Geologica Thin"/>
              </a:rPr>
              <a:t>accuracy rate</a:t>
            </a:r>
            <a:endParaRPr sz="2900">
              <a:solidFill>
                <a:srgbClr val="68CF95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>
            <a:off x="4622700" y="1597375"/>
            <a:ext cx="4385400" cy="2754000"/>
          </a:xfrm>
          <a:prstGeom prst="snip2DiagRect">
            <a:avLst>
              <a:gd name="adj1" fmla="val 0"/>
              <a:gd name="adj2" fmla="val 3883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Incorrect Predictions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311700" y="1209150"/>
            <a:ext cx="388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confused characters: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/>
              <a:t>,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,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 of errors: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detail from low image resolution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Visually indistinguishable characters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handwriting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t="33008" b="34768"/>
          <a:stretch/>
        </p:blipFill>
        <p:spPr>
          <a:xfrm>
            <a:off x="4619250" y="1590501"/>
            <a:ext cx="4274725" cy="134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t="67777"/>
          <a:stretch/>
        </p:blipFill>
        <p:spPr>
          <a:xfrm>
            <a:off x="4619250" y="2901438"/>
            <a:ext cx="4274725" cy="134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1114203" y="994057"/>
            <a:ext cx="6960600" cy="4047300"/>
          </a:xfrm>
          <a:prstGeom prst="snip2DiagRect">
            <a:avLst>
              <a:gd name="adj1" fmla="val 0"/>
              <a:gd name="adj2" fmla="val 915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25" y="988784"/>
            <a:ext cx="6926691" cy="402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209152"/>
            <a:ext cx="85206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60% of incorrect predictions resulted from confusing numbers and letters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25% of incorrect predictions resulted from mismatching letter case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</a:t>
            </a:r>
            <a:endParaRPr/>
          </a:p>
        </p:txBody>
      </p:sp>
      <p:pic>
        <p:nvPicPr>
          <p:cNvPr id="227" name="Google Shape;227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470" y="2571752"/>
            <a:ext cx="5209051" cy="235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2"/>
          <p:cNvCxnSpPr/>
          <p:nvPr/>
        </p:nvCxnSpPr>
        <p:spPr>
          <a:xfrm>
            <a:off x="2084150" y="2994850"/>
            <a:ext cx="0" cy="114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Testing of the Model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happen if we generalized the model to new data?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2"/>
          </p:nvPr>
        </p:nvSpPr>
        <p:spPr>
          <a:xfrm>
            <a:off x="473721" y="520525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l="34872" t="17407" r="31118" b="15612"/>
          <a:stretch/>
        </p:blipFill>
        <p:spPr>
          <a:xfrm>
            <a:off x="616350" y="2593350"/>
            <a:ext cx="1018294" cy="11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>
            <a:alphaModFix/>
          </a:blip>
          <a:srcRect l="32816" t="20945" r="32434" b="18308"/>
          <a:stretch/>
        </p:blipFill>
        <p:spPr>
          <a:xfrm>
            <a:off x="3365454" y="2660472"/>
            <a:ext cx="1018294" cy="105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 rotWithShape="1">
          <a:blip r:embed="rId5">
            <a:alphaModFix/>
          </a:blip>
          <a:srcRect l="27874" t="22412" r="25638" b="17771"/>
          <a:stretch/>
        </p:blipFill>
        <p:spPr>
          <a:xfrm>
            <a:off x="5947044" y="2660464"/>
            <a:ext cx="1383480" cy="105977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1547975" y="2593350"/>
            <a:ext cx="11733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000" b="1">
                <a:solidFill>
                  <a:schemeClr val="lt1"/>
                </a:solidFill>
              </a:rPr>
              <a:t> </a:t>
            </a: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5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4383744" y="2593350"/>
            <a:ext cx="11733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000" b="1">
                <a:solidFill>
                  <a:schemeClr val="lt1"/>
                </a:solidFill>
              </a:rPr>
              <a:t> </a:t>
            </a: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5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7330519" y="2593350"/>
            <a:ext cx="11733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000" b="1">
                <a:solidFill>
                  <a:schemeClr val="lt1"/>
                </a:solidFill>
              </a:rPr>
              <a:t> </a:t>
            </a: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5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4823590" y="1600140"/>
            <a:ext cx="4051800" cy="2751900"/>
          </a:xfrm>
          <a:prstGeom prst="snip2DiagRect">
            <a:avLst>
              <a:gd name="adj1" fmla="val 0"/>
              <a:gd name="adj2" fmla="val 3883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Handwriting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311700" y="1209150"/>
            <a:ext cx="409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wrote one of each alphanumeric character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Scanned and encoded them the same way as the original data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t="3855" b="44528"/>
          <a:stretch/>
        </p:blipFill>
        <p:spPr>
          <a:xfrm>
            <a:off x="4813400" y="1589950"/>
            <a:ext cx="3948050" cy="265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718375" y="1019075"/>
            <a:ext cx="7750500" cy="4019100"/>
          </a:xfrm>
          <a:prstGeom prst="snip2DiagRect">
            <a:avLst>
              <a:gd name="adj1" fmla="val 0"/>
              <a:gd name="adj2" fmla="val 915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75" y="1014225"/>
            <a:ext cx="7721451" cy="39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machine learning model that can read an image of a handwritten alphanumeric character and correctly label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read scanned, handwritten forms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474350" y="513650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dirty="0"/>
              <a:t>1</a:t>
            </a:r>
            <a:endParaRPr sz="3600" dirty="0">
              <a:latin typeface="Geologica Black"/>
              <a:ea typeface="Geologica Black"/>
              <a:cs typeface="Geologica Black"/>
              <a:sym typeface="Geologica Black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24321" t="18884" r="24561" b="15360"/>
          <a:stretch/>
        </p:blipFill>
        <p:spPr>
          <a:xfrm>
            <a:off x="540995" y="2672913"/>
            <a:ext cx="1072683" cy="10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l="27995" t="20087" r="24936" b="18237"/>
          <a:stretch/>
        </p:blipFill>
        <p:spPr>
          <a:xfrm>
            <a:off x="3492510" y="2752462"/>
            <a:ext cx="891230" cy="8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547975" y="2593350"/>
            <a:ext cx="11733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000" b="1">
                <a:solidFill>
                  <a:schemeClr val="lt1"/>
                </a:solidFill>
              </a:rPr>
              <a:t> </a:t>
            </a: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5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383744" y="2593350"/>
            <a:ext cx="11733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000" b="1">
                <a:solidFill>
                  <a:schemeClr val="lt1"/>
                </a:solidFill>
              </a:rPr>
              <a:t> </a:t>
            </a: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5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5">
            <a:alphaModFix/>
          </a:blip>
          <a:srcRect l="29965" t="21176" r="28077" b="18231"/>
          <a:stretch/>
        </p:blipFill>
        <p:spPr>
          <a:xfrm>
            <a:off x="6457025" y="2685100"/>
            <a:ext cx="890650" cy="9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7330519" y="2593350"/>
            <a:ext cx="1173300" cy="1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000" b="1">
                <a:solidFill>
                  <a:schemeClr val="lt1"/>
                </a:solidFill>
              </a:rPr>
              <a:t> </a:t>
            </a:r>
            <a:r>
              <a:rPr lang="en" sz="5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5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Model on New Data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3691125" y="1209150"/>
            <a:ext cx="5141100" cy="3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achieved 70% accuracy on my handwriting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Reasons for reduced accuracy: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handwriting is bad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sample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data distribution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scanning, encoding, and normalizing process than data on which model was trained</a:t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354225" y="1034364"/>
            <a:ext cx="3136200" cy="4002900"/>
          </a:xfrm>
          <a:prstGeom prst="roundRect">
            <a:avLst>
              <a:gd name="adj" fmla="val 12877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387375" y="3172764"/>
            <a:ext cx="3069900" cy="16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4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70%</a:t>
            </a:r>
            <a:endParaRPr sz="8000">
              <a:solidFill>
                <a:schemeClr val="accent4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Geologica Thin"/>
                <a:ea typeface="Geologica Thin"/>
                <a:cs typeface="Geologica Thin"/>
                <a:sym typeface="Geologica Thin"/>
              </a:rPr>
              <a:t>accuracy rate</a:t>
            </a:r>
            <a:endParaRPr sz="2600">
              <a:solidFill>
                <a:srgbClr val="68CF95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387375" y="1406139"/>
            <a:ext cx="3069900" cy="16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7A7E0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62</a:t>
            </a:r>
            <a:endParaRPr sz="8000">
              <a:solidFill>
                <a:srgbClr val="57A7E0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Geologica Thin"/>
                <a:ea typeface="Geologica Thin"/>
                <a:cs typeface="Geologica Thin"/>
                <a:sym typeface="Geologica Thin"/>
              </a:rPr>
              <a:t>samples</a:t>
            </a:r>
            <a:endParaRPr sz="2600">
              <a:solidFill>
                <a:srgbClr val="68CF95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250650" y="318800"/>
            <a:ext cx="7704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Possible Improvements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lied between </a:t>
            </a:r>
            <a:r>
              <a:rPr lang="en" b="1"/>
              <a:t>83%</a:t>
            </a:r>
            <a:r>
              <a:rPr lang="en"/>
              <a:t>-</a:t>
            </a:r>
            <a:r>
              <a:rPr lang="en" b="1"/>
              <a:t>84%</a:t>
            </a:r>
            <a:r>
              <a:rPr lang="en"/>
              <a:t> at best - how to raise it?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epochs = higher accuracy, but training takes much longer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time, I would try a </a:t>
            </a:r>
            <a:r>
              <a:rPr lang="en" b="1"/>
              <a:t>convolutional neural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Demonstrate high success in computer vision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take into account data in neighboring pixels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inaccuracy resulted from normalization/encoding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size meant reduced detail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Encoding algorithm removed size disparities that distinguished letters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2"/>
          </p:nvPr>
        </p:nvSpPr>
        <p:spPr>
          <a:xfrm>
            <a:off x="474350" y="520525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dirty="0"/>
              <a:t>9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4789890" y="1718850"/>
            <a:ext cx="4137600" cy="3290100"/>
          </a:xfrm>
          <a:prstGeom prst="roundRect">
            <a:avLst>
              <a:gd name="adj" fmla="val 9508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224975" y="1718850"/>
            <a:ext cx="4137600" cy="3290100"/>
          </a:xfrm>
          <a:prstGeom prst="roundRect">
            <a:avLst>
              <a:gd name="adj" fmla="val 9475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Applications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311700" y="1132950"/>
            <a:ext cx="85206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to avoid the most common errors in practice: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body" idx="1"/>
          </p:nvPr>
        </p:nvSpPr>
        <p:spPr>
          <a:xfrm>
            <a:off x="509850" y="1905775"/>
            <a:ext cx="3567900" cy="2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00">
                <a:latin typeface="Epilogue SemiBold"/>
                <a:ea typeface="Epilogue SemiBold"/>
                <a:cs typeface="Epilogue SemiBold"/>
                <a:sym typeface="Epilogue SemiBold"/>
              </a:rPr>
              <a:t>1. Differently trained models for different fields</a:t>
            </a:r>
            <a:endParaRPr sz="1900"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fields use only numbers or only letters, not both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need to expect letters in a numeric field, or vice versa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Would remove 60% of incorrect predictions</a:t>
            </a:r>
            <a:endParaRPr sz="1500"/>
          </a:p>
        </p:txBody>
      </p:sp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5089882" y="1905700"/>
            <a:ext cx="3537600" cy="2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Epilogue SemiBold"/>
                <a:ea typeface="Epilogue SemiBold"/>
                <a:cs typeface="Epilogue SemiBold"/>
                <a:sym typeface="Epilogue SemiBold"/>
              </a:rPr>
              <a:t>2. Loss of case sensitivity</a:t>
            </a:r>
            <a:endParaRPr sz="1900"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mistakes resulted from confusing uppercase and lowercase forms of letters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Case sensitivity is nonessential in most forms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Would remove 25% of incorrect predictions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ctrTitle"/>
          </p:nvPr>
        </p:nvSpPr>
        <p:spPr>
          <a:xfrm>
            <a:off x="464100" y="973175"/>
            <a:ext cx="6083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209150"/>
            <a:ext cx="449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Handprinted Forms and Characters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814,255 images from over 3,600 different writers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numbers, uppercase letters, and lowercase letters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images are 128 x 128 pixels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710300" y="1177925"/>
            <a:ext cx="2756100" cy="3582600"/>
          </a:xfrm>
          <a:prstGeom prst="snip2DiagRect">
            <a:avLst>
              <a:gd name="adj1" fmla="val 0"/>
              <a:gd name="adj2" fmla="val 3883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2"/>
          </p:nvPr>
        </p:nvSpPr>
        <p:spPr>
          <a:xfrm>
            <a:off x="474350" y="506775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675" y="1176638"/>
            <a:ext cx="2653275" cy="3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214950" y="3059675"/>
            <a:ext cx="8714100" cy="1877400"/>
          </a:xfrm>
          <a:prstGeom prst="roundRect">
            <a:avLst>
              <a:gd name="adj" fmla="val 16667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must be converted to a format readable by a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idea: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Crop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image resolution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 image as 2D array of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Flatten into 1D array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88" y="3266050"/>
            <a:ext cx="1464650" cy="14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l="10998" t="8197" r="13255" b="13732"/>
          <a:stretch/>
        </p:blipFill>
        <p:spPr>
          <a:xfrm>
            <a:off x="2943712" y="3787875"/>
            <a:ext cx="418675" cy="4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2"/>
          </p:nvPr>
        </p:nvSpPr>
        <p:spPr>
          <a:xfrm>
            <a:off x="481225" y="520525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12" name="Google Shape;112;p20"/>
          <p:cNvSpPr/>
          <p:nvPr/>
        </p:nvSpPr>
        <p:spPr>
          <a:xfrm>
            <a:off x="2143749" y="3834879"/>
            <a:ext cx="572100" cy="327000"/>
          </a:xfrm>
          <a:prstGeom prst="rightArrow">
            <a:avLst>
              <a:gd name="adj1" fmla="val 42869"/>
              <a:gd name="adj2" fmla="val 60309"/>
            </a:avLst>
          </a:prstGeom>
          <a:solidFill>
            <a:srgbClr val="A44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344863" y="3201275"/>
            <a:ext cx="19260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[[0, 0, 0, ..., 0],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[0, 0, 0, ..., 0],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[0, 0, 0, ..., 0],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[0, 0, 0, ..., 0],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[0, 0, 0, ..., 0],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[0, 0, 0, ..., 0]]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891420" y="3201275"/>
            <a:ext cx="19260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0, 0, 0, 0, 0,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0, 0, 0, 100, 255,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255, ..., 80, 0, 0]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667749" y="3834879"/>
            <a:ext cx="572100" cy="327000"/>
          </a:xfrm>
          <a:prstGeom prst="rightArrow">
            <a:avLst>
              <a:gd name="adj1" fmla="val 42869"/>
              <a:gd name="adj2" fmla="val 60309"/>
            </a:avLst>
          </a:prstGeom>
          <a:solidFill>
            <a:srgbClr val="A44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263902" y="3834879"/>
            <a:ext cx="572100" cy="327000"/>
          </a:xfrm>
          <a:prstGeom prst="rightArrow">
            <a:avLst>
              <a:gd name="adj1" fmla="val 42869"/>
              <a:gd name="adj2" fmla="val 60309"/>
            </a:avLst>
          </a:prstGeom>
          <a:solidFill>
            <a:srgbClr val="A44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4959296" y="1023275"/>
            <a:ext cx="3821100" cy="3992700"/>
          </a:xfrm>
          <a:prstGeom prst="roundRect">
            <a:avLst>
              <a:gd name="adj" fmla="val 9641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Algorithm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09150"/>
            <a:ext cx="42225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Crop the image as tightly as possible</a:t>
            </a:r>
            <a:endParaRPr dirty="0"/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6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Make the image square by padding out the sides</a:t>
            </a:r>
            <a:endParaRPr dirty="0"/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6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Downsize image</a:t>
            </a:r>
            <a:endParaRPr dirty="0"/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sz="6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as array of darkness values</a:t>
            </a:r>
            <a:endParaRPr dirty="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20" y="2158536"/>
            <a:ext cx="409902" cy="4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71" y="1209150"/>
            <a:ext cx="840693" cy="8916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>
            <a:stCxn id="125" idx="3"/>
            <a:endCxn id="124" idx="0"/>
          </p:cNvCxnSpPr>
          <p:nvPr/>
        </p:nvCxnSpPr>
        <p:spPr>
          <a:xfrm>
            <a:off x="6325765" y="1654996"/>
            <a:ext cx="1723800" cy="503400"/>
          </a:xfrm>
          <a:prstGeom prst="bentConnector2">
            <a:avLst/>
          </a:prstGeom>
          <a:noFill/>
          <a:ln w="38100" cap="flat" cmpd="sng">
            <a:solidFill>
              <a:srgbClr val="A44CC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626" y="2898977"/>
            <a:ext cx="611583" cy="656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>
            <a:stCxn id="124" idx="1"/>
            <a:endCxn id="127" idx="0"/>
          </p:cNvCxnSpPr>
          <p:nvPr/>
        </p:nvCxnSpPr>
        <p:spPr>
          <a:xfrm flipH="1">
            <a:off x="5905520" y="2387143"/>
            <a:ext cx="1939200" cy="511800"/>
          </a:xfrm>
          <a:prstGeom prst="bentConnector2">
            <a:avLst/>
          </a:prstGeom>
          <a:noFill/>
          <a:ln w="38100" cap="flat" cmpd="sng">
            <a:solidFill>
              <a:srgbClr val="A44CC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9" name="Google Shape;129;p21"/>
          <p:cNvPicPr preferRelativeResize="0"/>
          <p:nvPr/>
        </p:nvPicPr>
        <p:blipFill rotWithShape="1">
          <a:blip r:embed="rId6">
            <a:alphaModFix/>
          </a:blip>
          <a:srcRect l="10998" t="8197" r="13255" b="13732"/>
          <a:stretch/>
        </p:blipFill>
        <p:spPr>
          <a:xfrm>
            <a:off x="7962004" y="3761369"/>
            <a:ext cx="175358" cy="187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>
            <a:stCxn id="127" idx="3"/>
            <a:endCxn id="129" idx="0"/>
          </p:cNvCxnSpPr>
          <p:nvPr/>
        </p:nvCxnSpPr>
        <p:spPr>
          <a:xfrm>
            <a:off x="6211209" y="3227199"/>
            <a:ext cx="1838400" cy="534300"/>
          </a:xfrm>
          <a:prstGeom prst="bentConnector2">
            <a:avLst/>
          </a:prstGeom>
          <a:noFill/>
          <a:ln w="38100" cap="flat" cmpd="sng">
            <a:solidFill>
              <a:srgbClr val="A44CC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1"/>
          <p:cNvSpPr/>
          <p:nvPr/>
        </p:nvSpPr>
        <p:spPr>
          <a:xfrm>
            <a:off x="5122250" y="4293519"/>
            <a:ext cx="1596000" cy="511800"/>
          </a:xfrm>
          <a:prstGeom prst="roundRect">
            <a:avLst>
              <a:gd name="adj" fmla="val 23421"/>
            </a:avLst>
          </a:prstGeom>
          <a:solidFill>
            <a:srgbClr val="3E3C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178946" y="4372575"/>
            <a:ext cx="1482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0, 0, 0, 0, 0,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0, 0, 0, 100, 255,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255, ..., 80, 0, 0]</a:t>
            </a:r>
            <a:endParaRPr sz="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3" name="Google Shape;133;p21"/>
          <p:cNvCxnSpPr>
            <a:stCxn id="129" idx="1"/>
            <a:endCxn id="131" idx="0"/>
          </p:cNvCxnSpPr>
          <p:nvPr/>
        </p:nvCxnSpPr>
        <p:spPr>
          <a:xfrm flipH="1">
            <a:off x="5920204" y="3854885"/>
            <a:ext cx="2041800" cy="438600"/>
          </a:xfrm>
          <a:prstGeom prst="bentConnector2">
            <a:avLst/>
          </a:prstGeom>
          <a:noFill/>
          <a:ln w="38100" cap="flat" cmpd="sng">
            <a:solidFill>
              <a:srgbClr val="A44CC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Size Reduction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307500" y="1209150"/>
            <a:ext cx="437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size needed to be kept low to work within memory/storage constraints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were kept between 0 and 255 and stored as unsigned 8-bit integers to save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stored as a .parquet file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36700" y="1041414"/>
            <a:ext cx="3821100" cy="3992700"/>
          </a:xfrm>
          <a:prstGeom prst="roundRect">
            <a:avLst>
              <a:gd name="adj" fmla="val 9641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226475" y="3078801"/>
            <a:ext cx="2041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eologica Thin"/>
                <a:ea typeface="Geologica Thin"/>
                <a:cs typeface="Geologica Thin"/>
                <a:sym typeface="Geologica Thin"/>
              </a:rPr>
              <a:t>Final file size:</a:t>
            </a:r>
            <a:endParaRPr sz="2100">
              <a:solidFill>
                <a:srgbClr val="68CF95"/>
              </a:solidFill>
              <a:latin typeface="Geologica Thin"/>
              <a:ea typeface="Geologica Thin"/>
              <a:cs typeface="Geologica Thin"/>
              <a:sym typeface="Geologica Thin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73625" y="3447376"/>
            <a:ext cx="29472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68CF95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216 MB</a:t>
            </a:r>
            <a:endParaRPr sz="4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945025" y="1707201"/>
            <a:ext cx="2604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Geologica Thin"/>
                <a:ea typeface="Geologica Thin"/>
                <a:cs typeface="Geologica Thin"/>
                <a:sym typeface="Geologica Thin"/>
              </a:rPr>
              <a:t>Number of cells:</a:t>
            </a:r>
            <a:endParaRPr sz="2100">
              <a:solidFill>
                <a:srgbClr val="68CF95"/>
              </a:solidFill>
              <a:latin typeface="Geologica Thin"/>
              <a:ea typeface="Geologica Thin"/>
              <a:cs typeface="Geologica Thin"/>
              <a:sym typeface="Geologica Thin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30300" y="1999576"/>
            <a:ext cx="4233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06666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834,611,375</a:t>
            </a:r>
            <a:endParaRPr sz="4000">
              <a:solidFill>
                <a:srgbClr val="E0666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191275" y="2238425"/>
            <a:ext cx="8761500" cy="2820000"/>
          </a:xfrm>
          <a:prstGeom prst="roundRect">
            <a:avLst>
              <a:gd name="adj" fmla="val 5527"/>
            </a:avLst>
          </a:prstGeom>
          <a:solidFill>
            <a:srgbClr val="2A2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125065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20915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could now be loaded into pandas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were normalized to floating-point values between 0 and 1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2"/>
          </p:nvPr>
        </p:nvSpPr>
        <p:spPr>
          <a:xfrm>
            <a:off x="474350" y="513650"/>
            <a:ext cx="4659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dirty="0"/>
              <a:t>4</a:t>
            </a:r>
            <a:endParaRPr dirty="0"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311625" y="2301400"/>
          <a:ext cx="8520750" cy="2651600"/>
        </p:xfrm>
        <a:graphic>
          <a:graphicData uri="http://schemas.openxmlformats.org/drawingml/2006/table">
            <a:tbl>
              <a:tblPr>
                <a:noFill/>
                <a:tableStyleId>{5AF470E1-CA5E-4D24-BF85-AC1C8747F2E7}</a:tableStyleId>
              </a:tblPr>
              <a:tblGrid>
                <a:gridCol w="60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px0-0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px0-1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px0-2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px0-3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px0-4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px0-5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px31-27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px31-28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px31-29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px31-30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px31-31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label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0.4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814252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0.4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z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814253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0.2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z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A2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814254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0.0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z</a:t>
                      </a:r>
                      <a:endParaRPr sz="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43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Rows as Images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311700" y="1209150"/>
            <a:ext cx="446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in the data set can be interpreted as an image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is white, 1 is black, in between is gray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5136755" y="1381155"/>
            <a:ext cx="3768300" cy="3079800"/>
          </a:xfrm>
          <a:prstGeom prst="snip2DiagRect">
            <a:avLst>
              <a:gd name="adj1" fmla="val 0"/>
              <a:gd name="adj2" fmla="val 3883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25" y="1373738"/>
            <a:ext cx="3656025" cy="296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691325" y="1211350"/>
            <a:ext cx="7899600" cy="3706200"/>
          </a:xfrm>
          <a:prstGeom prst="snip2DiagRect">
            <a:avLst>
              <a:gd name="adj1" fmla="val 0"/>
              <a:gd name="adj2" fmla="val 3883"/>
            </a:avLst>
          </a:prstGeom>
          <a:solidFill>
            <a:srgbClr val="57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570500" y="318810"/>
            <a:ext cx="62166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Data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13" y="1209151"/>
            <a:ext cx="7769575" cy="35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955</Words>
  <Application>Microsoft Office PowerPoint</Application>
  <PresentationFormat>On-screen Show (16:9)</PresentationFormat>
  <Paragraphs>258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Epilogue ExtraLight</vt:lpstr>
      <vt:lpstr>Epilogue SemiBold</vt:lpstr>
      <vt:lpstr>Nothing You Could Do</vt:lpstr>
      <vt:lpstr>Epilogue</vt:lpstr>
      <vt:lpstr>Geologica Thin</vt:lpstr>
      <vt:lpstr>Courier New</vt:lpstr>
      <vt:lpstr>Geologica</vt:lpstr>
      <vt:lpstr>Geologica SemiBold</vt:lpstr>
      <vt:lpstr>Geologica Black</vt:lpstr>
      <vt:lpstr>Anek Devanagari Medium</vt:lpstr>
      <vt:lpstr>Arial</vt:lpstr>
      <vt:lpstr>Geologica ExtraLight</vt:lpstr>
      <vt:lpstr>Simple Light</vt:lpstr>
      <vt:lpstr>Handwriting Recognition</vt:lpstr>
      <vt:lpstr>The Goal</vt:lpstr>
      <vt:lpstr>The Data</vt:lpstr>
      <vt:lpstr>Encoding</vt:lpstr>
      <vt:lpstr>Encoding Algorithm</vt:lpstr>
      <vt:lpstr>File Size Reduction</vt:lpstr>
      <vt:lpstr>Data Exploration</vt:lpstr>
      <vt:lpstr>Interpreting Rows as Images</vt:lpstr>
      <vt:lpstr>Distribution of Data</vt:lpstr>
      <vt:lpstr>Training and Testing Sets</vt:lpstr>
      <vt:lpstr>The Neural Network</vt:lpstr>
      <vt:lpstr>Training the Neural Network</vt:lpstr>
      <vt:lpstr>Evaluating the Model</vt:lpstr>
      <vt:lpstr>Examples of Incorrect Predictions</vt:lpstr>
      <vt:lpstr>Confusion Matrix</vt:lpstr>
      <vt:lpstr>Common Errors</vt:lpstr>
      <vt:lpstr>Further Testing of the Model</vt:lpstr>
      <vt:lpstr>My Handwriting</vt:lpstr>
      <vt:lpstr>Confusion Matrix</vt:lpstr>
      <vt:lpstr>Accuracy of Model on New Data</vt:lpstr>
      <vt:lpstr>Conclusion and Possible Improvements</vt:lpstr>
      <vt:lpstr>Future 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Recognition</dc:title>
  <cp:lastModifiedBy>03MSmithP</cp:lastModifiedBy>
  <cp:revision>2</cp:revision>
  <dcterms:modified xsi:type="dcterms:W3CDTF">2024-05-07T01:43:36Z</dcterms:modified>
</cp:coreProperties>
</file>