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6" r:id="rId3"/>
    <p:sldId id="307" r:id="rId4"/>
    <p:sldId id="259" r:id="rId5"/>
    <p:sldId id="266" r:id="rId6"/>
    <p:sldId id="309" r:id="rId7"/>
    <p:sldId id="310" r:id="rId8"/>
    <p:sldId id="257" r:id="rId9"/>
    <p:sldId id="267" r:id="rId10"/>
    <p:sldId id="268" r:id="rId11"/>
    <p:sldId id="308" r:id="rId12"/>
    <p:sldId id="269" r:id="rId13"/>
    <p:sldId id="270" r:id="rId14"/>
    <p:sldId id="271" r:id="rId15"/>
    <p:sldId id="272" r:id="rId16"/>
    <p:sldId id="273" r:id="rId17"/>
    <p:sldId id="274" r:id="rId18"/>
    <p:sldId id="285" r:id="rId19"/>
    <p:sldId id="286" r:id="rId20"/>
    <p:sldId id="288" r:id="rId21"/>
    <p:sldId id="287" r:id="rId22"/>
    <p:sldId id="278" r:id="rId23"/>
    <p:sldId id="283" r:id="rId24"/>
    <p:sldId id="279" r:id="rId25"/>
    <p:sldId id="280" r:id="rId26"/>
    <p:sldId id="281" r:id="rId27"/>
    <p:sldId id="289" r:id="rId28"/>
    <p:sldId id="290" r:id="rId29"/>
    <p:sldId id="277" r:id="rId30"/>
    <p:sldId id="291" r:id="rId31"/>
    <p:sldId id="303" r:id="rId32"/>
    <p:sldId id="298" r:id="rId33"/>
    <p:sldId id="299" r:id="rId34"/>
    <p:sldId id="300" r:id="rId35"/>
    <p:sldId id="301" r:id="rId36"/>
    <p:sldId id="302" r:id="rId37"/>
    <p:sldId id="304" r:id="rId38"/>
    <p:sldId id="265" r:id="rId39"/>
    <p:sldId id="260" r:id="rId40"/>
    <p:sldId id="263" r:id="rId41"/>
    <p:sldId id="262" r:id="rId42"/>
    <p:sldId id="261" r:id="rId43"/>
    <p:sldId id="296" r:id="rId44"/>
    <p:sldId id="297" r:id="rId45"/>
    <p:sldId id="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esh Rao" initials="MR" lastIdx="2" clrIdx="0">
    <p:extLst>
      <p:ext uri="{19B8F6BF-5375-455C-9EA6-DF929625EA0E}">
        <p15:presenceInfo xmlns:p15="http://schemas.microsoft.com/office/powerpoint/2012/main" userId="Mukesh R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1-07T07:45:08.335"/>
    </inkml:context>
    <inkml:brush xml:id="br0">
      <inkml:brushProperty name="width" value="0.05292" units="cm"/>
      <inkml:brushProperty name="height" value="0.05292" units="cm"/>
      <inkml:brushProperty name="color" value="#FF0000"/>
    </inkml:brush>
  </inkml:definitions>
  <inkml:trace contextRef="#ctx0" brushRef="#br0">29706 17090 138 0,'9'0'214'0,"0"1"26"0,-2-1 4 16,3 0-7-16,-1 3-13 0,-1-3-17 0,-1 0-18 16,0 0-19-16,-2 0-27 0,-2 2-35 15,-3-2-46 1,8 3-81-16,-7 0-341 0,-1-3 60 0,3 6 50 15</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4-05-04T06:23:48.968"/>
    </inkml:context>
    <inkml:brush xml:id="br0">
      <inkml:brushProperty name="width" value="0.05292" units="cm"/>
      <inkml:brushProperty name="height" value="0.05292" units="cm"/>
      <inkml:brushProperty name="color" value="#FF0000"/>
    </inkml:brush>
  </inkml:definitions>
  <inkml:trace contextRef="#ctx0" brushRef="#br0">19015 16263 0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6:34:40.061"/>
    </inkml:context>
    <inkml:brush xml:id="br0">
      <inkml:brushProperty name="width" value="0.05292" units="cm"/>
      <inkml:brushProperty name="height" value="0.05292" units="cm"/>
      <inkml:brushProperty name="color" value="#FF0000"/>
    </inkml:brush>
  </inkml:definitions>
  <inkml:trace contextRef="#ctx0" brushRef="#br0">24042 8167 0,'-18'0'31,"36"0"79,193 0-79,-105 0-16,159 0 1,-106 0-16,17 0 16,177 0-1,-265 0-15,-17 0 16,-19 0-16,1 0 16,0 0-16,36 0 15,16 0 16,-69-35-31,69 35 16,-16 0 0,-72 0-16,19 0 15,16 0 17,1 0-17,-17 17 1,-1-17-16,0 0 31,18 0-15,0 0-1,18 0 1,-36 0 0,-17 0-16,-1 0 0,1 0 15,35 0 1,-36 0-16,19 0 15,-1 0 1,-17 0-16,34 18 16,-34-18-1,17 0 17,18 0-1,-35 0-16,17 0 32,-17 0 47,0 0-63,34 0 1,1 0-1,-35 0-16,17 0 1,-17 0 0,-18-18 93</inkml:trace>
  <inkml:trace contextRef="#ctx0" brushRef="#br0" timeOffset="5334.84">27023 7285 0,'-106'-53'32,"212"106"-32,-247-124 15,105 36 1,19 17 0,-54 18-1,1-17 16,-71 17-15,-18-36 0,-106 36 15,177-35-31,-177 35 16,124 0 15,-35 0-16,105 0-15,-105 0 16,-53 0 0,70 0-1,-35 0 1,18 0 0,34 0-1,72 0 1,17 0-1,35 18 1,-17-18-16,0 0 16,17 17-16,-35-17 15,0 18 17,36-18-32,17 35 0,-36-35 15,1 18 1,0-18-1,17 18 1,18 17 0,-18-17 15,-17 34-15,35-34-1,0 0 1,-17-18-1,17 53-15,0 0 16,-18-18 15,18 18-31,0-36 16,0 19 0,0-1-1,0 53 1,0-70-1,0 17-15,0-17 16,0-1 0,0 19-1,0-1-15,0 0 16,18 1 0,34-19-1,-34 18 1,0-17-1,17 17 1,-17-17 0,17 0-1,-17 17 17,-1-17-17,124 17 1,-105-35-1,52 17 1,-53-17-16,-17 0 16,35 18-1,-18-18 1,0 0-16,18 0 16,18 0-1,-36 0-15,36 0 16,-19 0-1,1 35 1,-17-35 0,17 0-1,-1 0 17,54 0-17,53 0 1,-106 0-16,-18 0 15,71 0 1,-88 0-16,17 18 16,36-18-1,-36 0-15,0 0 16,18 0 0,35 0-1,-35 0 1,-18 35-1,1-35 1,-1 0 0,18 0 15,70 18 0,-70-18-15,-17 0-1,-19 0-15,18 0 16,-17 0-16,35 0 16,-35 0-16,52 35 31,-35-35-15,1 0-16,-19 0 15,36 0 1,-17 0-1,-1 0 32,-17 0-47,52 0 16,1 0 15,-54 0-31,19 0 31,-19 0-15,18 0-16,-35-17 16,36 17-1,-19-18 1,1 18 0,17 0-16,-35-18 15,71-17 1,-36 35-1,0-18 1,1 1 0,-19 17-1,1-36 1,17 36 15,-35-17-31,18 17 16,-18-18-1,18-17 1,-18 0 0,35 17-1,-35-17-15,0 17 16,17 0 0,-17-17-1,0 18 1,0-1-1,0 0 1,18-17 0,-18 17 15,0 1-31,0-1 31,0-35-15,0 35 15,0-17-15,0 0-1,0 17 1,0 1 0,0-19-1,0-17 1,-18 1-1,-17 34 1,35-17 0,-17 35-1,-1-18 1,-17 0 15,17 18-31,18-35 16,-18 35-1,-17-18-15,17 18 16,1-17 0,-18 17 15,17-36-15,0 36-1,-17 0 1,0 0-16,-1 0 31,1 0-15,0 0-1,17 0 17,1 0-1</inkml:trace>
  <inkml:trace contextRef="#ctx0" brushRef="#br0" timeOffset="14618.97">25576 7285 0,'36'0'125,"-19"-18"-94,19-35-15,-36 36-16,53-54 16,-36-17-1,-17 53-15,0 17 16,0-35 0,0 35-16,0-34 15,0-1 1,0 17-16,-53 1 15,-88-53 1,18 53 0,-142-18-1,18 17 1,-106 36 0,159 0-1,-194 0 1,18 0-1,52 0 1,36 18 0,18 17-1,140 18-15,1-53 0,-19 71 16,-157-36 0,105 71-1,105-71 1,72 0-16,17-17 0,0 0 15,0 17 1,0 0 0,0 1 15,0-19-31</inkml:trace>
  <inkml:trace contextRef="#ctx0" brushRef="#br0" timeOffset="15063.57">21749 6985 0,'0'-35'0,"0"17"31,0 0-15,0-17 171,0 53-109,0 52-62,0-34 15,0-19-31</inkml:trace>
  <inkml:trace contextRef="#ctx0" brushRef="#br0" timeOffset="15246.04">21749 7108 0,'0'0'15,"0"36"17</inkml:trace>
  <inkml:trace contextRef="#ctx0" brushRef="#br0" timeOffset="16253.53">21749 6615 0,'0'35'62,"0"71"-31,0-53-31,0 17 16,0 18 15,0-52-31,0-1 31,0 0-15,0-17 0,0-1 15,53-17 31,0 0-30</inkml:trace>
  <inkml:trace contextRef="#ctx0" brushRef="#br0" timeOffset="22862.76">28698 8184 0,'0'18'47,"18"-18"-16,0 0-15,35 0 15,35 0-15,-35 0-16,0 0 15,123 0 1,-88 0-16,0 0 16,18 35-16,141 1 15,106-1 1,-247 0-1,123 0 1,-141-35-16,1 0 16,-19 18-1,36-18-15,-18 35 32,-17-17-32,-1-18 31,-52 0-31,17 0 0,0 35 15,54-35 1,-19 0 0,1 0-1,-18 18-15,0-18 16,-36 0 0,71 0-1,-52 0 1,-19 0-16,19 0 15,34 0 1,-35-18 0,1 18-1,-36-35 17,-36 35 30</inkml:trace>
  <inkml:trace contextRef="#ctx0" brushRef="#br0" timeOffset="36697.93">29175 7179 0,'0'-18'16,"-18"18"-1,-17 0-15,17 0 16,-17 0-1,0 0 1,-54-17 0,72 17-1,-54 0 17,36 0-32,0 0 15,17 0-15,-17 0 16,-36 0-1,54 0 1,17 17 31,-18-17 15,18 36-46,0-19-16,-35 36 31,17 35-15,18 1 0,-35 16 15,35-52-16,-18-17 1,18 17 0,0-18-1,0 0 1,0-17 15,0-1-15,0 36 15,0-35 0,0 0-15,0 17 0,0-17 15,0-1-31,0 18 31,0-17 0,0 0 32,0 17-48,0 0 32,18-35 47,17 0-63,-17 18-15,-1-18-16,71 0 31,-52 0-15,34 0-1,-17 0 1,-18 0-16,54 18 16,17 17-1,-1-18 1,19 19 15,-71-36-15,53 17-1,-71 19-15,18-36 16,35 0 0,-53 0-16,18 17 15,18-17 1,-18 0 0,35 36-1,-18-36 1,19 17-1,-19-17 1,1 0 0,-54 0-1,19 0-15,34 0 16,-35 0 0,18 0 15,18 0-16,-1 0 1,72 0 0,-37 35-1,1-35 1,-70 0-16,-1 0 16,71-17-1,-36 17 1,-17-18-1,-18 18-15,54-17 32,-1 17-17,-18 0 1,-34-36 0,17 36 15,17 0-16,-35-17 1,1 17 0,-1 0-16,-17-36 31,17-17-15,-18 1-1,19-1 1,-36-18-1,17 1 1,-17 34 0,0-17-1,0 36 1,0-107 15,0-17 0,0 106-15,0-18 0,0 35-1,0 1 1,0-1 0,0-17-16,0 17 31,0 0-16,0 1 1,-35 17 0,35-36-1,-35 19 17,0 17-32,17-35 15,-17 35 16,-89-53-15,-35 35 0,-52-17-1,17-1 1,35 1 0,106 35-16,-53 0 15,0-35 1,36 35-1,-36-18 1,53 18 0,0 0-16,0 0 15,-35-35-15,-71 35 16,106-35 0,0 35-16,-17 0 31,-1-18-16,18 18-15,18 0 16,-35-35 0,-1 35-1,1 0 1,34 0-16,-34 17 16,17 1-1,-53 17 1</inkml:trace>
  <inkml:trace contextRef="#ctx0" brushRef="#br0" timeOffset="51246.44">28734 6209 0,'0'-35'15,"0"52"17,0 71-17,0-35-15,0 0 16,0 106 0,0-124-1,0 18 1,0-35-1,35-36 17</inkml:trace>
  <inkml:trace contextRef="#ctx0" brushRef="#br0" timeOffset="51447.18">29157 6350 0,'0'0'0,"0"-35"16,35 35-16,-17-53 15,70 53 1,18-18 0,0 18-1,-71 0-15</inkml:trace>
  <inkml:trace contextRef="#ctx0" brushRef="#br0" timeOffset="51948.15">30039 6103 0,'-35'71'47,"17"-36"-32,18-17 1,0 17 0,0-18-16,18-17 31,35 0-16,-18-17 1,-17 17 31,-1 17-31,18 54 15,-35 0-16,0-36 1,-17 0 0,-36-35-1,18 0 1,-1 0-16,1 0 16,0 0-1,35-53-15</inkml:trace>
  <inkml:trace contextRef="#ctx0" brushRef="#br0" timeOffset="52132.3">30162 6085 0,'106'-70'47,"-212"140"-47,265-140 0,-88 35 16,70 35-16</inkml:trace>
  <inkml:trace contextRef="#ctx0" brushRef="#br0" timeOffset="55465.18">29739 7373 0,'0'18'47,"35"35"-32,-17-53 17,17 0-17,36-18 16,35-53-15,-36 36-16,124-124 16,18-17-1,-106 105-15,17 19 16,36 16 0,0 36-1,-89 53 1,-34 18-1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6:39:48.841"/>
    </inkml:context>
    <inkml:brush xml:id="br0">
      <inkml:brushProperty name="width" value="0.05292" units="cm"/>
      <inkml:brushProperty name="height" value="0.05292" units="cm"/>
      <inkml:brushProperty name="color" value="#FF0000"/>
    </inkml:brush>
  </inkml:definitions>
  <inkml:trace contextRef="#ctx0" brushRef="#br0">10513 7302 0,'0'-17'16,"0"-1"15,0-17 0,-18 35-15,-17-18-1,0-17 1,-1 35 0,-70-18-1,36-17 1,-36 35-1,-17-18 1,52 18 0,36 0-16,-1 0 15,-87-35 1,52 35 0,19 0-1,-1 0 16,17 0-15,1 0-16,0 0 16,-18 0-1,18 0 1,-54 0 0,54 18-1,0-18 1,0 0-16,17 0 15,-35 17 1,0-17 0,35 0-16,-52 36 15,35-36 1,-1 0 15,1 17-15,0 19-1,0-19 1,-1 1 0,-34 17-1,52-35-15,18 18 16,-71-1 0,54 19-1,-1-1 1,-17 53-1,35-52 1,-18 16 0,18-16-1,0 17 1,0 17 15,0-35-15,0 18-1,53 0 1,35 18 0,-17-36-1,-36 0 1,18-17 0,18 17-1,-18-17-15,-18-18 16,71 35-1,-18-35 1,18 0 0,-53 0-1,0-17-15,52 17 16,-34-18 0,17 18 15,18-35-16,-18 17 1,-17 18 0,-1-35-1,1 17 1,-36-17 0,0 17-1,1 1 1,-1 17-16,-35-36 15,53 19 1,-35-1 0,17 0-1,0-35 1,-35 18 0,18 18-1,-1-1 16,-17-17-15,36 17 0,-36 0-1,17-52 1,19 35 0,-19-1-1,-17 1 1,0-18-1,0 18 1,-17 35 0,-36-18-1,0 18 1</inkml:trace>
  <inkml:trace contextRef="#ctx0" brushRef="#br0" timeOffset="13486.58">3598 7144 0,'18'17'172,"70"-17"-125,-17 0-16,-36 0-31,18 0 16,17 0-1,-52 0 1,17 0-16,-17 0 16,17 0-1,18 0 1,-35 0-1,0 0 1,52-35 0,-35 35-1,36-18 1,17-17 0,-70 35-1,-1 0-15,19-17 16,17 17-1,-1 0 1,37 0 0,-1 0-1,18 0 1,-71 0 0,0 0-1,1 0-15,-19 0 16,54 0-1,-54 0 1,72-18 0,-54 18-16,0 0 15,53 0 1,1 0 0,-19 0-1,71-35 1,-88 35-1,71 0 17,-72 0-32,1 0 0,53 0 15,-35 0 1,-36 0 0,-17 0-1,52 0 1,-17 0-1,0 0 1,-18 0 0,36 0-1,-18 35 1,-18-35 0,36 18-1,-36-18 1,-17 0-16,-1 35 15,54-18 1,-18-17 0,17 0 15,1 0 0,17 0 0,-53 0-15,1 0 0,-19 0-1,1 0 1,17 0 0,53 0-1,-70 0 1,17 0-1,18 0 1,-18 0 0,1 0-1,-1 0-15,0 0 16,1 36 15,16-36-15,-34 0-16,35 0 15,-18 0 1,1 0 0,-19 0-1,18 0 1,-35-18-16,36 18 16,-19 0 15,-34 0 31</inkml:trace>
  <inkml:trace contextRef="#ctx0" brushRef="#br0" timeOffset="82465.97">6350 10266 0,'18'0'63,"17"0"77,194-35-124,-141-1-1,54 36 1,-90 0-16,1 0 16,-17 0-1,-19 0-15,36 0 94,-35 0-63,-1 0 1,19 0-1,-1 0 16,-53 0 78</inkml:trace>
  <inkml:trace contextRef="#ctx0" brushRef="#br0" timeOffset="116119.99">9966 11042 0,'0'-18'47,"0"36"109</inkml:trace>
  <inkml:trace contextRef="#ctx0" brushRef="#br0" timeOffset="128276.1">10354 11024 0,'0'-17'47,"0"-19"16,-18 36 62,1 0-94,-1 0 0,-17 0-15,-18 0 15,18 18-15,-18-18-1,53 18 1,0-1 93,0 19-77,0-54 108</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6:50:00.442"/>
    </inkml:context>
    <inkml:brush xml:id="br0">
      <inkml:brushProperty name="width" value="0.05292" units="cm"/>
      <inkml:brushProperty name="height" value="0.05292" units="cm"/>
      <inkml:brushProperty name="color" value="#FF0000"/>
    </inkml:brush>
  </inkml:definitions>
  <inkml:trace contextRef="#ctx0" brushRef="#br0">2769 3687 0,'89'0'125,"-37"0"-110,19 0 1,70 0-16,247 0 31,-194 35-15,-88-35 0,-35 0-16,-1 0 15,71 0 1,0 0-1,-35 0 1,18 0 0,-71 0-16,88 0 15,-18 0 1,-17 0 0,-18 0-1,-53 0-15,1 0 16,34 0-1,-17 0-15,35 0 16,18 0 0,0 0-1,35 0 1,-70 0 15,-18 0-15,17 0-1,54 0 1,-71 0 0,141 0-1,-141 0-15,17 0 16,71 0 0,-70 0-16,105 0 15,18 0 1,0 0-1,-35 0 1,-36 0 0,36 0-1,-71 0 1,-17 0 15,-36 0-31,-17 0 16,52 0-1,-52 0 1,-18 17 0,0 19-16</inkml:trace>
  <inkml:trace contextRef="#ctx0" brushRef="#br0" timeOffset="79648.92">27534 7602 0,'0'-17'15,"18"-1"32,-18 142 0,0 17-16,0-53-31,0-35 16,0 53 0,0-89-1,-35-17 17,-36-141-17,71-71 1,0 1-1,18 70 1,70 35 0,-53 88-1,18 18 1,0 0 0,-18 0-1,-17 106 16,-18-71-15,0 18 0,-35 0-1,35-35-15,0-1 16,0 54 0,-18-18-1,18-35 1,0 17-16,53 0 31,-18-35-15,1 0-1,16-53 1</inkml:trace>
  <inkml:trace contextRef="#ctx0" brushRef="#br0" timeOffset="80215.5">27905 7708 0,'0'0'0,"35"0"47,0-17-16,-35-54-15,0 53-16,-17 18 15,-19 18 17,-17 53-17,53 17 1,36-71 0,34 36 15,1-53-16,35-53 1,0-52 0,-71 69-1,-53 160 32,18-54-31,0-17-16,0 18 0,0-18 15,0 53 1,0-18 0,0-71-16,-17 1 15,-19 17 1,-17-35 0,0-35 15,18-18-31,17-70 15</inkml:trace>
  <inkml:trace contextRef="#ctx0" brushRef="#br0" timeOffset="80382.67">28328 7338 0</inkml:trace>
  <inkml:trace contextRef="#ctx0" brushRef="#br0" timeOffset="81032.06">28487 7743 0,'0'0'0,"17"0"31,19 0-15,-1-17 0,0 17 46,1 0-46,-19 0-1,18-35 1,-35-18 0,0 17 15,-17 36-16,-71 71 1,17 17 0,53-35-1,18-35 1,0 35-16,18-53 16,0 35-16,70-35 15,0-35 1,0-36-1,-17-52 1,-71 105-16,17 0 16,-69 106 46,16-52-46,19-1-16,17-17 0,0 17 15,0-17 1,0 17 0,88-35-1,0 0 1,71-141 0</inkml:trace>
  <inkml:trace contextRef="#ctx0" brushRef="#br0" timeOffset="81265.38">29175 7549 0,'0'0'0,"0"89"47,-36 34-16,36-52-31,0-1 31,0 1-15,0-36 0</inkml:trace>
  <inkml:trace contextRef="#ctx0" brushRef="#br0" timeOffset="81400.6">29192 7796 0,'0'-17'16,"53"-19"0,88 19-1,-88-54 1</inkml:trace>
  <inkml:trace contextRef="#ctx0" brushRef="#br0" timeOffset="81748.89">29827 7408 0,'-17'159'31,"17"0"-15,-18-36 0,18 1 15,0-107-16,0 1 1,35-18 0,1-70-16</inkml:trace>
  <inkml:trace contextRef="#ctx0" brushRef="#br0" timeOffset="81965.55">30127 7285 0,'-35'70'31,"-53"72"-15,88-37-1,0-16 1,35-1 0,-35-35-1,18-36 16,-18 1-31</inkml:trace>
  <inkml:trace contextRef="#ctx0" brushRef="#br0" timeOffset="82332.39">29739 7743 0,'0'0'15,"71"-52"1,-18 16 0,0 36-16,52 0 15,-69 0 1,-19 36 15,-17 16-15,0-16-1,0-1-15,36-35 16,34 18 0,-35-36-1,1-35 1,-36 35-16,0-17 16,-71 18-1,-35 34 1,53-17-16</inkml:trace>
  <inkml:trace contextRef="#ctx0" brushRef="#br0" timeOffset="83999.63">27411 8819 0,'0'0'0,"0"18"16,0 0-16,53-36 62,-36-17-46,19-53-1,-54-89 1,-35 107 0,18 70-1,0 0 1,-54 141-1,54 106 1,35-36 0,18-17-1,35 53 1,-18-141 15,-35 53 0,-53-124-15,18-35 0,-1 0-1</inkml:trace>
  <inkml:trace contextRef="#ctx0" brushRef="#br0" timeOffset="84833.24">27111 9490 0,'0'0'0,"0"-36"16,123-34 15,1 35-15,-71 35-1,-18 0 1,0 0-16,1-18 15,-1 0 1,-35-17 0,0 17 15,-18 36 0,-70 35-15,53 0-1,35 0 1,0-18 0,70-17 15,-17-36 0,-17-17-31,-19 0 0,18-71 31,-52 123 16,17 19-31,-18-1 0,18 0-1,0 0 1,18-17-1,35-18 1,0 0 0,-18-35-1,-35 17 1,18 18 78,-18 35-79,17-17 1,19-18 0,-19-18 15,-17 1-16</inkml:trace>
  <inkml:trace contextRef="#ctx0" brushRef="#br0" timeOffset="84998.61">27834 9278 0,'-35'0'16,"70"0"-16,-88-18 46,53 1-14</inkml:trace>
  <inkml:trace contextRef="#ctx0" brushRef="#br0" timeOffset="85198.6">27958 9031 0,'0'18'16,"0"105"-1,0-17 1,53 0 0,-53-71-1,0 36 1,0-36-16</inkml:trace>
  <inkml:trace contextRef="#ctx0" brushRef="#br0" timeOffset="85749.24">28293 9031 0,'0'0'15,"0"18"1,35 88 0,0 123-1,-17-106 1,-18-17 0,0-53-1,0-18 1,0 36-1,53-71 17,17-35-17</inkml:trace>
  <inkml:trace contextRef="#ctx0" brushRef="#br0" timeOffset="86122.4">28293 9560 0,'0'0'0,"-18"-17"16,18-1 0,88 18-1,-17-35 1,-18 35 15,-18 0-31,-17 70 31,-18-34-31,0-19 16,17 36 0,19-53-16,-19 0 15,19 0 1,-1-53 0,-35 0-1,-35-17 1,-36 17-1,18 53 1,-17 53 0,70-36-1</inkml:trace>
  <inkml:trace contextRef="#ctx0" brushRef="#br0" timeOffset="87082.47">29157 9437 0,'53'0'63,"18"-35"-32,-54 35-31,18 88 47,18 18-16,-53-89-31,-53-34 47,1-54-31,52 0-1,0 19 1,0 16-1,70 36 1,1 0 0,-18 0-1,-18-17 1,-17 17 0,-36 0 30,-35 53-30,53-18 0,0-18-1,18 19 1,105-36 0,-17-18-1,-36-17 1,-34-36-1,-36 54 1,0-1 0,0 71 46,0 194-31,0-177-15,35 71 0,-35-105-16,0 17 15,0 0 1,-159-53 15,71-36-15,70-52-1</inkml:trace>
  <inkml:trace contextRef="#ctx0" brushRef="#br0" timeOffset="87301.38">29880 9243 0,'0'0'32,"36"0"15,-19 0-47</inkml:trace>
  <inkml:trace contextRef="#ctx0" brushRef="#br0" timeOffset="87665.29">30004 9490 0,'17'0'47,"54"-53"-16,-36 18-15,-35-1 0,-53 19-1,36 17 1,-54 0 0,18 53-1,53-36-15,-17 18 16,17-17-16,0 0 15,70 35 1,54-53 0,34 0-1,-105-36 1,53-122 0</inkml:trace>
  <inkml:trace contextRef="#ctx0" brushRef="#br0" timeOffset="87848.55">30462 9260 0,'-17'0'31,"-54"36"-15,54-1 0,-19 88-1,36-87 1,53-1 0,0 0-16,0-35 15,0 0-15,17 0 16,-17-70-1,-17-1-15</inkml:trace>
  <inkml:trace contextRef="#ctx0" brushRef="#br0" timeOffset="88082.49">30709 9049 0,'-17'70'47,"17"54"-31,0-71-16,0-18 15,0 71 1,0-53-16,35-18 16,-17 18-1,35-18 1,-18-52-1</inkml:trace>
  <inkml:trace contextRef="#ctx0" brushRef="#br0" timeOffset="88233.3">30850 9349 0,'0'0'0,"0"-36"31,18 36-16,53 0 1,-18-17-16,-18 17 0</inkml:trace>
  <inkml:trace contextRef="#ctx0" brushRef="#br0" timeOffset="88699.23">31485 9013 0,'36'0'31,"-72"0"-31,72 89 16,-36-19-16,0-17 16,53 124 15,-53-142-31,17 18 31,-17-18-31,36-35 16,-19-35-16</inkml:trace>
  <inkml:trace contextRef="#ctx0" brushRef="#br0" timeOffset="88916.67">31785 8961 0,'0'176'62,"36"53"-46,-19-141 0,-17-17-1,0-18 1</inkml:trace>
  <inkml:trace contextRef="#ctx0" brushRef="#br0" timeOffset="89298.56">31591 9384 0,'0'0'0,"0"-18"32,106-17-1,35 35-16,-70 0 1,-36 0 0,-17 0-16,-18 71 31,0-1-15,17-17-1,36-18 16,-17-17-15,16-18 0,-16-88-1,-72 35 1,1 35-16,-53 18 16,-177 0-1</inkml:trace>
  <inkml:trace contextRef="#ctx0" brushRef="#br0" timeOffset="92282.27">26035 11624 0,'0'0'31,"35"229"16,-35 54-32,0 16 17,0-246-17,0-17 16,0-54 1,-35-88-17,35-53 1,18-140 0,-18 105-1,35 35 1,18 35-1,17 36 1,-34 70-16,17-17 16,-18 35-1,18 0 1,-36 71 15,36-18-31,-53 0 0,-17 70 31,-36-35-15,-18-17 0,18-54-16,36 19 15,-1-36-15,-17 17 16</inkml:trace>
  <inkml:trace contextRef="#ctx0" brushRef="#br0" timeOffset="92483.53">26458 11959 0,'36'0'31,"-19"0"-31,1-17 15,35 17 1,17 0 0</inkml:trace>
  <inkml:trace contextRef="#ctx0" brushRef="#br0" timeOffset="92875.3">26793 11871 0,'0'18'31,"36"87"0,-1-16-31,0-19 31,1-35-15,-19-35 0,19-52 15,-19-54-15,-17 53-1,35 18 1,1 35 46,-19 0-62</inkml:trace>
  <inkml:trace contextRef="#ctx0" brushRef="#br0" timeOffset="93987.24">27358 11977 0,'0'0'0,"-35"-18"16,-1 18 0,1 0-1,-18 53 1,0 0-1,53-35-15,-35 35 16,0-18 0,52 0-1,36-17 1,106-36 0,-53-52-1,-71-1 16,-17 71-15,-18 35 31,0 18-31,35-35-1,18-18 1,-18 0-1,0-53 1,1-18-16,-36-17 16,0-18-16,0 18 15,0-159 1,0 230 0,0-1-1,-18 124 32,18 0-31,0-1-1,0 37 1,18-90-16,-18 1 16,53 18-1,-18-53 1,0-18-1,1 0 1,-19-36 0,-17 1-1,0 0 1,0 17 15,-35 36 0,35 35-15,0-18 0,0-17-16,0 17 15,53-18 1,0-17 0,0-35-1,-36-18 1,19-17-1,-36 52 1,0 36 31,0 88-16,17-89 0,-17 18-15,0 1-16,18-1 16</inkml:trace>
  <inkml:trace contextRef="#ctx0" brushRef="#br0" timeOffset="94365.93">28116 12171 0,'18'-35'16,"17"35"-1,1-18 1,-19 18 0,-17-18-1,18-17 16,-18 0-31,0 17 16,-53 18 15,0 18-15,18 35-16,35-36 16,0 19-1,35-1 1,71-35-1,-18 0 1,-53-18 0</inkml:trace>
  <inkml:trace contextRef="#ctx0" brushRef="#br0" timeOffset="95582.34">29369 11695 0,'0'-36'32,"0"72"15,-88 34-32,-71 36 1,18-18-1,88-53-15,17-17 16,19 0 15,34-18 16,107 35-47,17 0 31,18 36-15,-89-36-16,1 0 16,-18-17-16,35 35 15,-70-53 1,-1 18 0,-52-18 30</inkml:trace>
  <inkml:trace contextRef="#ctx0" brushRef="#br0" timeOffset="97282.69">30092 11853 0,'-35'0'31,"70"0"-31,-88 0 16,18 36-16,17 17 0,18-18 15,-35 35 1,35-52-16,0 17 16,0-17-1,17 17-15,36-35 16,-17 0-1,17-17 1,-18-54 0,-35 18-1,0 88 48,-18-17-48,18 0-15,0 17 16,0 18 0,0-36-1,18-17 1,52 0 0,19-70-1,-19-71 1,-35-71-1,1 0 1,-36 89 0,-18 88-1,-52 193 48,70-105-48,0 71 1,0-36 0,17-17-1,107-18 1,-19-18 0,-34-35-1,-36 0 1,-17-53-1,-18 35 1,-18 18 0,-35 0-1,53 53 17,0-18-32,71 18 31,17-53-16,-35 0 1,0-35 0,-53 0-16,18-36 15,-18 54 1,-18 17 31,-17 141-32,35-35 1,0 17 0,0-35-16,0 0 15,0 18 1,17 229 0,-17-229 15,0-88-31,0 0 31,-17-18-15,-19-36-1,19-105 1,17 18-16</inkml:trace>
  <inkml:trace contextRef="#ctx0" brushRef="#br0" timeOffset="97717.09">30850 12065 0,'0'0'0,"106"-88"15,-53 70 1,-35 1 0,17 17-1,0 0 1,1 52-1,-36 19 1,17-36-16,-17 1 16,0-19-1,-70 18 1,34 1-16,-52-36 16,71 0-1,-19-18 1,36 0-1,18 1 1,70-18 0,-70 35-1,17-18-15,0 18 16,71-106 0,-88 88-1,35-52-15,-18-18 31,-35 52-31,0 19 16</inkml:trace>
  <inkml:trace contextRef="#ctx0" brushRef="#br0" timeOffset="98616.67">31291 11677 0,'0'-35'15,"0"70"-15,0-106 16,-17 54 0,17-1 15,0 36 0,0 70-15,-36 88-1,36 18 1,0-105 0,0-54 15,0 0-16,0-70 17,53-53-17,-17 52 1,-19 19 0,19 17 62,16 106-47,1-36-15,-17-70 15,-19 0-16,36 0 1,-17 0 0,-1-18-1,-35-34-15,0 34 16,0-53 0,0 36-1,0 0 1,-18 35 15,-35 17-15,36 36-1,17-17 1,0 17 0,0-36 15,53-17-16,-18 0 1,0-35-16,-35 17 31,18 18 32,17 36-32,36-19-15</inkml:trace>
  <inkml:trace contextRef="#ctx0" brushRef="#br0" timeOffset="128382.9">26053 12841 0,'35'0'234,"-17"0"-203,-1 18-15,36-18 15,0 17-15,70-17-1,-52 0-15,35 0 16,0 0-16,17 0 16,142 0-1,-195 0-15,-17 0 16,53 36 0,-53-36-16,106 0 15,-53-18 1,-1-17-1,-34 35 1,17 0 0,-35 0-1,71-18 1,-19 18 0,1 0-1,-18 0 16,-35 0-31,-17 0 16,34 0 0,-17 0-1,18 0 1,-36 0-16,18 0 16,0 0-16,70-35 15,-52 35 1,-36 0-1,36 0 1,-18 0 0,-18 0-16,88 17 15,18-17 17,-70 0-32,194 0 31,-195 0-31,36 36 15,0-36 1,-53 0-16,0 0 16,70 0-1,-52 0-15,-18 0 16,70 0 0,-88 0-1,18 0 1,-18 0-1,36 0 1,-18-18 0,0 18-1,-18 0 1,0-18-16,18 18 31,-35 0-31,70-35 16,18 18-1,0 17 1,-18-53 0,35 0-1,-52 35 1,17-35 0,-17 18-1,-54 35-15,36-35 16,36-1-1,-54 36 1,0 0 0,0 0-1,36-17 1,-18-19 15,53-122 0,-89 105-31,19-53 16,-1 0 0,0 18-1,-17-18 1,-18 53-16,0 0 16,0-141-1,0 88 1,0 36-1,-35 17 1,17-18 0,0 54-1,-17-19 17,35 1-32,-18 17 31,1 1-16,-19-18 1,-16 35 0,16 0-16,-17-18 15,0 18-15,0 0 16,-176-35 0,35-1-1,-18 1 1,89 35-16,0-35 15,-283 0 1,124 35 0,17 0-1,18-36 1,35 36 0,107 0-1,-125 0 1,1 0-1,35 0 1,35 0 0,71 0-16,-53 0 15,17 0 1,72 0-16,-1 0 16,-53 0-1,-35 18 1,52-18-1,1 0 1,53 0 0,0 18-16,-36-18 15,-52 35 1,52-35 0,-52 17 15,87-17-16,-87 0 1,52 36 0,-17-36-1,53 17-15,-36-17 16,36 0 0,-88 36-1,52-36 1,0 0-1,-17 17 1,35-17 0,18 0-16,-36 0 15,36 18 1,-18 17 15,0-35-15,-17 18-1,35 17 1,-18-35 0,-18 18-1,18 17 17,18-17-17,17 17 1,-17-17-1,35 17 1,-35 35 0,35-52-1,-36 88 17,36 0-17,0-18 16,0 53-15,0-70-16,0-1 16,18 212-1,-18-176 1,0-35 0,35-18-1,-35-18 1,0 0-16,0-17 15,0 0 17,0 17 46,36-35 94</inkml:trace>
  <inkml:trace contextRef="#ctx0" brushRef="#br0" timeOffset="132021.84">25876 11536 0,'-35'-18'94,"-53"-17"-79,17-36 1,-70-105 0,53-53-1,17-54 1,71 125-16,-35-19 16,35 19-16,18-407 31,35 195-16,0 193 1,17 71 0,-35 36-16,36-36 15,52-53 1,19 53 15,69-17-31,-17 88 31,0-36-15,-88 71 0,0-35-1,-53 0-15,0 35 16,53-71 0,-18 36-1,-71 0 1,19-1-1,-1 19-15,-17-1 32,-1 18-17</inkml:trace>
  <inkml:trace contextRef="#ctx0" brushRef="#br0" timeOffset="132298.37">27005 7973 0,'0'0'0,"0"-18"16,71 18 31,17 0-16,-18 0-16,-17 0 1,-17 18 0,-36 105-1,-141 36 1,-71 17 0,124-105-16</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6:56:51.708"/>
    </inkml:context>
    <inkml:brush xml:id="br0">
      <inkml:brushProperty name="width" value="0.05292" units="cm"/>
      <inkml:brushProperty name="height" value="0.05292" units="cm"/>
      <inkml:brushProperty name="color" value="#FF0000"/>
    </inkml:brush>
  </inkml:definitions>
  <inkml:trace contextRef="#ctx0" brushRef="#br0">26123 9190 0,'0'35'63,"18"36"-32,52-71 0,-34 0-31,211-124 16,0-87 0,-36 52 30,-193 159-30,-18 88 15,-18-53-31</inkml:trace>
  <inkml:trace contextRef="#ctx0" brushRef="#br0" timeOffset="5155.04">17339 9737 0,'0'0'0,"0"35"78,-53 88-46,18-87-17,-36 70 1,36-106-1,17 17 1,1-17-16,-19 0 16,36-35-1,0-18-15,0 18 16,18 35 0,0-18-1,17 18 1,-17 0-16,35 71 31,-1-54-31,-34 54 16,-18-18 15,18 0 0</inkml:trace>
  <inkml:trace contextRef="#ctx0" brushRef="#br0" timeOffset="5315.79">17498 10195 0,'0'36'16,"0"-19"0,0 18-1,0 1 1,0-1-1</inkml:trace>
  <inkml:trace contextRef="#ctx0" brushRef="#br0" timeOffset="10950.68">17639 9701 0,'0'-17'47,"0"-1"16,-18-17-32,-35 35-15,18 0-16,0-18 15,-71-17 1,18 35 0,17 0-1,1 18 1,-54 52-1,36-17 1,0 0 0,35 0-1,18 17 17,17-17-17,18 18 1,0-36-16,0 0 15,0 36 1,35 0-16,18-1 16,18 1-1,52-18 1,-35-18 0,-52-35-16,-19 0 15,19 0-15,16 0 16,90-71-1,-1-35 1,17-140 0,-122 69-1,-36 54 1,-194 17 31,17 123-32,107-17-15</inkml:trace>
  <inkml:trace contextRef="#ctx0" brushRef="#br0" timeOffset="20498.16">12982 10583 0,'36'0'156,"87"0"-141,-52 36-15,34-36 16,-16 0 0,-1 0-16,194 35 31,-176-35-31,-36 0 31,-52 0-31,35 0 31,-71 0 32</inkml:trace>
  <inkml:trace contextRef="#ctx0" brushRef="#br0" timeOffset="20934.07">13847 10478 0,'0'0'0,"-18"-18"31,106 53 94,53 53-109,-88-52 0,-53-19-1,0 19 17,-194 69-17,71-52 1,105-53-16</inkml:trace>
  <inkml:trace contextRef="#ctx0" brushRef="#br0" timeOffset="51686.63">18045 11271 0,'0'18'63,"17"17"-47,-17-17-16,18-1 46,0-17-30,17 0 0,18-17-1,-18 17-15,53-88 16,-17 70 15,-18-35-31,-36 53 0,36-18 31</inkml:trace>
  <inkml:trace contextRef="#ctx0" brushRef="#br0" timeOffset="55733.05">12682 12136 0,'0'-18'31,"36"18"110,458-212-110,-371 159-16,106-35 1,-123 88 0</inkml:trace>
  <inkml:trace contextRef="#ctx0" brushRef="#br0" timeOffset="57100.17">12629 11906 0,'0'-17'47,"18"17"-16,0 70 16,17 1-15,-17-71-17,70 0 32,71-71-31</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6:59:57.842"/>
    </inkml:context>
    <inkml:brush xml:id="br0">
      <inkml:brushProperty name="width" value="0.05292" units="cm"/>
      <inkml:brushProperty name="height" value="0.05292" units="cm"/>
      <inkml:brushProperty name="color" value="#FF0000"/>
    </inkml:brush>
  </inkml:definitions>
  <inkml:trace contextRef="#ctx0" brushRef="#br0">7567 5309 0,'-35'0'16,"70"0"31,36 36-31,-36-36-16,53 0 15,-35 17 1,-35-17-1,17 0 1</inkml:trace>
  <inkml:trace contextRef="#ctx0" brushRef="#br0" timeOffset="615.8">8396 5115 0,'0'36'47,"0"34"-31,0-35-16,0 36 15,0-36 1,0 53 0,18-52-1,35-54 1</inkml:trace>
  <inkml:trace contextRef="#ctx0" brushRef="#br0" timeOffset="1132.27">8714 5115 0,'-36'141'32,"1"89"-1,35-124-16,18-54 1,-18-122 47,0-71-48,0 53 1,0-1-1,0 36 1,0 18 0,17 18-1,36 17 1,-17 0 0,-19 0-16,54 35 31,-36 18-16,-35-18 1,0-17 0,-106 17-1,53-17 1</inkml:trace>
  <inkml:trace contextRef="#ctx0" brushRef="#br0" timeOffset="2401.46">9084 5274 0,'-18'-18'31,"36"36"-31,-89-36 63,-17 124-32,71-88-31,17 17 16,17 18 15,19-53 0,-1 0-31,18-18 16,-18 1-16,-17-18 0,17 17 31,-17 53 63,123-35-63,-106-70-15,0 52-1,-35-17 17,-53 70 14,18 0-30,35-17 0,-35 17-1,35-17 1,70-18 15,-34 0-15,-1 17-1,-35 54 1,0-18 0,18 35 15,-18-70-31,0 35 31,-53-53 32,35-71-48,18 36 1,53-18 0,35 18-1,0-1 1,-52 1-16,-19 35 31,18-70-31,-17 52 0,-18-17 16,0-1-1,0 19 1,-18 17 15,-52 53 0,70 17-15,0-17 0,18-35-1,34 17 1,-34 0-16,53-35 16,-54 0-1</inkml:trace>
  <inkml:trace contextRef="#ctx0" brushRef="#br0" timeOffset="2783.36">8414 5768 0,'141'0'78,"88"-35"-78,124 35 16,0 0 0,-159 0-1,-141 0 1,-142 0 15</inkml:trace>
  <inkml:trace contextRef="#ctx0" brushRef="#br0" timeOffset="8538.84">6685 6121 0,'53'0'172,"-18"0"-157,18 0-15,35 0 16,1-36-16,140-17 15,-159 53 1,-34 0 0,-72 0 46</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3-08-12T07:01:45.791"/>
    </inkml:context>
    <inkml:brush xml:id="br0">
      <inkml:brushProperty name="width" value="0.05292" units="cm"/>
      <inkml:brushProperty name="height" value="0.05292" units="cm"/>
      <inkml:brushProperty name="color" value="#FF0000"/>
    </inkml:brush>
  </inkml:definitions>
  <inkml:trace contextRef="#ctx0" brushRef="#br0">17604 5733 0,'-18'0'125,"-17"0"-93,17 0-1,-88 0 0,71-36-31,-71 36 31,18 0-15,-36 0 0,19 0-1,-1 0 1,71 0-16,-1 0 16,-105 0-1,35 0 1,-17-35-1,35 35 1,-36-18 0,54 18-1,-19 0 1,19 0 0,-1 0-1,-52 0 16,17 0-15,18 0 0,17 0-1,36 0-15,0 0 16,-54 0 0,37 0-16,-19 36 15,-35-36 1,0 0-1,-35 17 1,53-17 0,17 0-1,1 0 1,-1 36 0,18-36-1,-17 0 1,-1 17-1,1 19 1,-1-36 0,-52 17-1,87 18 1,-16-17 0,-19-18-1,-17 35 1,53-35-16,-1 18 15,-70-18 1,53 35 0,1-35-1,34 0-15,-17 18 16,-36-18 31,53 18-32,-17-18-15,35 35 16,-35-35 0,0 0-16,35 17 15,-36-17-15,19 18 32,-1 17-1,-17-35-16,17 18 1,1-18 0,17 18-1,-36 17 1,19-35 0,17 18-1,-18-1 16,18 19-15,0-19 15,0 1-15,0 17-16,0 36 31,0-54-15,0 1-1,18 52 1,-18-34 0,0-1-1,35-17 1,-35 17 15,18-17-15,-18-1-1,0 1 1,0 17 15,0-17 1,17-18-17,1 0 1,52 0-1,36 17 17,-53-17-17,-35 0 1,-1 36-16,54-36 16,-1 0 15,19 0-16,-54 0-15,18 0 16,-18 17 0,0-17-1,-17 36 1,17-36 0,36 0-1,17 0 1,-53 0-1,1 17 1,-19-17-16,19 18 16,-1 17-1,35-35 1,19 0 15,52 0-31,0-17 31,-106 17-15,0 0 0,1 0-1,-1 0-15,-17 0 16,52-18 0,-17 18-16,53-35 15,0 35 1,-71 0-16,-17 0 15,35-18 1,-18 18 0,18 0-1,-18-35 1,-17 35-16,52-18 16,54 18 15,-89 0-31,-17 0 15,35 0 1,-18 0 0,0 0-16,0 0 15,36 0 1,35 0 0,-36 0-1,18 0 1,-70 0-1,53 0 1,-18 0 0,0 0-1,-1 0-15,54 0 16,-35 0 15,-54 0-31,19 35 31,17-35-15,0 0 15,0 0-15,-36 0-16,1 0 16,17 0-1,0 0 1,-17 0-1,0 0 1,35 0 0,17 0-1,-17 0-15,18 0 16,-1 0 0,-35 0-1,36 0 16,-36 0-15,36 0 0,-54 0-16,1 0 15,53 0 1,-36 0-16,0 0 16,36 0-1,-36 0 1,-17 0-1,17-17 1,-17-1 0,-1 18-1,18-35 1,1 35 0,-36-18-1,17 1 1,-17-72-1,0 54-15,0-18 16,0-70 0,0 52-16,-17-105 15,17 52 1,0 36 0,0 70-16,0-17 31,35 70 234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F3B48-83ED-487B-A6A6-627086443310}"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9391A-26FC-43B3-BF88-EA443C552B71}" type="slidenum">
              <a:rPr lang="en-IN" smtClean="0"/>
              <a:t>‹#›</a:t>
            </a:fld>
            <a:endParaRPr lang="en-IN"/>
          </a:p>
        </p:txBody>
      </p:sp>
    </p:spTree>
    <p:extLst>
      <p:ext uri="{BB962C8B-B14F-4D97-AF65-F5344CB8AC3E}">
        <p14:creationId xmlns:p14="http://schemas.microsoft.com/office/powerpoint/2010/main" val="114254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FC9391A-26FC-43B3-BF88-EA443C552B71}" type="slidenum">
              <a:rPr lang="en-IN" smtClean="0"/>
              <a:t>11</a:t>
            </a:fld>
            <a:endParaRPr lang="en-IN"/>
          </a:p>
        </p:txBody>
      </p:sp>
    </p:spTree>
    <p:extLst>
      <p:ext uri="{BB962C8B-B14F-4D97-AF65-F5344CB8AC3E}">
        <p14:creationId xmlns:p14="http://schemas.microsoft.com/office/powerpoint/2010/main" val="410023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F6EC-38AD-4478-8AF6-89E437E16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3677F0-B051-48B8-BF75-B678F3940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293EE2-F62D-40E9-8AAA-425E15DC501A}"/>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F9EB4C1A-EB4A-4FD1-8226-3B3DB4E5F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D7003-37E9-4B03-8258-11020CBE54A2}"/>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154260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7F42-6B91-44B9-BB9B-5CB76F8D3C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BED2D-7E6D-4E50-86D4-73DE2C0158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A3EA8-F2C3-4B56-97E5-A2701FAABA5F}"/>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60C3837E-3BDF-4A32-A665-E2DF79E24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B1265-9453-4B4C-B9C6-E3A0308A7BCA}"/>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293449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9455B-8513-47DF-BAA0-BD4B4E406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0D66A0-D0A3-40CD-83BB-046EE1BDF8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30153-A876-484D-B13A-08E792DBCF0D}"/>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F5D2D27A-B949-4B52-8195-FF831C591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0CDE8-111B-4EC8-A1F7-074EE68E69AC}"/>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42095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0FB-3061-4675-94BC-5065C8350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5174D-F266-415C-ABC9-3BF48ABEFE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B24BF1-DEAB-4828-8163-1D0A96AFAEF6}"/>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61566371-C7F7-44D3-BF77-0811C489CE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3856E-4414-4066-9A17-E9503F27A738}"/>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416981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E72E-4273-49BC-AC54-815D7D4E85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556079-5C63-4109-AA26-C3C7D62BE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3989EA-2A41-4591-8C55-B770151E16E6}"/>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368EAA83-876B-4331-8C79-BFCA7BBA1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B3037-9718-4F44-98AD-1A32DE478CE5}"/>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377829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020B-9704-4A13-9978-E57162F67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1BB8B7-E0D1-4612-8E8C-A15BE63B51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C7C861-D8C8-4EB4-ACAE-5565F5F027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534BAD-08DF-4A51-8F71-C627412E5772}"/>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6" name="Footer Placeholder 5">
            <a:extLst>
              <a:ext uri="{FF2B5EF4-FFF2-40B4-BE49-F238E27FC236}">
                <a16:creationId xmlns:a16="http://schemas.microsoft.com/office/drawing/2014/main" id="{14DFBAFD-7B6C-4518-BA57-92B719A08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470C09-E92D-43EF-BFFC-C7A85D40347D}"/>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308357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3341-31C8-45BC-8AF1-FEC9342F08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5CA8D6-0996-4E81-ACA3-DF03D3724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EFACA3-026C-4FCB-A4F5-29CCD59366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55CC29-BB22-4D1A-B7C3-50EBCE339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9148D1-3F3E-45AF-BE39-454126F33B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4EC791-1AAF-40F8-96AC-AF368CA1CB65}"/>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8" name="Footer Placeholder 7">
            <a:extLst>
              <a:ext uri="{FF2B5EF4-FFF2-40B4-BE49-F238E27FC236}">
                <a16:creationId xmlns:a16="http://schemas.microsoft.com/office/drawing/2014/main" id="{D76DF7C7-0F2A-4BBB-83F3-4140C03E14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A2BEC8-6CC6-4814-B0F1-B9DEF4A78D18}"/>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44082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1575-7673-4301-AB2B-04E220CA6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975CAF-2CD2-48C8-A9A7-182B8CF052F9}"/>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4" name="Footer Placeholder 3">
            <a:extLst>
              <a:ext uri="{FF2B5EF4-FFF2-40B4-BE49-F238E27FC236}">
                <a16:creationId xmlns:a16="http://schemas.microsoft.com/office/drawing/2014/main" id="{222CBCC0-1902-4068-9FF3-ED87BBFE64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A82EA5-C50F-4681-AB86-3B28DAA4B0BE}"/>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350019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D59A1-9182-4E99-8150-C84F528A10FB}"/>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3" name="Footer Placeholder 2">
            <a:extLst>
              <a:ext uri="{FF2B5EF4-FFF2-40B4-BE49-F238E27FC236}">
                <a16:creationId xmlns:a16="http://schemas.microsoft.com/office/drawing/2014/main" id="{6AA1BCBE-5517-4929-AB7A-D876CBFB3A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C282DA-A6BC-4498-A053-0211DF88B1BB}"/>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86023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240C-0CBF-4313-BF54-E02252013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640A59-29B8-41DD-9560-D0AD537DA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ED575E-33CA-4C02-AA48-FD316037F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007EEF-B1EB-49C8-8A21-705DF971CB56}"/>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6" name="Footer Placeholder 5">
            <a:extLst>
              <a:ext uri="{FF2B5EF4-FFF2-40B4-BE49-F238E27FC236}">
                <a16:creationId xmlns:a16="http://schemas.microsoft.com/office/drawing/2014/main" id="{499BDA3C-D4BC-4A7F-95BC-9ABF2E553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A4EB6-F18C-4F6A-8998-0153F31E2C6E}"/>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368031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2DB5-7487-43BB-AB48-5BF469087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28BFE2-881F-4556-A2B6-FA266D699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79B359-69C4-4541-8EC4-B95E6A89E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D8191-743B-4EB7-BCB8-67FB9B2CBE32}"/>
              </a:ext>
            </a:extLst>
          </p:cNvPr>
          <p:cNvSpPr>
            <a:spLocks noGrp="1"/>
          </p:cNvSpPr>
          <p:nvPr>
            <p:ph type="dt" sz="half" idx="10"/>
          </p:nvPr>
        </p:nvSpPr>
        <p:spPr/>
        <p:txBody>
          <a:bodyPr/>
          <a:lstStyle/>
          <a:p>
            <a:fld id="{A2F3A61C-37AA-4F39-9679-353283C6671F}" type="datetimeFigureOut">
              <a:rPr lang="en-IN" smtClean="0"/>
              <a:t>11-01-2025</a:t>
            </a:fld>
            <a:endParaRPr lang="en-IN"/>
          </a:p>
        </p:txBody>
      </p:sp>
      <p:sp>
        <p:nvSpPr>
          <p:cNvPr id="6" name="Footer Placeholder 5">
            <a:extLst>
              <a:ext uri="{FF2B5EF4-FFF2-40B4-BE49-F238E27FC236}">
                <a16:creationId xmlns:a16="http://schemas.microsoft.com/office/drawing/2014/main" id="{5641F129-E7E9-4CDD-B283-80D8CC04A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F98D5-28C2-4CF5-9A7D-75D6DDC46A6E}"/>
              </a:ext>
            </a:extLst>
          </p:cNvPr>
          <p:cNvSpPr>
            <a:spLocks noGrp="1"/>
          </p:cNvSpPr>
          <p:nvPr>
            <p:ph type="sldNum" sz="quarter" idx="12"/>
          </p:nvPr>
        </p:nvSpPr>
        <p:spPr/>
        <p:txBody>
          <a:bodyPr/>
          <a:lstStyle/>
          <a:p>
            <a:fld id="{9B7AB211-DF79-47B4-A419-E33DC802C554}" type="slidenum">
              <a:rPr lang="en-IN" smtClean="0"/>
              <a:t>‹#›</a:t>
            </a:fld>
            <a:endParaRPr lang="en-IN"/>
          </a:p>
        </p:txBody>
      </p:sp>
    </p:spTree>
    <p:extLst>
      <p:ext uri="{BB962C8B-B14F-4D97-AF65-F5344CB8AC3E}">
        <p14:creationId xmlns:p14="http://schemas.microsoft.com/office/powerpoint/2010/main" val="28765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513CF-41D1-4816-833D-79CAFDE2B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F1AD0B-D12E-4B5F-90AB-FEA73D45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8CBDF-A3C8-421A-85D3-292774A39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3A61C-37AA-4F39-9679-353283C6671F}" type="datetimeFigureOut">
              <a:rPr lang="en-IN" smtClean="0"/>
              <a:t>11-01-2025</a:t>
            </a:fld>
            <a:endParaRPr lang="en-IN"/>
          </a:p>
        </p:txBody>
      </p:sp>
      <p:sp>
        <p:nvSpPr>
          <p:cNvPr id="5" name="Footer Placeholder 4">
            <a:extLst>
              <a:ext uri="{FF2B5EF4-FFF2-40B4-BE49-F238E27FC236}">
                <a16:creationId xmlns:a16="http://schemas.microsoft.com/office/drawing/2014/main" id="{4C696182-3F2F-4FF4-B41F-9FFC9DEDB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C16EC0-D6BD-4391-BB3F-6BDC66EA7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AB211-DF79-47B4-A419-E33DC802C554}" type="slidenum">
              <a:rPr lang="en-IN" smtClean="0"/>
              <a:t>‹#›</a:t>
            </a:fld>
            <a:endParaRPr lang="en-IN"/>
          </a:p>
        </p:txBody>
      </p:sp>
    </p:spTree>
    <p:extLst>
      <p:ext uri="{BB962C8B-B14F-4D97-AF65-F5344CB8AC3E}">
        <p14:creationId xmlns:p14="http://schemas.microsoft.com/office/powerpoint/2010/main" val="374853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nowledge-communication.org/pdf/conceptual-mngt-tool-mep.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adelaide.edu.au/writingcentre/sites/default/files/docs/learningguide-mindmapping.pdf" TargetMode="External"/><Relationship Id="rId4" Type="http://schemas.openxmlformats.org/officeDocument/2006/relationships/hyperlink" Target="https://www.slideshare.net/AminSaari1/gsm5160-strategic-management-mba-quick-not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ribbr.com/methodology/qualitative-researc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hyperlink" Target="https://www.hotjar.com/qualitative-data-analysis/method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xtremepresentation.typepad.com/blog/2006/09/choosing_a_good.html"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hyperlink" Target="https://www.scribbr.com/statistics/hypothesis-testi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hyperlink" Target="https://www.slideteam.net/customer-churn-analysis-powerpoint-presentation-slid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mbd.org/research-methodology-importance-types-of-research-methodology-in-research/" TargetMode="External"/><Relationship Id="rId2" Type="http://schemas.openxmlformats.org/officeDocument/2006/relationships/hyperlink" Target="https://curiousdesire.com/why-literature-review-is-important/" TargetMode="External"/><Relationship Id="rId1" Type="http://schemas.openxmlformats.org/officeDocument/2006/relationships/slideLayout" Target="../slideLayouts/slideLayout2.xml"/><Relationship Id="rId5" Type="http://schemas.openxmlformats.org/officeDocument/2006/relationships/hyperlink" Target="https://www.jmu.edu/uwc/files/link-library/empirical/findings-results_section_overview.pdf" TargetMode="External"/><Relationship Id="rId4" Type="http://schemas.openxmlformats.org/officeDocument/2006/relationships/hyperlink" Target="https://www.datapine.com/blog/data-interpretation-methods-benefits-problems/#:~:text=The%20interpretation%20of%20data%20helps,needs%20to%20be%20done%20properl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rm.org/news/best-data-analytics-tool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emf"/><Relationship Id="rId7" Type="http://schemas.openxmlformats.org/officeDocument/2006/relationships/customXml" Target="../ink/ink2.xml"/><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20.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138A-DBFA-4FE9-B2E7-7BFBA9659202}"/>
              </a:ext>
            </a:extLst>
          </p:cNvPr>
          <p:cNvSpPr>
            <a:spLocks noGrp="1"/>
          </p:cNvSpPr>
          <p:nvPr>
            <p:ph type="ctrTitle"/>
          </p:nvPr>
        </p:nvSpPr>
        <p:spPr>
          <a:pattFill prst="pct5">
            <a:fgClr>
              <a:schemeClr val="accent1"/>
            </a:fgClr>
            <a:bgClr>
              <a:schemeClr val="bg1"/>
            </a:bgClr>
          </a:pattFill>
        </p:spPr>
        <p:txBody>
          <a:bodyPr/>
          <a:lstStyle/>
          <a:p>
            <a:r>
              <a:rPr lang="en-US" dirty="0"/>
              <a:t>Business Communication for Data Analytics Project</a:t>
            </a:r>
            <a:endParaRPr lang="en-IN" dirty="0"/>
          </a:p>
        </p:txBody>
      </p:sp>
      <p:sp>
        <p:nvSpPr>
          <p:cNvPr id="3" name="Subtitle 2">
            <a:extLst>
              <a:ext uri="{FF2B5EF4-FFF2-40B4-BE49-F238E27FC236}">
                <a16:creationId xmlns:a16="http://schemas.microsoft.com/office/drawing/2014/main" id="{8A918105-0A0E-4B72-9824-CD431D4E7F03}"/>
              </a:ext>
            </a:extLst>
          </p:cNvPr>
          <p:cNvSpPr>
            <a:spLocks noGrp="1"/>
          </p:cNvSpPr>
          <p:nvPr>
            <p:ph type="subTitle" idx="1"/>
          </p:nvPr>
        </p:nvSpPr>
        <p:spPr/>
        <p:txBody>
          <a:bodyPr/>
          <a:lstStyle/>
          <a:p>
            <a:r>
              <a:rPr lang="en-US" dirty="0"/>
              <a:t>Tools &amp; Skills for effective communication</a:t>
            </a:r>
            <a:endParaRPr lang="en-IN" dirty="0"/>
          </a:p>
        </p:txBody>
      </p:sp>
    </p:spTree>
    <p:extLst>
      <p:ext uri="{BB962C8B-B14F-4D97-AF65-F5344CB8AC3E}">
        <p14:creationId xmlns:p14="http://schemas.microsoft.com/office/powerpoint/2010/main" val="1460808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99F90-76F3-48E8-BAAC-8B44DC0A0226}"/>
              </a:ext>
            </a:extLst>
          </p:cNvPr>
          <p:cNvSpPr>
            <a:spLocks noGrp="1"/>
          </p:cNvSpPr>
          <p:nvPr>
            <p:ph type="title"/>
          </p:nvPr>
        </p:nvSpPr>
        <p:spPr>
          <a:xfrm>
            <a:off x="838200" y="365125"/>
            <a:ext cx="10515600" cy="1325563"/>
          </a:xfrm>
        </p:spPr>
        <p:txBody>
          <a:bodyPr/>
          <a:lstStyle/>
          <a:p>
            <a:pPr algn="ctr"/>
            <a:r>
              <a:rPr lang="en-US" dirty="0"/>
              <a:t>Understanding business problem</a:t>
            </a:r>
            <a:br>
              <a:rPr lang="en-US" dirty="0"/>
            </a:br>
            <a:r>
              <a:rPr lang="en-US" sz="2800" dirty="0"/>
              <a:t>Mind map of possible reasons</a:t>
            </a:r>
            <a:endParaRPr lang="en-IN" sz="2800" dirty="0"/>
          </a:p>
        </p:txBody>
      </p:sp>
      <p:sp>
        <p:nvSpPr>
          <p:cNvPr id="5" name="Rectangle 4">
            <a:extLst>
              <a:ext uri="{FF2B5EF4-FFF2-40B4-BE49-F238E27FC236}">
                <a16:creationId xmlns:a16="http://schemas.microsoft.com/office/drawing/2014/main" id="{5F0685F8-59D3-41DC-B313-A328460F6F92}"/>
              </a:ext>
            </a:extLst>
          </p:cNvPr>
          <p:cNvSpPr/>
          <p:nvPr/>
        </p:nvSpPr>
        <p:spPr>
          <a:xfrm>
            <a:off x="5564383" y="2796779"/>
            <a:ext cx="1714500" cy="4714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Customer Churn</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68D4A3BF-FB5E-417C-B134-5CFFF6DFE930}"/>
              </a:ext>
            </a:extLst>
          </p:cNvPr>
          <p:cNvSpPr/>
          <p:nvPr/>
        </p:nvSpPr>
        <p:spPr>
          <a:xfrm rot="19495641">
            <a:off x="197684" y="1635174"/>
            <a:ext cx="1419209" cy="4714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promotions</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83A2D28-0E36-47A2-BDD3-43D474C28055}"/>
              </a:ext>
            </a:extLst>
          </p:cNvPr>
          <p:cNvSpPr/>
          <p:nvPr/>
        </p:nvSpPr>
        <p:spPr>
          <a:xfrm>
            <a:off x="1888247" y="2384305"/>
            <a:ext cx="1588283" cy="4714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Store Related</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0A0836B7-FA08-477A-A543-4C25FD618E2F}"/>
              </a:ext>
            </a:extLst>
          </p:cNvPr>
          <p:cNvSpPr/>
          <p:nvPr/>
        </p:nvSpPr>
        <p:spPr>
          <a:xfrm>
            <a:off x="4185008" y="2325291"/>
            <a:ext cx="1081093" cy="4714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Business </a:t>
            </a:r>
            <a:endParaRPr lang="en-IN" dirty="0">
              <a:ln w="0"/>
              <a:solidFill>
                <a:schemeClr val="tx1"/>
              </a:solidFill>
              <a:effectLst>
                <a:outerShdw blurRad="38100" dist="19050" dir="2700000" algn="tl" rotWithShape="0">
                  <a:schemeClr val="dk1">
                    <a:alpha val="40000"/>
                  </a:schemeClr>
                </a:outerShdw>
              </a:effectLst>
            </a:endParaRPr>
          </a:p>
        </p:txBody>
      </p:sp>
      <p:cxnSp>
        <p:nvCxnSpPr>
          <p:cNvPr id="20" name="Connector: Curved 19">
            <a:extLst>
              <a:ext uri="{FF2B5EF4-FFF2-40B4-BE49-F238E27FC236}">
                <a16:creationId xmlns:a16="http://schemas.microsoft.com/office/drawing/2014/main" id="{83AD3F02-7450-4529-B532-600039AE54CF}"/>
              </a:ext>
            </a:extLst>
          </p:cNvPr>
          <p:cNvCxnSpPr>
            <a:cxnSpLocks/>
            <a:stCxn id="5" idx="1"/>
            <a:endCxn id="13" idx="3"/>
          </p:cNvCxnSpPr>
          <p:nvPr/>
        </p:nvCxnSpPr>
        <p:spPr>
          <a:xfrm rot="10800000">
            <a:off x="5266101" y="2561035"/>
            <a:ext cx="298282" cy="4714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AD2BD17-8FDB-4A6D-AB42-24F348A68976}"/>
              </a:ext>
            </a:extLst>
          </p:cNvPr>
          <p:cNvSpPr/>
          <p:nvPr/>
        </p:nvSpPr>
        <p:spPr>
          <a:xfrm>
            <a:off x="7562861" y="1989236"/>
            <a:ext cx="1714500" cy="47148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Competitors</a:t>
            </a:r>
            <a:endParaRPr lang="en-IN"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B26316DC-931F-4B55-A91C-A296787F427E}"/>
              </a:ext>
            </a:extLst>
          </p:cNvPr>
          <p:cNvSpPr/>
          <p:nvPr/>
        </p:nvSpPr>
        <p:spPr>
          <a:xfrm>
            <a:off x="2650785" y="3624857"/>
            <a:ext cx="1714500" cy="4714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Geopolitical</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8" name="Connector: Curved 37">
            <a:extLst>
              <a:ext uri="{FF2B5EF4-FFF2-40B4-BE49-F238E27FC236}">
                <a16:creationId xmlns:a16="http://schemas.microsoft.com/office/drawing/2014/main" id="{1170B6A6-1E48-4C8F-AFC7-644FEB502ECE}"/>
              </a:ext>
            </a:extLst>
          </p:cNvPr>
          <p:cNvCxnSpPr>
            <a:cxnSpLocks/>
            <a:stCxn id="5" idx="3"/>
            <a:endCxn id="28" idx="1"/>
          </p:cNvCxnSpPr>
          <p:nvPr/>
        </p:nvCxnSpPr>
        <p:spPr>
          <a:xfrm flipV="1">
            <a:off x="7278883" y="2224980"/>
            <a:ext cx="283978" cy="8075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A32C26A-FC6C-4BA6-B3C1-BCFF60F41795}"/>
              </a:ext>
            </a:extLst>
          </p:cNvPr>
          <p:cNvSpPr/>
          <p:nvPr/>
        </p:nvSpPr>
        <p:spPr>
          <a:xfrm>
            <a:off x="2395587" y="1505473"/>
            <a:ext cx="1681134" cy="4714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Product related</a:t>
            </a:r>
            <a:endParaRPr lang="en-IN" dirty="0">
              <a:ln w="0"/>
              <a:solidFill>
                <a:schemeClr val="tx1"/>
              </a:solidFill>
              <a:effectLst>
                <a:outerShdw blurRad="38100" dist="19050" dir="2700000" algn="tl" rotWithShape="0">
                  <a:schemeClr val="dk1">
                    <a:alpha val="40000"/>
                  </a:schemeClr>
                </a:outerShdw>
              </a:effectLst>
            </a:endParaRPr>
          </a:p>
        </p:txBody>
      </p:sp>
      <p:sp>
        <p:nvSpPr>
          <p:cNvPr id="48" name="Rectangle 47">
            <a:extLst>
              <a:ext uri="{FF2B5EF4-FFF2-40B4-BE49-F238E27FC236}">
                <a16:creationId xmlns:a16="http://schemas.microsoft.com/office/drawing/2014/main" id="{A852743C-C0E5-4B24-BCA2-9E345A714842}"/>
              </a:ext>
            </a:extLst>
          </p:cNvPr>
          <p:cNvSpPr/>
          <p:nvPr/>
        </p:nvSpPr>
        <p:spPr>
          <a:xfrm>
            <a:off x="7748587" y="3334282"/>
            <a:ext cx="1281113" cy="4714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Customers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49" name="Connector: Curved 48">
            <a:extLst>
              <a:ext uri="{FF2B5EF4-FFF2-40B4-BE49-F238E27FC236}">
                <a16:creationId xmlns:a16="http://schemas.microsoft.com/office/drawing/2014/main" id="{5D6B4141-CD36-42AF-84AC-FF1FEAF2A981}"/>
              </a:ext>
            </a:extLst>
          </p:cNvPr>
          <p:cNvCxnSpPr>
            <a:cxnSpLocks/>
            <a:stCxn id="5" idx="3"/>
            <a:endCxn id="48" idx="1"/>
          </p:cNvCxnSpPr>
          <p:nvPr/>
        </p:nvCxnSpPr>
        <p:spPr>
          <a:xfrm>
            <a:off x="7278883" y="3032523"/>
            <a:ext cx="469704" cy="5375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1A0E8EA9-D171-44AA-8390-29167D1B9A67}"/>
              </a:ext>
            </a:extLst>
          </p:cNvPr>
          <p:cNvCxnSpPr>
            <a:cxnSpLocks/>
            <a:stCxn id="13" idx="1"/>
            <a:endCxn id="12" idx="3"/>
          </p:cNvCxnSpPr>
          <p:nvPr/>
        </p:nvCxnSpPr>
        <p:spPr>
          <a:xfrm rot="10800000" flipV="1">
            <a:off x="3476530" y="2561035"/>
            <a:ext cx="708478" cy="5901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8B8F42E8-1B91-4F81-9B2A-F3DF7F6993D6}"/>
              </a:ext>
            </a:extLst>
          </p:cNvPr>
          <p:cNvCxnSpPr>
            <a:cxnSpLocks/>
            <a:stCxn id="13" idx="1"/>
            <a:endCxn id="44" idx="3"/>
          </p:cNvCxnSpPr>
          <p:nvPr/>
        </p:nvCxnSpPr>
        <p:spPr>
          <a:xfrm rot="10800000">
            <a:off x="4076722" y="1741217"/>
            <a:ext cx="108287" cy="8198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3ADD119D-6EE3-4610-BD48-97354D21C8DD}"/>
              </a:ext>
            </a:extLst>
          </p:cNvPr>
          <p:cNvSpPr/>
          <p:nvPr/>
        </p:nvSpPr>
        <p:spPr>
          <a:xfrm>
            <a:off x="9558347" y="3837416"/>
            <a:ext cx="1714500" cy="4714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Demographic change</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13" name="Connector: Curved 112">
            <a:extLst>
              <a:ext uri="{FF2B5EF4-FFF2-40B4-BE49-F238E27FC236}">
                <a16:creationId xmlns:a16="http://schemas.microsoft.com/office/drawing/2014/main" id="{A240DAFC-F7F7-49F5-91EB-48BB36E3B7B2}"/>
              </a:ext>
            </a:extLst>
          </p:cNvPr>
          <p:cNvCxnSpPr>
            <a:cxnSpLocks/>
            <a:stCxn id="48" idx="3"/>
            <a:endCxn id="111" idx="1"/>
          </p:cNvCxnSpPr>
          <p:nvPr/>
        </p:nvCxnSpPr>
        <p:spPr>
          <a:xfrm>
            <a:off x="9029700" y="3570026"/>
            <a:ext cx="528647" cy="5031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8E6733F5-656E-431F-8B92-DBCCC6581CE5}"/>
              </a:ext>
            </a:extLst>
          </p:cNvPr>
          <p:cNvSpPr/>
          <p:nvPr/>
        </p:nvSpPr>
        <p:spPr>
          <a:xfrm>
            <a:off x="9575643" y="2967714"/>
            <a:ext cx="1714500" cy="4714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Location change</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18" name="Connector: Curved 117">
            <a:extLst>
              <a:ext uri="{FF2B5EF4-FFF2-40B4-BE49-F238E27FC236}">
                <a16:creationId xmlns:a16="http://schemas.microsoft.com/office/drawing/2014/main" id="{68F4EA9E-C0A5-4326-874F-AE974D279DF4}"/>
              </a:ext>
            </a:extLst>
          </p:cNvPr>
          <p:cNvCxnSpPr>
            <a:cxnSpLocks/>
            <a:stCxn id="48" idx="3"/>
            <a:endCxn id="116" idx="1"/>
          </p:cNvCxnSpPr>
          <p:nvPr/>
        </p:nvCxnSpPr>
        <p:spPr>
          <a:xfrm flipV="1">
            <a:off x="9029700" y="3203458"/>
            <a:ext cx="545943" cy="3665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3D382970-BF79-448A-BBC9-5FA83104C9AA}"/>
              </a:ext>
            </a:extLst>
          </p:cNvPr>
          <p:cNvSpPr/>
          <p:nvPr/>
        </p:nvSpPr>
        <p:spPr>
          <a:xfrm>
            <a:off x="9558347" y="1347861"/>
            <a:ext cx="1714500" cy="4714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New competitors</a:t>
            </a:r>
            <a:endParaRPr lang="en-IN" dirty="0">
              <a:ln w="0"/>
              <a:solidFill>
                <a:schemeClr val="tx1"/>
              </a:solidFill>
              <a:effectLst>
                <a:outerShdw blurRad="38100" dist="19050" dir="2700000" algn="tl" rotWithShape="0">
                  <a:schemeClr val="dk1">
                    <a:alpha val="40000"/>
                  </a:schemeClr>
                </a:outerShdw>
              </a:effectLst>
            </a:endParaRPr>
          </a:p>
        </p:txBody>
      </p:sp>
      <p:sp>
        <p:nvSpPr>
          <p:cNvPr id="120" name="Rectangle 119">
            <a:extLst>
              <a:ext uri="{FF2B5EF4-FFF2-40B4-BE49-F238E27FC236}">
                <a16:creationId xmlns:a16="http://schemas.microsoft.com/office/drawing/2014/main" id="{4755FB61-0286-4523-A913-B9097B781396}"/>
              </a:ext>
            </a:extLst>
          </p:cNvPr>
          <p:cNvSpPr/>
          <p:nvPr/>
        </p:nvSpPr>
        <p:spPr>
          <a:xfrm>
            <a:off x="9558347" y="2134866"/>
            <a:ext cx="1714500" cy="4714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Promotion campaign</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22" name="Connector: Curved 121">
            <a:extLst>
              <a:ext uri="{FF2B5EF4-FFF2-40B4-BE49-F238E27FC236}">
                <a16:creationId xmlns:a16="http://schemas.microsoft.com/office/drawing/2014/main" id="{82A2DB1B-534E-4BBB-A220-E8FC6F6C09E5}"/>
              </a:ext>
            </a:extLst>
          </p:cNvPr>
          <p:cNvCxnSpPr>
            <a:stCxn id="28" idx="3"/>
            <a:endCxn id="119" idx="1"/>
          </p:cNvCxnSpPr>
          <p:nvPr/>
        </p:nvCxnSpPr>
        <p:spPr>
          <a:xfrm flipV="1">
            <a:off x="9277361" y="1583605"/>
            <a:ext cx="280986" cy="6413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Curved 122">
            <a:extLst>
              <a:ext uri="{FF2B5EF4-FFF2-40B4-BE49-F238E27FC236}">
                <a16:creationId xmlns:a16="http://schemas.microsoft.com/office/drawing/2014/main" id="{68E8F7D1-4618-4697-AF0C-327C5DC5FD41}"/>
              </a:ext>
            </a:extLst>
          </p:cNvPr>
          <p:cNvCxnSpPr>
            <a:cxnSpLocks/>
            <a:stCxn id="28" idx="3"/>
            <a:endCxn id="120" idx="1"/>
          </p:cNvCxnSpPr>
          <p:nvPr/>
        </p:nvCxnSpPr>
        <p:spPr>
          <a:xfrm>
            <a:off x="9277361" y="2224980"/>
            <a:ext cx="280986" cy="1456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BC3EF819-C1C6-40FF-BB1E-5DF2EED227B8}"/>
              </a:ext>
            </a:extLst>
          </p:cNvPr>
          <p:cNvSpPr/>
          <p:nvPr/>
        </p:nvSpPr>
        <p:spPr>
          <a:xfrm rot="1081323">
            <a:off x="197683" y="3280026"/>
            <a:ext cx="1419209" cy="4714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Stock</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40" name="Connector: Curved 139">
            <a:extLst>
              <a:ext uri="{FF2B5EF4-FFF2-40B4-BE49-F238E27FC236}">
                <a16:creationId xmlns:a16="http://schemas.microsoft.com/office/drawing/2014/main" id="{1F3692B5-C887-4A15-B9C6-653B0472CBE8}"/>
              </a:ext>
            </a:extLst>
          </p:cNvPr>
          <p:cNvCxnSpPr>
            <a:cxnSpLocks/>
            <a:stCxn id="12" idx="1"/>
            <a:endCxn id="10" idx="3"/>
          </p:cNvCxnSpPr>
          <p:nvPr/>
        </p:nvCxnSpPr>
        <p:spPr>
          <a:xfrm rot="10800000">
            <a:off x="1488047" y="1463169"/>
            <a:ext cx="400201" cy="11568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nector: Curved 143">
            <a:extLst>
              <a:ext uri="{FF2B5EF4-FFF2-40B4-BE49-F238E27FC236}">
                <a16:creationId xmlns:a16="http://schemas.microsoft.com/office/drawing/2014/main" id="{A2739467-D57D-4741-A919-89C34FB4611F}"/>
              </a:ext>
            </a:extLst>
          </p:cNvPr>
          <p:cNvCxnSpPr>
            <a:cxnSpLocks/>
            <a:stCxn id="12" idx="1"/>
            <a:endCxn id="138" idx="3"/>
          </p:cNvCxnSpPr>
          <p:nvPr/>
        </p:nvCxnSpPr>
        <p:spPr>
          <a:xfrm rot="10800000" flipV="1">
            <a:off x="1582077" y="2620048"/>
            <a:ext cx="306170" cy="11152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nector: Curved 149">
            <a:extLst>
              <a:ext uri="{FF2B5EF4-FFF2-40B4-BE49-F238E27FC236}">
                <a16:creationId xmlns:a16="http://schemas.microsoft.com/office/drawing/2014/main" id="{07DDC3FA-A797-44AF-9328-7BB861421D21}"/>
              </a:ext>
            </a:extLst>
          </p:cNvPr>
          <p:cNvCxnSpPr>
            <a:stCxn id="13" idx="1"/>
            <a:endCxn id="29" idx="0"/>
          </p:cNvCxnSpPr>
          <p:nvPr/>
        </p:nvCxnSpPr>
        <p:spPr>
          <a:xfrm rot="10800000" flipV="1">
            <a:off x="3508036" y="2561035"/>
            <a:ext cx="676973" cy="10638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8269B73F-D2A1-4B46-A357-F6582A4AA445}"/>
              </a:ext>
            </a:extLst>
          </p:cNvPr>
          <p:cNvSpPr txBox="1"/>
          <p:nvPr/>
        </p:nvSpPr>
        <p:spPr>
          <a:xfrm>
            <a:off x="272022" y="4556592"/>
            <a:ext cx="11081778" cy="2031325"/>
          </a:xfrm>
          <a:prstGeom prst="rect">
            <a:avLst/>
          </a:prstGeom>
          <a:noFill/>
          <a:ln>
            <a:solidFill>
              <a:schemeClr val="tx1"/>
            </a:solidFill>
          </a:ln>
        </p:spPr>
        <p:txBody>
          <a:bodyPr wrap="square" rtlCol="0">
            <a:spAutoFit/>
          </a:bodyPr>
          <a:lstStyle/>
          <a:p>
            <a:r>
              <a:rPr lang="en-US" dirty="0"/>
              <a:t>Customer churn may the result of one of more factors. The factors can broadly be categorized into business related, Customer related and competition related. For example, a store may be facing customer churn due to </a:t>
            </a:r>
          </a:p>
          <a:p>
            <a:pPr marL="342900" indent="-342900">
              <a:buFont typeface="+mj-lt"/>
              <a:buAutoNum type="arabicPeriod"/>
            </a:pPr>
            <a:r>
              <a:rPr lang="en-US" dirty="0"/>
              <a:t>frequent stock outs</a:t>
            </a:r>
          </a:p>
          <a:p>
            <a:pPr marL="342900" indent="-342900">
              <a:buFont typeface="+mj-lt"/>
              <a:buAutoNum type="arabicPeriod"/>
            </a:pPr>
            <a:r>
              <a:rPr lang="en-US" dirty="0"/>
              <a:t>Store staff behavior</a:t>
            </a:r>
          </a:p>
          <a:p>
            <a:pPr marL="342900" indent="-342900">
              <a:buFont typeface="+mj-lt"/>
              <a:buAutoNum type="arabicPeriod"/>
            </a:pPr>
            <a:r>
              <a:rPr lang="en-US" dirty="0"/>
              <a:t>Location of the stores </a:t>
            </a:r>
          </a:p>
          <a:p>
            <a:pPr marL="342900" indent="-342900">
              <a:buFont typeface="+mj-lt"/>
              <a:buAutoNum type="arabicPeriod"/>
            </a:pPr>
            <a:r>
              <a:rPr lang="en-US" dirty="0"/>
              <a:t>Arrival of competitors </a:t>
            </a:r>
          </a:p>
          <a:p>
            <a:pPr marL="342900" indent="-342900">
              <a:buFont typeface="+mj-lt"/>
              <a:buAutoNum type="arabicPeriod"/>
            </a:pPr>
            <a:r>
              <a:rPr lang="en-US" dirty="0"/>
              <a:t>Change in customer details</a:t>
            </a:r>
          </a:p>
        </p:txBody>
      </p:sp>
    </p:spTree>
    <p:extLst>
      <p:ext uri="{BB962C8B-B14F-4D97-AF65-F5344CB8AC3E}">
        <p14:creationId xmlns:p14="http://schemas.microsoft.com/office/powerpoint/2010/main" val="280582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873955"/>
            <a:ext cx="10515600" cy="4741158"/>
          </a:xfrm>
        </p:spPr>
        <p:txBody>
          <a:bodyPr>
            <a:normAutofit fontScale="92500" lnSpcReduction="20000"/>
          </a:bodyPr>
          <a:lstStyle/>
          <a:p>
            <a:pPr marL="0" indent="0">
              <a:buNone/>
            </a:pPr>
            <a:r>
              <a:rPr lang="en-US" b="1" dirty="0"/>
              <a:t>Case 1</a:t>
            </a:r>
            <a:r>
              <a:rPr lang="en-US" dirty="0"/>
              <a:t>  - </a:t>
            </a:r>
            <a:r>
              <a:rPr lang="en-US" u="sng" dirty="0"/>
              <a:t>Customer churn and retention (Churn management)</a:t>
            </a:r>
          </a:p>
          <a:p>
            <a:pPr marL="0" indent="0" algn="just">
              <a:buNone/>
            </a:pPr>
            <a:endParaRPr lang="en-US" sz="1900" dirty="0"/>
          </a:p>
          <a:p>
            <a:pPr marL="0" indent="0" algn="just">
              <a:buNone/>
            </a:pPr>
            <a:r>
              <a:rPr lang="en-US" sz="2400" u="sng" dirty="0"/>
              <a:t>Possible high level approach for </a:t>
            </a:r>
            <a:r>
              <a:rPr lang="en-US" sz="2400" b="1" u="sng" dirty="0"/>
              <a:t>Phase 1</a:t>
            </a:r>
          </a:p>
          <a:p>
            <a:pPr marL="457200" indent="-457200" algn="just">
              <a:buAutoNum type="arabicPeriod" startAt="4"/>
            </a:pPr>
            <a:endParaRPr lang="en-US" sz="2400" dirty="0"/>
          </a:p>
          <a:p>
            <a:pPr marL="457200" indent="-457200" algn="just">
              <a:buAutoNum type="arabicPeriod" startAt="4"/>
            </a:pPr>
            <a:r>
              <a:rPr lang="en-US" sz="2400" dirty="0"/>
              <a:t>Take each of the identified potential reason for customer churn and understand it better using appropriate visualization tools</a:t>
            </a:r>
            <a:r>
              <a:rPr lang="en-US" sz="2400" baseline="30000" dirty="0">
                <a:highlight>
                  <a:srgbClr val="FFFF00"/>
                </a:highlight>
              </a:rPr>
              <a:t>1</a:t>
            </a:r>
            <a:r>
              <a:rPr lang="en-US" sz="2400" dirty="0"/>
              <a:t> such as “Process Flow diagram, root cause analysis using “Fishbone diagram”, “Pareto Chart”, BCG matrix etc. </a:t>
            </a:r>
          </a:p>
          <a:p>
            <a:pPr marL="457200" indent="-457200" algn="just">
              <a:buAutoNum type="arabicPeriod" startAt="4"/>
            </a:pPr>
            <a:r>
              <a:rPr lang="en-US" sz="2400" dirty="0"/>
              <a:t>Collect data to objectively analyze the potential reasons for the given business problem</a:t>
            </a:r>
          </a:p>
          <a:p>
            <a:pPr marL="457200" indent="-457200" algn="just">
              <a:buAutoNum type="arabicPeriod" startAt="4"/>
            </a:pPr>
            <a:r>
              <a:rPr lang="en-US" sz="2400" dirty="0"/>
              <a:t>Consolidate and compile findings into a comprehensive report including the scope of the project</a:t>
            </a:r>
          </a:p>
          <a:p>
            <a:pPr marL="457200" indent="-457200" algn="just">
              <a:buAutoNum type="arabicPeriod" startAt="4"/>
            </a:pPr>
            <a:r>
              <a:rPr lang="en-US" sz="2400" dirty="0"/>
              <a:t>Present the findings to the key stakeholders and take a signoff to begin the project</a:t>
            </a:r>
          </a:p>
          <a:p>
            <a:pPr marL="0" indent="0" algn="just">
              <a:buNone/>
            </a:pPr>
            <a:endParaRPr lang="en-US" sz="1900" dirty="0"/>
          </a:p>
          <a:p>
            <a:pPr marL="0" indent="0" algn="just">
              <a:buNone/>
            </a:pPr>
            <a:r>
              <a:rPr lang="en-US" sz="1900" dirty="0" err="1"/>
              <a:t>Ref:</a:t>
            </a:r>
            <a:r>
              <a:rPr lang="en-US" sz="1900" dirty="0" err="1">
                <a:hlinkClick r:id="rId3"/>
              </a:rPr>
              <a:t>https</a:t>
            </a:r>
            <a:r>
              <a:rPr lang="en-US" sz="1900" dirty="0">
                <a:hlinkClick r:id="rId3"/>
              </a:rPr>
              <a:t>://www.knowledge-communication.org/pdf/conceptual-mngt-tool-mep.pdf</a:t>
            </a:r>
            <a:r>
              <a:rPr lang="en-US" sz="1900" dirty="0"/>
              <a:t>, </a:t>
            </a:r>
            <a:r>
              <a:rPr lang="en-US" sz="1900" dirty="0">
                <a:hlinkClick r:id="rId4"/>
              </a:rPr>
              <a:t>https://www.slideshare.net/AminSaari1/gsm5160-strategic-management-mba-quick-notes</a:t>
            </a:r>
            <a:r>
              <a:rPr lang="en-US" sz="1900" dirty="0"/>
              <a:t> , </a:t>
            </a:r>
            <a:r>
              <a:rPr lang="en-US" sz="1900" dirty="0">
                <a:hlinkClick r:id="rId5"/>
              </a:rPr>
              <a:t>https://www.adelaide.edu.au/writingcentre/sites/default/files/docs/learningguide-mindmapping.pdf</a:t>
            </a:r>
            <a:r>
              <a:rPr lang="en-US" sz="1900" dirty="0"/>
              <a:t> </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Understanding business problem</a:t>
            </a:r>
            <a:endParaRPr lang="en-IN" dirty="0"/>
          </a:p>
        </p:txBody>
      </p:sp>
    </p:spTree>
    <p:extLst>
      <p:ext uri="{BB962C8B-B14F-4D97-AF65-F5344CB8AC3E}">
        <p14:creationId xmlns:p14="http://schemas.microsoft.com/office/powerpoint/2010/main" val="224067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99F90-76F3-48E8-BAAC-8B44DC0A0226}"/>
              </a:ext>
            </a:extLst>
          </p:cNvPr>
          <p:cNvSpPr>
            <a:spLocks noGrp="1"/>
          </p:cNvSpPr>
          <p:nvPr>
            <p:ph type="title"/>
          </p:nvPr>
        </p:nvSpPr>
        <p:spPr>
          <a:xfrm>
            <a:off x="838200" y="365125"/>
            <a:ext cx="10515600" cy="1325563"/>
          </a:xfrm>
        </p:spPr>
        <p:txBody>
          <a:bodyPr/>
          <a:lstStyle/>
          <a:p>
            <a:pPr algn="ctr"/>
            <a:r>
              <a:rPr lang="en-US" dirty="0"/>
              <a:t>Understanding business problem</a:t>
            </a:r>
            <a:br>
              <a:rPr lang="en-US" dirty="0"/>
            </a:br>
            <a:r>
              <a:rPr lang="en-US" sz="2800" dirty="0"/>
              <a:t>Inventory Management Process Flow</a:t>
            </a:r>
            <a:endParaRPr lang="en-IN" sz="2800" dirty="0"/>
          </a:p>
        </p:txBody>
      </p:sp>
      <p:sp>
        <p:nvSpPr>
          <p:cNvPr id="166" name="TextBox 165">
            <a:extLst>
              <a:ext uri="{FF2B5EF4-FFF2-40B4-BE49-F238E27FC236}">
                <a16:creationId xmlns:a16="http://schemas.microsoft.com/office/drawing/2014/main" id="{8269B73F-D2A1-4B46-A357-F6582A4AA445}"/>
              </a:ext>
            </a:extLst>
          </p:cNvPr>
          <p:cNvSpPr txBox="1"/>
          <p:nvPr/>
        </p:nvSpPr>
        <p:spPr>
          <a:xfrm>
            <a:off x="8515350" y="1859339"/>
            <a:ext cx="3314700" cy="3693319"/>
          </a:xfrm>
          <a:prstGeom prst="rect">
            <a:avLst/>
          </a:prstGeom>
          <a:noFill/>
          <a:ln>
            <a:solidFill>
              <a:schemeClr val="tx1"/>
            </a:solidFill>
          </a:ln>
        </p:spPr>
        <p:txBody>
          <a:bodyPr wrap="square" rtlCol="0">
            <a:spAutoFit/>
          </a:bodyPr>
          <a:lstStyle/>
          <a:p>
            <a:r>
              <a:rPr lang="en-US" dirty="0"/>
              <a:t>What is the process of stock management in the store. Flowcharts / process diagrams are useful tools to get a comprehensive view of the process. The process steps may have opportunities for improvement.</a:t>
            </a:r>
          </a:p>
          <a:p>
            <a:endParaRPr lang="en-US" dirty="0"/>
          </a:p>
          <a:p>
            <a:r>
              <a:rPr lang="en-US" dirty="0"/>
              <a:t>Focusing on each of the potential opportunities one at a time, for example “Stock”, find out why products often go out of stock. </a:t>
            </a:r>
          </a:p>
        </p:txBody>
      </p:sp>
      <p:pic>
        <p:nvPicPr>
          <p:cNvPr id="1028" name="Picture 4" descr="Stock inventory business flow chart">
            <a:extLst>
              <a:ext uri="{FF2B5EF4-FFF2-40B4-BE49-F238E27FC236}">
                <a16:creationId xmlns:a16="http://schemas.microsoft.com/office/drawing/2014/main" id="{2CE30A81-981F-4DB2-879E-9650FFD6C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832221"/>
            <a:ext cx="7226398" cy="35255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035A2B-72ED-4979-B5CC-CBC6828694A3}"/>
              </a:ext>
            </a:extLst>
          </p:cNvPr>
          <p:cNvSpPr txBox="1"/>
          <p:nvPr/>
        </p:nvSpPr>
        <p:spPr>
          <a:xfrm>
            <a:off x="555724" y="5721309"/>
            <a:ext cx="8564204" cy="369332"/>
          </a:xfrm>
          <a:prstGeom prst="rect">
            <a:avLst/>
          </a:prstGeom>
          <a:noFill/>
        </p:spPr>
        <p:txBody>
          <a:bodyPr wrap="none" rtlCol="0">
            <a:spAutoFit/>
          </a:bodyPr>
          <a:lstStyle/>
          <a:p>
            <a:r>
              <a:rPr lang="en-US" b="1" dirty="0"/>
              <a:t>Source</a:t>
            </a:r>
            <a:r>
              <a:rPr lang="en-US" dirty="0"/>
              <a:t>: </a:t>
            </a:r>
            <a:r>
              <a:rPr lang="en-US" sz="1600" dirty="0"/>
              <a:t>https://www.researchgate.net/figure/Stock-inventory-business-flow-chart_fig5_323375425</a:t>
            </a:r>
            <a:endParaRPr lang="en-IN" sz="1600" dirty="0"/>
          </a:p>
        </p:txBody>
      </p:sp>
    </p:spTree>
    <p:extLst>
      <p:ext uri="{BB962C8B-B14F-4D97-AF65-F5344CB8AC3E}">
        <p14:creationId xmlns:p14="http://schemas.microsoft.com/office/powerpoint/2010/main" val="334641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CC-8D50-4DDD-905F-E1824B4DF413}"/>
              </a:ext>
            </a:extLst>
          </p:cNvPr>
          <p:cNvPicPr>
            <a:picLocks noChangeAspect="1"/>
          </p:cNvPicPr>
          <p:nvPr/>
        </p:nvPicPr>
        <p:blipFill>
          <a:blip r:embed="rId2"/>
          <a:stretch>
            <a:fillRect/>
          </a:stretch>
        </p:blipFill>
        <p:spPr>
          <a:xfrm>
            <a:off x="871537" y="1749931"/>
            <a:ext cx="6886576" cy="4093658"/>
          </a:xfrm>
          <a:prstGeom prst="rect">
            <a:avLst/>
          </a:prstGeom>
        </p:spPr>
      </p:pic>
      <p:sp>
        <p:nvSpPr>
          <p:cNvPr id="5" name="Title 1">
            <a:extLst>
              <a:ext uri="{FF2B5EF4-FFF2-40B4-BE49-F238E27FC236}">
                <a16:creationId xmlns:a16="http://schemas.microsoft.com/office/drawing/2014/main" id="{BBE2D96B-B14C-4A92-B222-2C8816BA04ED}"/>
              </a:ext>
            </a:extLst>
          </p:cNvPr>
          <p:cNvSpPr>
            <a:spLocks noGrp="1"/>
          </p:cNvSpPr>
          <p:nvPr>
            <p:ph type="title"/>
          </p:nvPr>
        </p:nvSpPr>
        <p:spPr>
          <a:xfrm>
            <a:off x="838200" y="365125"/>
            <a:ext cx="10515600" cy="1325563"/>
          </a:xfrm>
        </p:spPr>
        <p:txBody>
          <a:bodyPr/>
          <a:lstStyle/>
          <a:p>
            <a:pPr algn="ctr"/>
            <a:r>
              <a:rPr lang="en-US" dirty="0"/>
              <a:t>Understanding business problem</a:t>
            </a:r>
            <a:br>
              <a:rPr lang="en-US" dirty="0"/>
            </a:br>
            <a:r>
              <a:rPr lang="en-US" sz="2800" dirty="0"/>
              <a:t>Ishikawa / Fishbone diagram for root cause analysis</a:t>
            </a:r>
            <a:endParaRPr lang="en-IN" sz="2800" dirty="0"/>
          </a:p>
        </p:txBody>
      </p:sp>
      <p:sp>
        <p:nvSpPr>
          <p:cNvPr id="6" name="TextBox 5">
            <a:extLst>
              <a:ext uri="{FF2B5EF4-FFF2-40B4-BE49-F238E27FC236}">
                <a16:creationId xmlns:a16="http://schemas.microsoft.com/office/drawing/2014/main" id="{4F01285C-1455-41DC-9F05-681ED4173D4E}"/>
              </a:ext>
            </a:extLst>
          </p:cNvPr>
          <p:cNvSpPr txBox="1"/>
          <p:nvPr/>
        </p:nvSpPr>
        <p:spPr>
          <a:xfrm>
            <a:off x="361950" y="5827574"/>
            <a:ext cx="7181850" cy="369332"/>
          </a:xfrm>
          <a:prstGeom prst="rect">
            <a:avLst/>
          </a:prstGeom>
          <a:noFill/>
        </p:spPr>
        <p:txBody>
          <a:bodyPr wrap="square" rtlCol="0">
            <a:spAutoFit/>
          </a:bodyPr>
          <a:lstStyle/>
          <a:p>
            <a:r>
              <a:rPr lang="en-US" b="1" dirty="0"/>
              <a:t>Source:</a:t>
            </a:r>
            <a:r>
              <a:rPr lang="en-US" dirty="0"/>
              <a:t> </a:t>
            </a:r>
            <a:r>
              <a:rPr lang="en-US" sz="1600" dirty="0"/>
              <a:t>https://iopscience.iop.org/article/10.1088/1757-899X/872/1/012071/pdf</a:t>
            </a:r>
            <a:endParaRPr lang="en-IN" sz="1600" dirty="0"/>
          </a:p>
        </p:txBody>
      </p:sp>
      <p:sp>
        <p:nvSpPr>
          <p:cNvPr id="7" name="TextBox 6">
            <a:extLst>
              <a:ext uri="{FF2B5EF4-FFF2-40B4-BE49-F238E27FC236}">
                <a16:creationId xmlns:a16="http://schemas.microsoft.com/office/drawing/2014/main" id="{1AF5D688-17CA-46E3-831D-B0BE85918897}"/>
              </a:ext>
            </a:extLst>
          </p:cNvPr>
          <p:cNvSpPr txBox="1"/>
          <p:nvPr/>
        </p:nvSpPr>
        <p:spPr>
          <a:xfrm>
            <a:off x="7758113" y="1859339"/>
            <a:ext cx="4071937" cy="4247317"/>
          </a:xfrm>
          <a:prstGeom prst="rect">
            <a:avLst/>
          </a:prstGeom>
          <a:noFill/>
          <a:ln>
            <a:solidFill>
              <a:schemeClr val="tx1"/>
            </a:solidFill>
          </a:ln>
        </p:spPr>
        <p:txBody>
          <a:bodyPr wrap="square" rtlCol="0">
            <a:spAutoFit/>
          </a:bodyPr>
          <a:lstStyle/>
          <a:p>
            <a:r>
              <a:rPr lang="en-US" dirty="0"/>
              <a:t>Ishikawa diagram</a:t>
            </a:r>
            <a:r>
              <a:rPr lang="en-US" baseline="30000" dirty="0">
                <a:highlight>
                  <a:srgbClr val="FFFF00"/>
                </a:highlight>
              </a:rPr>
              <a:t>1</a:t>
            </a:r>
            <a:r>
              <a:rPr lang="en-US" dirty="0"/>
              <a:t> is a powerful visual way of identifying possible root cause/s for a given problem</a:t>
            </a:r>
          </a:p>
          <a:p>
            <a:endParaRPr lang="en-US" dirty="0"/>
          </a:p>
          <a:p>
            <a:r>
              <a:rPr lang="en-US" dirty="0"/>
              <a:t>It is usually done using brainstorming by experts with the clear problem statement (inaccurate inventory)</a:t>
            </a:r>
          </a:p>
          <a:p>
            <a:endParaRPr lang="en-US" dirty="0"/>
          </a:p>
          <a:p>
            <a:r>
              <a:rPr lang="en-US" dirty="0"/>
              <a:t>Starts by identifying all possible major categories of the cause of the problem. These are the main branch</a:t>
            </a:r>
          </a:p>
          <a:p>
            <a:endParaRPr lang="en-US" dirty="0"/>
          </a:p>
          <a:p>
            <a:r>
              <a:rPr lang="en-US" dirty="0"/>
              <a:t>Each major category is further explored to identify sub-categories. </a:t>
            </a:r>
          </a:p>
          <a:p>
            <a:endParaRPr lang="en-US" dirty="0"/>
          </a:p>
        </p:txBody>
      </p:sp>
      <p:sp>
        <p:nvSpPr>
          <p:cNvPr id="8" name="TextBox 7">
            <a:extLst>
              <a:ext uri="{FF2B5EF4-FFF2-40B4-BE49-F238E27FC236}">
                <a16:creationId xmlns:a16="http://schemas.microsoft.com/office/drawing/2014/main" id="{E350C313-0D1D-4209-955B-1412BE96FB3B}"/>
              </a:ext>
            </a:extLst>
          </p:cNvPr>
          <p:cNvSpPr txBox="1"/>
          <p:nvPr/>
        </p:nvSpPr>
        <p:spPr>
          <a:xfrm>
            <a:off x="361950" y="6308209"/>
            <a:ext cx="4505529" cy="369332"/>
          </a:xfrm>
          <a:prstGeom prst="rect">
            <a:avLst/>
          </a:prstGeom>
          <a:noFill/>
        </p:spPr>
        <p:txBody>
          <a:bodyPr wrap="none" rtlCol="0">
            <a:spAutoFit/>
          </a:bodyPr>
          <a:lstStyle/>
          <a:p>
            <a:r>
              <a:rPr lang="en-US" dirty="0">
                <a:highlight>
                  <a:srgbClr val="FFFF00"/>
                </a:highlight>
              </a:rPr>
              <a:t>1</a:t>
            </a:r>
            <a:r>
              <a:rPr lang="en-US" dirty="0"/>
              <a:t> - https://asq.org/quality-resources/fishbone</a:t>
            </a:r>
            <a:endParaRPr lang="en-IN" dirty="0"/>
          </a:p>
        </p:txBody>
      </p:sp>
    </p:spTree>
    <p:extLst>
      <p:ext uri="{BB962C8B-B14F-4D97-AF65-F5344CB8AC3E}">
        <p14:creationId xmlns:p14="http://schemas.microsoft.com/office/powerpoint/2010/main" val="178251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99F90-76F3-48E8-BAAC-8B44DC0A0226}"/>
              </a:ext>
            </a:extLst>
          </p:cNvPr>
          <p:cNvSpPr>
            <a:spLocks noGrp="1"/>
          </p:cNvSpPr>
          <p:nvPr>
            <p:ph type="title"/>
          </p:nvPr>
        </p:nvSpPr>
        <p:spPr>
          <a:xfrm>
            <a:off x="838200" y="365125"/>
            <a:ext cx="10515600" cy="1325563"/>
          </a:xfrm>
        </p:spPr>
        <p:txBody>
          <a:bodyPr/>
          <a:lstStyle/>
          <a:p>
            <a:pPr algn="ctr"/>
            <a:r>
              <a:rPr lang="en-US" dirty="0"/>
              <a:t>Understanding business problem</a:t>
            </a:r>
            <a:br>
              <a:rPr lang="en-US" dirty="0"/>
            </a:br>
            <a:r>
              <a:rPr lang="en-US" sz="2800" dirty="0"/>
              <a:t>Customer Lifecycle &amp; Touchpoints </a:t>
            </a:r>
            <a:endParaRPr lang="en-IN" sz="2800" dirty="0"/>
          </a:p>
        </p:txBody>
      </p:sp>
      <p:sp>
        <p:nvSpPr>
          <p:cNvPr id="166" name="TextBox 165">
            <a:extLst>
              <a:ext uri="{FF2B5EF4-FFF2-40B4-BE49-F238E27FC236}">
                <a16:creationId xmlns:a16="http://schemas.microsoft.com/office/drawing/2014/main" id="{8269B73F-D2A1-4B46-A357-F6582A4AA445}"/>
              </a:ext>
            </a:extLst>
          </p:cNvPr>
          <p:cNvSpPr txBox="1"/>
          <p:nvPr/>
        </p:nvSpPr>
        <p:spPr>
          <a:xfrm>
            <a:off x="7967653" y="1754197"/>
            <a:ext cx="3776672" cy="3970318"/>
          </a:xfrm>
          <a:prstGeom prst="rect">
            <a:avLst/>
          </a:prstGeom>
          <a:noFill/>
          <a:ln>
            <a:solidFill>
              <a:schemeClr val="tx1"/>
            </a:solidFill>
          </a:ln>
        </p:spPr>
        <p:txBody>
          <a:bodyPr wrap="square" rtlCol="0">
            <a:spAutoFit/>
          </a:bodyPr>
          <a:lstStyle/>
          <a:p>
            <a:r>
              <a:rPr lang="en-US" dirty="0"/>
              <a:t>Map customer lifecycle to various touchpoints, functions/teams, challenges/barriers to understand customer experience in each stage of the lifecycle. Visualize the findings in an easily comprehensible format such as a grid.</a:t>
            </a:r>
          </a:p>
          <a:p>
            <a:endParaRPr lang="en-US" dirty="0"/>
          </a:p>
          <a:p>
            <a:r>
              <a:rPr lang="en-US" dirty="0"/>
              <a:t>Identify the reasons for churn at every stage</a:t>
            </a:r>
            <a:r>
              <a:rPr lang="en-US" baseline="30000" dirty="0">
                <a:highlight>
                  <a:srgbClr val="FFFF00"/>
                </a:highlight>
              </a:rPr>
              <a:t>1</a:t>
            </a:r>
            <a:r>
              <a:rPr lang="en-US" dirty="0"/>
              <a:t>. Churn from the “Consideration” stage and onwards is a loss that should be minimized as much as possible</a:t>
            </a:r>
          </a:p>
          <a:p>
            <a:endParaRPr lang="en-US" dirty="0"/>
          </a:p>
        </p:txBody>
      </p:sp>
      <p:sp>
        <p:nvSpPr>
          <p:cNvPr id="2" name="TextBox 1">
            <a:extLst>
              <a:ext uri="{FF2B5EF4-FFF2-40B4-BE49-F238E27FC236}">
                <a16:creationId xmlns:a16="http://schemas.microsoft.com/office/drawing/2014/main" id="{7A035A2B-72ED-4979-B5CC-CBC6828694A3}"/>
              </a:ext>
            </a:extLst>
          </p:cNvPr>
          <p:cNvSpPr txBox="1"/>
          <p:nvPr/>
        </p:nvSpPr>
        <p:spPr>
          <a:xfrm>
            <a:off x="7967654" y="5398776"/>
            <a:ext cx="3592527" cy="1107996"/>
          </a:xfrm>
          <a:prstGeom prst="rect">
            <a:avLst/>
          </a:prstGeom>
          <a:noFill/>
        </p:spPr>
        <p:txBody>
          <a:bodyPr wrap="square" rtlCol="0">
            <a:spAutoFit/>
          </a:bodyPr>
          <a:lstStyle/>
          <a:p>
            <a:r>
              <a:rPr lang="en-US" b="1" dirty="0"/>
              <a:t>Source</a:t>
            </a:r>
            <a:r>
              <a:rPr lang="en-US" dirty="0"/>
              <a:t>: </a:t>
            </a:r>
            <a:r>
              <a:rPr lang="en-US" sz="1600" dirty="0"/>
              <a:t>https://freshdesk.com/customer-journey/journey-mapping-examples-blog/</a:t>
            </a:r>
            <a:endParaRPr lang="en-IN" sz="1600" dirty="0"/>
          </a:p>
        </p:txBody>
      </p:sp>
      <p:pic>
        <p:nvPicPr>
          <p:cNvPr id="2050" name="Picture 2" descr="SaaS product customer journey map example">
            <a:extLst>
              <a:ext uri="{FF2B5EF4-FFF2-40B4-BE49-F238E27FC236}">
                <a16:creationId xmlns:a16="http://schemas.microsoft.com/office/drawing/2014/main" id="{E35D7AF5-74B2-442E-9573-DE3D38F43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18" y="1459224"/>
            <a:ext cx="7335837" cy="48558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4D37E4-0420-4E26-880E-35D87B029E33}"/>
              </a:ext>
            </a:extLst>
          </p:cNvPr>
          <p:cNvSpPr txBox="1"/>
          <p:nvPr/>
        </p:nvSpPr>
        <p:spPr>
          <a:xfrm>
            <a:off x="361950" y="6308209"/>
            <a:ext cx="6708055" cy="369332"/>
          </a:xfrm>
          <a:prstGeom prst="rect">
            <a:avLst/>
          </a:prstGeom>
          <a:noFill/>
        </p:spPr>
        <p:txBody>
          <a:bodyPr wrap="none" rtlCol="0">
            <a:spAutoFit/>
          </a:bodyPr>
          <a:lstStyle/>
          <a:p>
            <a:r>
              <a:rPr lang="en-US" dirty="0">
                <a:highlight>
                  <a:srgbClr val="FFFF00"/>
                </a:highlight>
              </a:rPr>
              <a:t>1</a:t>
            </a:r>
            <a:r>
              <a:rPr lang="en-US" dirty="0"/>
              <a:t> - https://www.chargify.com/blog/combat-churn-customer-lifecycle/</a:t>
            </a:r>
            <a:endParaRPr lang="en-IN" dirty="0"/>
          </a:p>
        </p:txBody>
      </p:sp>
    </p:spTree>
    <p:extLst>
      <p:ext uri="{BB962C8B-B14F-4D97-AF65-F5344CB8AC3E}">
        <p14:creationId xmlns:p14="http://schemas.microsoft.com/office/powerpoint/2010/main" val="201737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2 Identify Data needed for the analysis</a:t>
            </a:r>
            <a:endParaRPr lang="en-IN" dirty="0"/>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3139321"/>
          </a:xfrm>
          <a:prstGeom prst="rect">
            <a:avLst/>
          </a:prstGeom>
          <a:noFill/>
          <a:ln>
            <a:solidFill>
              <a:schemeClr val="tx1"/>
            </a:solidFill>
          </a:ln>
        </p:spPr>
        <p:txBody>
          <a:bodyPr wrap="square" rtlCol="0">
            <a:spAutoFit/>
          </a:bodyPr>
          <a:lstStyle/>
          <a:p>
            <a:pPr algn="just"/>
            <a:r>
              <a:rPr lang="en-US" b="1" u="sng" dirty="0"/>
              <a:t>Customer Data (not exhaustive)</a:t>
            </a:r>
          </a:p>
          <a:p>
            <a:pPr marL="342900" indent="-342900" algn="just">
              <a:buAutoNum type="arabicPeriod"/>
            </a:pPr>
            <a:r>
              <a:rPr lang="en-US" dirty="0"/>
              <a:t>Customer demographics (gender, age, address, income group etc.)</a:t>
            </a:r>
          </a:p>
          <a:p>
            <a:pPr marL="342900" indent="-342900" algn="just">
              <a:buAutoNum type="arabicPeriod"/>
            </a:pPr>
            <a:r>
              <a:rPr lang="en-US" dirty="0"/>
              <a:t>Tenure (duration for which a customer)</a:t>
            </a:r>
          </a:p>
          <a:p>
            <a:pPr marL="342900" indent="-342900" algn="just">
              <a:buAutoNum type="arabicPeriod"/>
            </a:pPr>
            <a:r>
              <a:rPr lang="en-US" dirty="0"/>
              <a:t>Products and services customer purchased / used</a:t>
            </a:r>
          </a:p>
          <a:p>
            <a:pPr marL="342900" indent="-342900" algn="just">
              <a:buAutoNum type="arabicPeriod"/>
            </a:pPr>
            <a:r>
              <a:rPr lang="en-US" dirty="0"/>
              <a:t>Customer account information such as preferred payment method, data of registering, payment plans, postal address, contact information etc.</a:t>
            </a:r>
          </a:p>
          <a:p>
            <a:pPr marL="342900" indent="-342900" algn="just">
              <a:buAutoNum type="arabicPeriod"/>
            </a:pPr>
            <a:r>
              <a:rPr lang="en-US" dirty="0"/>
              <a:t>Purchase history – successful purchases, cancellations, returns, payment method, payment amount, frequency of purchase </a:t>
            </a:r>
          </a:p>
          <a:p>
            <a:pPr marL="342900" indent="-342900" algn="just">
              <a:buAutoNum type="arabicPeriod"/>
            </a:pPr>
            <a:r>
              <a:rPr lang="en-US" dirty="0"/>
              <a:t>Customer service call history details</a:t>
            </a:r>
          </a:p>
          <a:p>
            <a:pPr marL="342900" indent="-342900" algn="just">
              <a:buAutoNum type="arabicPeriod"/>
            </a:pPr>
            <a:r>
              <a:rPr lang="en-US" dirty="0"/>
              <a:t>Customer reviews , ratings </a:t>
            </a:r>
          </a:p>
          <a:p>
            <a:pPr algn="just"/>
            <a:endParaRPr lang="en-US" dirty="0"/>
          </a:p>
        </p:txBody>
      </p:sp>
    </p:spTree>
    <p:extLst>
      <p:ext uri="{BB962C8B-B14F-4D97-AF65-F5344CB8AC3E}">
        <p14:creationId xmlns:p14="http://schemas.microsoft.com/office/powerpoint/2010/main" val="343174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2 Identify Data needed for the analysis</a:t>
            </a:r>
            <a:endParaRPr lang="en-IN" dirty="0"/>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4247317"/>
          </a:xfrm>
          <a:prstGeom prst="rect">
            <a:avLst/>
          </a:prstGeom>
          <a:noFill/>
          <a:ln>
            <a:solidFill>
              <a:schemeClr val="tx1"/>
            </a:solidFill>
          </a:ln>
        </p:spPr>
        <p:txBody>
          <a:bodyPr wrap="square" rtlCol="0">
            <a:spAutoFit/>
          </a:bodyPr>
          <a:lstStyle/>
          <a:p>
            <a:pPr algn="just"/>
            <a:r>
              <a:rPr lang="en-US" b="1" u="sng" dirty="0"/>
              <a:t>Transaction Data (not exhaustive)</a:t>
            </a:r>
          </a:p>
          <a:p>
            <a:pPr marL="342900" indent="-342900" algn="just">
              <a:buAutoNum type="arabicPeriod"/>
            </a:pPr>
            <a:r>
              <a:rPr lang="en-US" dirty="0"/>
              <a:t>Transaction id</a:t>
            </a:r>
          </a:p>
          <a:p>
            <a:pPr marL="342900" indent="-342900" algn="just">
              <a:buAutoNum type="arabicPeriod"/>
            </a:pPr>
            <a:r>
              <a:rPr lang="en-US" dirty="0"/>
              <a:t>Customer id</a:t>
            </a:r>
          </a:p>
          <a:p>
            <a:pPr marL="342900" indent="-342900" algn="just">
              <a:buAutoNum type="arabicPeriod"/>
            </a:pPr>
            <a:r>
              <a:rPr lang="en-US" dirty="0"/>
              <a:t>Store id (if not online)</a:t>
            </a:r>
          </a:p>
          <a:p>
            <a:pPr marL="342900" indent="-342900" algn="just">
              <a:buAutoNum type="arabicPeriod"/>
            </a:pPr>
            <a:r>
              <a:rPr lang="en-US" dirty="0" err="1"/>
              <a:t>DateTime</a:t>
            </a:r>
            <a:endParaRPr lang="en-US" dirty="0"/>
          </a:p>
          <a:p>
            <a:pPr marL="342900" indent="-342900" algn="just">
              <a:buAutoNum type="arabicPeriod"/>
            </a:pPr>
            <a:r>
              <a:rPr lang="en-US" dirty="0"/>
              <a:t>Transaction Session id (if online)</a:t>
            </a:r>
          </a:p>
          <a:p>
            <a:pPr marL="342900" indent="-342900" algn="just">
              <a:buAutoNum type="arabicPeriod"/>
            </a:pPr>
            <a:r>
              <a:rPr lang="en-US" dirty="0" err="1"/>
              <a:t>POS_id</a:t>
            </a:r>
            <a:r>
              <a:rPr lang="en-US" dirty="0"/>
              <a:t> (if in person)</a:t>
            </a:r>
          </a:p>
          <a:p>
            <a:pPr marL="342900" indent="-342900" algn="just">
              <a:buAutoNum type="arabicPeriod"/>
            </a:pPr>
            <a:r>
              <a:rPr lang="en-US" dirty="0"/>
              <a:t>Transaction amount</a:t>
            </a:r>
          </a:p>
          <a:p>
            <a:pPr marL="342900" indent="-342900" algn="just">
              <a:buAutoNum type="arabicPeriod"/>
            </a:pPr>
            <a:r>
              <a:rPr lang="en-US" dirty="0"/>
              <a:t>Payment method</a:t>
            </a:r>
          </a:p>
          <a:p>
            <a:pPr marL="342900" indent="-342900" algn="just">
              <a:buAutoNum type="arabicPeriod"/>
            </a:pPr>
            <a:r>
              <a:rPr lang="en-US" dirty="0"/>
              <a:t>Payment gateway (if not cash)</a:t>
            </a:r>
          </a:p>
          <a:p>
            <a:pPr marL="342900" indent="-342900" algn="just">
              <a:buAutoNum type="arabicPeriod"/>
            </a:pPr>
            <a:r>
              <a:rPr lang="en-US" dirty="0" err="1"/>
              <a:t>Product_id</a:t>
            </a:r>
            <a:endParaRPr lang="en-US" dirty="0"/>
          </a:p>
          <a:p>
            <a:pPr marL="342900" indent="-342900" algn="just">
              <a:buAutoNum type="arabicPeriod"/>
            </a:pPr>
            <a:r>
              <a:rPr lang="en-US" dirty="0"/>
              <a:t>Discount if any</a:t>
            </a:r>
          </a:p>
          <a:p>
            <a:pPr marL="342900" indent="-342900" algn="just">
              <a:buAutoNum type="arabicPeriod"/>
            </a:pPr>
            <a:r>
              <a:rPr lang="en-US" dirty="0"/>
              <a:t>Customer ratings</a:t>
            </a:r>
          </a:p>
          <a:p>
            <a:pPr marL="342900" indent="-342900" algn="just">
              <a:buAutoNum type="arabicPeriod"/>
            </a:pPr>
            <a:r>
              <a:rPr lang="en-US" dirty="0"/>
              <a:t>Customer reviews </a:t>
            </a:r>
          </a:p>
          <a:p>
            <a:pPr marL="342900" indent="-342900" algn="just">
              <a:buAutoNum type="arabicPeriod"/>
            </a:pPr>
            <a:endParaRPr lang="en-US" dirty="0"/>
          </a:p>
        </p:txBody>
      </p:sp>
    </p:spTree>
    <p:extLst>
      <p:ext uri="{BB962C8B-B14F-4D97-AF65-F5344CB8AC3E}">
        <p14:creationId xmlns:p14="http://schemas.microsoft.com/office/powerpoint/2010/main" val="46180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2 Identify Data needed for the analysis</a:t>
            </a:r>
            <a:endParaRPr lang="en-IN" dirty="0"/>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3139321"/>
          </a:xfrm>
          <a:prstGeom prst="rect">
            <a:avLst/>
          </a:prstGeom>
          <a:noFill/>
          <a:ln>
            <a:solidFill>
              <a:schemeClr val="tx1"/>
            </a:solidFill>
          </a:ln>
        </p:spPr>
        <p:txBody>
          <a:bodyPr wrap="square" rtlCol="0">
            <a:spAutoFit/>
          </a:bodyPr>
          <a:lstStyle/>
          <a:p>
            <a:pPr algn="just"/>
            <a:r>
              <a:rPr lang="en-US" b="1" u="sng" dirty="0"/>
              <a:t>Sessions Data  (not exhaustive)</a:t>
            </a:r>
          </a:p>
          <a:p>
            <a:pPr marL="342900" indent="-342900" algn="just">
              <a:buAutoNum type="arabicPeriod"/>
            </a:pPr>
            <a:r>
              <a:rPr lang="en-US" dirty="0"/>
              <a:t>Session id </a:t>
            </a:r>
          </a:p>
          <a:p>
            <a:pPr marL="342900" indent="-342900" algn="just">
              <a:buAutoNum type="arabicPeriod"/>
            </a:pPr>
            <a:r>
              <a:rPr lang="en-US" dirty="0"/>
              <a:t>Customer id</a:t>
            </a:r>
          </a:p>
          <a:p>
            <a:pPr marL="342900" indent="-342900" algn="just">
              <a:buAutoNum type="arabicPeriod"/>
            </a:pPr>
            <a:r>
              <a:rPr lang="en-US" dirty="0"/>
              <a:t>Datetime</a:t>
            </a:r>
          </a:p>
          <a:p>
            <a:pPr marL="342900" indent="-342900" algn="just">
              <a:buAutoNum type="arabicPeriod"/>
            </a:pPr>
            <a:r>
              <a:rPr lang="en-US" dirty="0"/>
              <a:t>Channel type </a:t>
            </a:r>
          </a:p>
          <a:p>
            <a:pPr marL="342900" indent="-342900" algn="just">
              <a:buAutoNum type="arabicPeriod"/>
            </a:pPr>
            <a:r>
              <a:rPr lang="en-US" dirty="0"/>
              <a:t>Session duration</a:t>
            </a:r>
          </a:p>
          <a:p>
            <a:pPr marL="342900" indent="-342900" algn="just">
              <a:buAutoNum type="arabicPeriod"/>
            </a:pPr>
            <a:r>
              <a:rPr lang="en-US" dirty="0"/>
              <a:t>Customer rating</a:t>
            </a:r>
          </a:p>
          <a:p>
            <a:pPr marL="342900" indent="-342900" algn="just">
              <a:buAutoNum type="arabicPeriod"/>
            </a:pPr>
            <a:r>
              <a:rPr lang="en-US" dirty="0"/>
              <a:t>Customer review</a:t>
            </a:r>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p:txBody>
      </p:sp>
    </p:spTree>
    <p:extLst>
      <p:ext uri="{BB962C8B-B14F-4D97-AF65-F5344CB8AC3E}">
        <p14:creationId xmlns:p14="http://schemas.microsoft.com/office/powerpoint/2010/main" val="139367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4247317"/>
          </a:xfrm>
          <a:prstGeom prst="rect">
            <a:avLst/>
          </a:prstGeom>
          <a:noFill/>
          <a:ln>
            <a:solidFill>
              <a:schemeClr val="tx1"/>
            </a:solidFill>
          </a:ln>
        </p:spPr>
        <p:txBody>
          <a:bodyPr wrap="square" rtlCol="0">
            <a:spAutoFit/>
          </a:bodyPr>
          <a:lstStyle/>
          <a:p>
            <a:pPr algn="just"/>
            <a:r>
              <a:rPr lang="en-US" b="1" u="sng" dirty="0"/>
              <a:t>Qualitative and Quantitative data</a:t>
            </a:r>
          </a:p>
          <a:p>
            <a:pPr marL="342900" indent="-342900" algn="just">
              <a:buAutoNum type="arabicPeriod"/>
            </a:pPr>
            <a:endParaRPr lang="en-US" dirty="0"/>
          </a:p>
          <a:p>
            <a:pPr marL="342900" indent="-342900" algn="just">
              <a:buFont typeface="+mj-lt"/>
              <a:buAutoNum type="arabicPeriod"/>
            </a:pPr>
            <a:r>
              <a:rPr lang="en-US" b="1" dirty="0"/>
              <a:t>Qualitative analysis</a:t>
            </a:r>
            <a:r>
              <a:rPr lang="en-US" dirty="0"/>
              <a:t> refers to the analysis of non-numerical data such as customer reviews, interviews, survey responses, support ticket queries and feedback, net promotion scores etc. It gives a direct view to the possible reasons for the problem at hand</a:t>
            </a:r>
          </a:p>
          <a:p>
            <a:pPr marL="342900" indent="-342900" algn="just">
              <a:buFont typeface="+mj-lt"/>
              <a:buAutoNum type="arabicPeriod"/>
            </a:pPr>
            <a:endParaRPr lang="en-US" b="1" dirty="0"/>
          </a:p>
          <a:p>
            <a:pPr marL="342900" indent="-342900" algn="just">
              <a:buFont typeface="+mj-lt"/>
              <a:buAutoNum type="arabicPeriod"/>
            </a:pPr>
            <a:r>
              <a:rPr lang="en-US" b="1" dirty="0"/>
              <a:t>Quantitative</a:t>
            </a:r>
            <a:r>
              <a:rPr lang="en-US" dirty="0"/>
              <a:t> analysis is based on numerical data. It and involves simple statistical analysis to begin with which may be followed by mathematical modelling and inferential statistical testing. While numerical data based analysis reflects the magnitude of the problem and its impact in quantitative terms, it does not tell you why it is happening. </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highlight>
                  <a:srgbClr val="FFFF00"/>
                </a:highlight>
              </a:rPr>
              <a:t>Both quantitative and qualitative analysis together help get a compressive view of the given problem</a:t>
            </a:r>
          </a:p>
          <a:p>
            <a:pPr marL="342900" indent="-342900" algn="just">
              <a:buFont typeface="+mj-lt"/>
              <a:buAutoNum type="arabicPeriod"/>
            </a:pPr>
            <a:endParaRPr lang="en-US" dirty="0"/>
          </a:p>
          <a:p>
            <a:pPr algn="just"/>
            <a:r>
              <a:rPr lang="en-US" dirty="0">
                <a:hlinkClick r:id="rId2"/>
              </a:rPr>
              <a:t>https://www.scribbr.com/methodology/qualitative-research/</a:t>
            </a:r>
            <a:r>
              <a:rPr lang="en-US" dirty="0"/>
              <a:t> </a:t>
            </a:r>
          </a:p>
        </p:txBody>
      </p:sp>
      <p:sp>
        <p:nvSpPr>
          <p:cNvPr id="12" name="Title 1">
            <a:extLst>
              <a:ext uri="{FF2B5EF4-FFF2-40B4-BE49-F238E27FC236}">
                <a16:creationId xmlns:a16="http://schemas.microsoft.com/office/drawing/2014/main" id="{B7B40634-587D-49A1-9C8D-0099E8C651C5}"/>
              </a:ext>
            </a:extLst>
          </p:cNvPr>
          <p:cNvSpPr>
            <a:spLocks noGrp="1"/>
          </p:cNvSpPr>
          <p:nvPr>
            <p:ph type="title"/>
          </p:nvPr>
        </p:nvSpPr>
        <p:spPr>
          <a:xfrm>
            <a:off x="838200" y="365125"/>
            <a:ext cx="10515600" cy="1325563"/>
          </a:xfrm>
        </p:spPr>
        <p:txBody>
          <a:bodyPr/>
          <a:lstStyle/>
          <a:p>
            <a:r>
              <a:rPr lang="en-US" dirty="0"/>
              <a:t>Phase 2 Identify Data needed for the analysis</a:t>
            </a:r>
            <a:endParaRPr lang="en-IN" dirty="0"/>
          </a:p>
        </p:txBody>
      </p:sp>
    </p:spTree>
    <p:extLst>
      <p:ext uri="{BB962C8B-B14F-4D97-AF65-F5344CB8AC3E}">
        <p14:creationId xmlns:p14="http://schemas.microsoft.com/office/powerpoint/2010/main" val="144439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2862322"/>
          </a:xfrm>
          <a:prstGeom prst="rect">
            <a:avLst/>
          </a:prstGeom>
          <a:noFill/>
          <a:ln>
            <a:solidFill>
              <a:schemeClr val="tx1"/>
            </a:solidFill>
          </a:ln>
        </p:spPr>
        <p:txBody>
          <a:bodyPr wrap="square" rtlCol="0">
            <a:spAutoFit/>
          </a:bodyPr>
          <a:lstStyle/>
          <a:p>
            <a:pPr algn="just"/>
            <a:r>
              <a:rPr lang="en-US" b="1" u="sng" dirty="0"/>
              <a:t>Qualitative Data collection approach</a:t>
            </a:r>
          </a:p>
          <a:p>
            <a:pPr marL="342900" indent="-342900" algn="just">
              <a:buAutoNum type="arabicPeriod"/>
            </a:pPr>
            <a:endParaRPr lang="en-US" dirty="0"/>
          </a:p>
          <a:p>
            <a:pPr marL="342900" indent="-342900" algn="just">
              <a:buAutoNum type="arabicPeriod"/>
            </a:pPr>
            <a:r>
              <a:rPr lang="en-US" dirty="0"/>
              <a:t>Surveys through questionnaire -  collect information in form of response to open-ended and close-ended questions from the concerned stakeholders</a:t>
            </a:r>
          </a:p>
          <a:p>
            <a:pPr marL="342900" indent="-342900" algn="just">
              <a:buAutoNum type="arabicPeriod"/>
            </a:pPr>
            <a:r>
              <a:rPr lang="en-US" dirty="0"/>
              <a:t>Interviews – collect information from stakeholders through one-on-one interviews</a:t>
            </a:r>
          </a:p>
          <a:p>
            <a:pPr marL="342900" indent="-342900" algn="just">
              <a:buAutoNum type="arabicPeriod"/>
            </a:pPr>
            <a:r>
              <a:rPr lang="en-US" dirty="0"/>
              <a:t>Observations – collect information passively through observations in the field</a:t>
            </a:r>
          </a:p>
          <a:p>
            <a:pPr marL="342900" indent="-342900" algn="just">
              <a:buAutoNum type="arabicPeriod"/>
            </a:pPr>
            <a:r>
              <a:rPr lang="en-US" dirty="0"/>
              <a:t>Focus groups – collect information through a focused discussion initiated amongst a group representation the concerned stakeholders</a:t>
            </a:r>
          </a:p>
          <a:p>
            <a:pPr marL="342900" indent="-342900" algn="just">
              <a:buAutoNum type="arabicPeriod"/>
            </a:pPr>
            <a:r>
              <a:rPr lang="en-US" dirty="0"/>
              <a:t>Secondary research – collect information through study and analysis of literature, existing data generated by the process of interest</a:t>
            </a:r>
          </a:p>
        </p:txBody>
      </p:sp>
      <p:sp>
        <p:nvSpPr>
          <p:cNvPr id="8" name="Title 1">
            <a:extLst>
              <a:ext uri="{FF2B5EF4-FFF2-40B4-BE49-F238E27FC236}">
                <a16:creationId xmlns:a16="http://schemas.microsoft.com/office/drawing/2014/main" id="{BF69C3F3-7362-4D6B-ABD3-A4E3BDD44891}"/>
              </a:ext>
            </a:extLst>
          </p:cNvPr>
          <p:cNvSpPr>
            <a:spLocks noGrp="1"/>
          </p:cNvSpPr>
          <p:nvPr>
            <p:ph type="title"/>
          </p:nvPr>
        </p:nvSpPr>
        <p:spPr>
          <a:xfrm>
            <a:off x="838200" y="365125"/>
            <a:ext cx="10515600" cy="1325563"/>
          </a:xfrm>
        </p:spPr>
        <p:txBody>
          <a:bodyPr/>
          <a:lstStyle/>
          <a:p>
            <a:r>
              <a:rPr lang="en-US" dirty="0"/>
              <a:t>Phase 2 Identify Data needed for the analysis</a:t>
            </a: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E6B2033-70C2-ECC8-134D-26A4EC59B6BD}"/>
                  </a:ext>
                </a:extLst>
              </p14:cNvPr>
              <p14:cNvContentPartPr/>
              <p14:nvPr/>
            </p14:nvContentPartPr>
            <p14:xfrm>
              <a:off x="7829640" y="2152800"/>
              <a:ext cx="3664080" cy="908280"/>
            </p14:xfrm>
          </p:contentPart>
        </mc:Choice>
        <mc:Fallback xmlns="">
          <p:pic>
            <p:nvPicPr>
              <p:cNvPr id="2" name="Ink 1">
                <a:extLst>
                  <a:ext uri="{FF2B5EF4-FFF2-40B4-BE49-F238E27FC236}">
                    <a16:creationId xmlns:a16="http://schemas.microsoft.com/office/drawing/2014/main" id="{CE6B2033-70C2-ECC8-134D-26A4EC59B6BD}"/>
                  </a:ext>
                </a:extLst>
              </p:cNvPr>
              <p:cNvPicPr/>
              <p:nvPr/>
            </p:nvPicPr>
            <p:blipFill>
              <a:blip r:embed="rId3"/>
              <a:stretch>
                <a:fillRect/>
              </a:stretch>
            </p:blipFill>
            <p:spPr>
              <a:xfrm>
                <a:off x="7820280" y="2143440"/>
                <a:ext cx="3682800" cy="927000"/>
              </a:xfrm>
              <a:prstGeom prst="rect">
                <a:avLst/>
              </a:prstGeom>
            </p:spPr>
          </p:pic>
        </mc:Fallback>
      </mc:AlternateContent>
    </p:spTree>
    <p:extLst>
      <p:ext uri="{BB962C8B-B14F-4D97-AF65-F5344CB8AC3E}">
        <p14:creationId xmlns:p14="http://schemas.microsoft.com/office/powerpoint/2010/main" val="184579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B38-6806-491D-811C-8D86424617EB}"/>
              </a:ext>
            </a:extLst>
          </p:cNvPr>
          <p:cNvSpPr>
            <a:spLocks noGrp="1"/>
          </p:cNvSpPr>
          <p:nvPr>
            <p:ph type="title"/>
          </p:nvPr>
        </p:nvSpPr>
        <p:spPr/>
        <p:txBody>
          <a:bodyPr/>
          <a:lstStyle/>
          <a:p>
            <a:r>
              <a:rPr lang="en-US" dirty="0"/>
              <a:t>Expectations will be high</a:t>
            </a:r>
            <a:endParaRPr lang="en-IN" dirty="0"/>
          </a:p>
        </p:txBody>
      </p:sp>
      <p:sp>
        <p:nvSpPr>
          <p:cNvPr id="3" name="Content Placeholder 2">
            <a:extLst>
              <a:ext uri="{FF2B5EF4-FFF2-40B4-BE49-F238E27FC236}">
                <a16:creationId xmlns:a16="http://schemas.microsoft.com/office/drawing/2014/main" id="{5D039004-A1C5-4747-B6A1-F1779EC71AAF}"/>
              </a:ext>
            </a:extLst>
          </p:cNvPr>
          <p:cNvSpPr>
            <a:spLocks noGrp="1"/>
          </p:cNvSpPr>
          <p:nvPr>
            <p:ph idx="1"/>
          </p:nvPr>
        </p:nvSpPr>
        <p:spPr/>
        <p:txBody>
          <a:bodyPr/>
          <a:lstStyle/>
          <a:p>
            <a:pPr marL="514350" indent="-514350">
              <a:buFont typeface="+mj-lt"/>
              <a:buAutoNum type="arabicPeriod"/>
            </a:pPr>
            <a:r>
              <a:rPr lang="en-US" dirty="0"/>
              <a:t>Masters with experience in latest tools and technologies</a:t>
            </a:r>
          </a:p>
          <a:p>
            <a:pPr marL="514350" indent="-514350">
              <a:buFont typeface="+mj-lt"/>
              <a:buAutoNum type="arabicPeriod"/>
            </a:pPr>
            <a:r>
              <a:rPr lang="en-US" dirty="0"/>
              <a:t>Expectations will be high in terms of </a:t>
            </a:r>
          </a:p>
          <a:p>
            <a:pPr marL="914400" lvl="1" indent="-457200">
              <a:buFont typeface="+mj-lt"/>
              <a:buAutoNum type="alphaLcPeriod"/>
            </a:pPr>
            <a:r>
              <a:rPr lang="en-US" dirty="0"/>
              <a:t>Ability to solve data analytic problems</a:t>
            </a:r>
          </a:p>
          <a:p>
            <a:pPr marL="914400" lvl="1" indent="-457200">
              <a:buFont typeface="+mj-lt"/>
              <a:buAutoNum type="alphaLcPeriod"/>
            </a:pPr>
            <a:r>
              <a:rPr lang="en-US" dirty="0"/>
              <a:t>Shouldering project responsibilities to success</a:t>
            </a:r>
          </a:p>
          <a:p>
            <a:pPr marL="1371600" lvl="2" indent="-457200">
              <a:buFont typeface="+mj-lt"/>
              <a:buAutoNum type="alphaLcPeriod"/>
            </a:pPr>
            <a:r>
              <a:rPr lang="en-US" dirty="0"/>
              <a:t>Project planning (resource planning, risk planning, milestones and deliverables)</a:t>
            </a:r>
          </a:p>
          <a:p>
            <a:pPr marL="1371600" lvl="2" indent="-457200">
              <a:buFont typeface="+mj-lt"/>
              <a:buAutoNum type="alphaLcPeriod"/>
            </a:pPr>
            <a:r>
              <a:rPr lang="en-US" dirty="0"/>
              <a:t>Estimation (scoping, manpower, resources requirement, time requirements)</a:t>
            </a:r>
          </a:p>
          <a:p>
            <a:pPr marL="1371600" lvl="2" indent="-457200">
              <a:buFont typeface="+mj-lt"/>
              <a:buAutoNum type="alphaLcPeriod"/>
            </a:pPr>
            <a:r>
              <a:rPr lang="en-US" dirty="0"/>
              <a:t>Execution and control (stakeholder management, change management, cost management)</a:t>
            </a:r>
          </a:p>
          <a:p>
            <a:pPr marL="1371600" lvl="2" indent="-457200">
              <a:buFont typeface="+mj-lt"/>
              <a:buAutoNum type="alphaLcPeriod"/>
            </a:pPr>
            <a:r>
              <a:rPr lang="en-US" dirty="0"/>
              <a:t>Closure (documentation, archival, handover, training)</a:t>
            </a:r>
          </a:p>
          <a:p>
            <a:endParaRPr lang="en-US" dirty="0"/>
          </a:p>
          <a:p>
            <a:endParaRPr lang="en-IN" dirty="0"/>
          </a:p>
        </p:txBody>
      </p:sp>
    </p:spTree>
    <p:extLst>
      <p:ext uri="{BB962C8B-B14F-4D97-AF65-F5344CB8AC3E}">
        <p14:creationId xmlns:p14="http://schemas.microsoft.com/office/powerpoint/2010/main" val="422097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ACC6CF-A168-4C03-918F-C3E4D68C4DE4}"/>
              </a:ext>
            </a:extLst>
          </p:cNvPr>
          <p:cNvSpPr txBox="1"/>
          <p:nvPr/>
        </p:nvSpPr>
        <p:spPr>
          <a:xfrm>
            <a:off x="838200" y="1714410"/>
            <a:ext cx="10642600" cy="4247317"/>
          </a:xfrm>
          <a:prstGeom prst="rect">
            <a:avLst/>
          </a:prstGeom>
          <a:noFill/>
          <a:ln>
            <a:solidFill>
              <a:schemeClr val="tx1"/>
            </a:solidFill>
          </a:ln>
        </p:spPr>
        <p:txBody>
          <a:bodyPr wrap="square" rtlCol="0">
            <a:spAutoFit/>
          </a:bodyPr>
          <a:lstStyle/>
          <a:p>
            <a:pPr algn="just"/>
            <a:r>
              <a:rPr lang="en-US" b="1" u="sng" dirty="0"/>
              <a:t>Qualitative data analysis -</a:t>
            </a:r>
          </a:p>
          <a:p>
            <a:pPr marL="342900" indent="-342900" algn="just">
              <a:buAutoNum type="arabicPeriod"/>
            </a:pPr>
            <a:endParaRPr lang="en-US" dirty="0"/>
          </a:p>
          <a:p>
            <a:pPr marL="342900" indent="-342900" algn="just">
              <a:buAutoNum type="arabicPeriod"/>
            </a:pPr>
            <a:r>
              <a:rPr lang="en-US" dirty="0"/>
              <a:t>Content analysis – examine the text for the kind of words used, frequency of usage, contents in text. Use techniques such as TF_IDF, word vectorization to transform content to numbers for further analysis such as Named Entity Recognition, sentiment analysis etc. </a:t>
            </a:r>
          </a:p>
          <a:p>
            <a:pPr marL="342900" indent="-342900" algn="just">
              <a:buAutoNum type="arabicPeriod"/>
            </a:pPr>
            <a:r>
              <a:rPr lang="en-US" dirty="0"/>
              <a:t>Thematic analysis – discover, analyze and interpret patterns in qualitative response using techniques such as clustering, LDA etc. </a:t>
            </a:r>
          </a:p>
          <a:p>
            <a:pPr marL="342900" indent="-342900" algn="just">
              <a:buAutoNum type="arabicPeriod"/>
            </a:pPr>
            <a:r>
              <a:rPr lang="en-US" dirty="0"/>
              <a:t>Narrative analysis – interpret participants testimonials, interview responses, shared experiences etc. for example, to perform sentiment analysis </a:t>
            </a:r>
          </a:p>
          <a:p>
            <a:pPr marL="342900" indent="-342900" algn="just">
              <a:buAutoNum type="arabicPeriod"/>
            </a:pPr>
            <a:r>
              <a:rPr lang="en-US" dirty="0"/>
              <a:t>Grounded theory analysis – formulate theories / hypothesis based on the analysis of data collected directly from the concerned stakeholders (ground realities)</a:t>
            </a:r>
          </a:p>
          <a:p>
            <a:pPr marL="342900" indent="-342900" algn="just">
              <a:buAutoNum type="arabicPeriod"/>
            </a:pPr>
            <a:r>
              <a:rPr lang="en-US" dirty="0"/>
              <a:t>Discourse analysis – Relatively more involved and deeper than the previous techniques. Used along with the other techniques to understand why rather than what. For example, why a customer feels the way she does?</a:t>
            </a:r>
          </a:p>
          <a:p>
            <a:pPr marL="342900" indent="-342900" algn="just">
              <a:buAutoNum type="arabicPeriod"/>
            </a:pPr>
            <a:endParaRPr lang="en-US" dirty="0"/>
          </a:p>
          <a:p>
            <a:pPr marL="342900" indent="-342900" algn="just">
              <a:buAutoNum type="arabicPeriod"/>
            </a:pPr>
            <a:endParaRPr lang="en-US" dirty="0"/>
          </a:p>
        </p:txBody>
      </p:sp>
      <p:sp>
        <p:nvSpPr>
          <p:cNvPr id="7" name="Title 1">
            <a:extLst>
              <a:ext uri="{FF2B5EF4-FFF2-40B4-BE49-F238E27FC236}">
                <a16:creationId xmlns:a16="http://schemas.microsoft.com/office/drawing/2014/main" id="{30DB3C95-F595-4595-BE5F-59488490226A}"/>
              </a:ext>
            </a:extLst>
          </p:cNvPr>
          <p:cNvSpPr>
            <a:spLocks noGrp="1"/>
          </p:cNvSpPr>
          <p:nvPr>
            <p:ph type="title"/>
          </p:nvPr>
        </p:nvSpPr>
        <p:spPr>
          <a:xfrm>
            <a:off x="838200" y="365125"/>
            <a:ext cx="10515600" cy="1325563"/>
          </a:xfrm>
        </p:spPr>
        <p:txBody>
          <a:bodyPr/>
          <a:lstStyle/>
          <a:p>
            <a:r>
              <a:rPr lang="en-US" dirty="0"/>
              <a:t>Phase 4 Exploratory Data Analysis</a:t>
            </a:r>
            <a:endParaRPr lang="en-IN" dirty="0"/>
          </a:p>
        </p:txBody>
      </p:sp>
      <p:sp>
        <p:nvSpPr>
          <p:cNvPr id="11" name="TextBox 10">
            <a:extLst>
              <a:ext uri="{FF2B5EF4-FFF2-40B4-BE49-F238E27FC236}">
                <a16:creationId xmlns:a16="http://schemas.microsoft.com/office/drawing/2014/main" id="{C62C19A3-39D2-42D4-A407-B567E662C237}"/>
              </a:ext>
            </a:extLst>
          </p:cNvPr>
          <p:cNvSpPr txBox="1"/>
          <p:nvPr/>
        </p:nvSpPr>
        <p:spPr>
          <a:xfrm>
            <a:off x="838200" y="6123543"/>
            <a:ext cx="7110046" cy="369332"/>
          </a:xfrm>
          <a:prstGeom prst="rect">
            <a:avLst/>
          </a:prstGeom>
          <a:noFill/>
        </p:spPr>
        <p:txBody>
          <a:bodyPr wrap="square" rtlCol="0">
            <a:spAutoFit/>
          </a:bodyPr>
          <a:lstStyle/>
          <a:p>
            <a:r>
              <a:rPr lang="en-US" dirty="0"/>
              <a:t>Ref: </a:t>
            </a:r>
            <a:r>
              <a:rPr lang="en-US" dirty="0">
                <a:hlinkClick r:id="rId2"/>
              </a:rPr>
              <a:t>https://www.hotjar.com/qualitative-data-analysis/methods/</a:t>
            </a:r>
            <a:r>
              <a:rPr lang="en-US" dirty="0"/>
              <a:t> </a:t>
            </a:r>
            <a:endParaRPr lang="en-IN"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BBC85A8-6609-B463-3D5A-D90CEABE7448}"/>
                  </a:ext>
                </a:extLst>
              </p14:cNvPr>
              <p14:cNvContentPartPr/>
              <p14:nvPr/>
            </p14:nvContentPartPr>
            <p14:xfrm>
              <a:off x="1295280" y="2521080"/>
              <a:ext cx="2489760" cy="1460880"/>
            </p14:xfrm>
          </p:contentPart>
        </mc:Choice>
        <mc:Fallback xmlns="">
          <p:pic>
            <p:nvPicPr>
              <p:cNvPr id="2" name="Ink 1">
                <a:extLst>
                  <a:ext uri="{FF2B5EF4-FFF2-40B4-BE49-F238E27FC236}">
                    <a16:creationId xmlns:a16="http://schemas.microsoft.com/office/drawing/2014/main" id="{2BBC85A8-6609-B463-3D5A-D90CEABE7448}"/>
                  </a:ext>
                </a:extLst>
              </p:cNvPr>
              <p:cNvPicPr/>
              <p:nvPr/>
            </p:nvPicPr>
            <p:blipFill>
              <a:blip r:embed="rId4"/>
              <a:stretch>
                <a:fillRect/>
              </a:stretch>
            </p:blipFill>
            <p:spPr>
              <a:xfrm>
                <a:off x="1285920" y="2511720"/>
                <a:ext cx="2508480" cy="1479600"/>
              </a:xfrm>
              <a:prstGeom prst="rect">
                <a:avLst/>
              </a:prstGeom>
            </p:spPr>
          </p:pic>
        </mc:Fallback>
      </mc:AlternateContent>
    </p:spTree>
    <p:extLst>
      <p:ext uri="{BB962C8B-B14F-4D97-AF65-F5344CB8AC3E}">
        <p14:creationId xmlns:p14="http://schemas.microsoft.com/office/powerpoint/2010/main" val="330802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4 Exploratory Data Analysis</a:t>
            </a:r>
            <a:endParaRPr lang="en-IN" dirty="0"/>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3693319"/>
          </a:xfrm>
          <a:prstGeom prst="rect">
            <a:avLst/>
          </a:prstGeom>
          <a:noFill/>
          <a:ln>
            <a:solidFill>
              <a:schemeClr val="tx1"/>
            </a:solidFill>
          </a:ln>
        </p:spPr>
        <p:txBody>
          <a:bodyPr wrap="square" rtlCol="0">
            <a:spAutoFit/>
          </a:bodyPr>
          <a:lstStyle/>
          <a:p>
            <a:pPr algn="just"/>
            <a:r>
              <a:rPr lang="en-US" b="1" dirty="0"/>
              <a:t>Quantitative data analysis – </a:t>
            </a:r>
          </a:p>
          <a:p>
            <a:pPr algn="just"/>
            <a:endParaRPr lang="en-US" b="1" dirty="0"/>
          </a:p>
          <a:p>
            <a:pPr algn="just"/>
            <a:r>
              <a:rPr lang="en-US" dirty="0"/>
              <a:t>Descriptive statistics </a:t>
            </a:r>
          </a:p>
          <a:p>
            <a:pPr marL="342900" indent="-342900" algn="just">
              <a:buAutoNum type="arabicPeriod"/>
            </a:pPr>
            <a:r>
              <a:rPr lang="en-US" dirty="0"/>
              <a:t>Basic counts</a:t>
            </a:r>
          </a:p>
          <a:p>
            <a:pPr marL="342900" indent="-342900" algn="just">
              <a:buAutoNum type="arabicPeriod"/>
            </a:pPr>
            <a:r>
              <a:rPr lang="en-US" dirty="0"/>
              <a:t>Central values and spread</a:t>
            </a:r>
          </a:p>
          <a:p>
            <a:pPr marL="342900" indent="-342900" algn="just">
              <a:buAutoNum type="arabicPeriod"/>
            </a:pPr>
            <a:r>
              <a:rPr lang="en-US" dirty="0"/>
              <a:t>Outlier analysis</a:t>
            </a:r>
          </a:p>
          <a:p>
            <a:pPr marL="342900" indent="-342900" algn="just">
              <a:buAutoNum type="arabicPeriod"/>
            </a:pPr>
            <a:r>
              <a:rPr lang="en-US" dirty="0"/>
              <a:t>Correlation analysis</a:t>
            </a:r>
          </a:p>
          <a:p>
            <a:pPr marL="342900" indent="-342900" algn="just">
              <a:buAutoNum type="arabicPeriod"/>
            </a:pPr>
            <a:r>
              <a:rPr lang="en-US" dirty="0"/>
              <a:t>Store based/ segment based analysis</a:t>
            </a:r>
          </a:p>
          <a:p>
            <a:pPr marL="342900" indent="-342900" algn="just">
              <a:buAutoNum type="arabicPeriod"/>
            </a:pPr>
            <a:r>
              <a:rPr lang="en-US" dirty="0"/>
              <a:t>Customer lifecycle stage based analysis</a:t>
            </a:r>
          </a:p>
          <a:p>
            <a:pPr marL="342900" indent="-342900" algn="just">
              <a:buAutoNum type="arabicPeriod"/>
            </a:pPr>
            <a:endParaRPr lang="en-US" dirty="0"/>
          </a:p>
          <a:p>
            <a:pPr marL="342900" indent="-342900" algn="just">
              <a:buAutoNum type="arabicPeriod"/>
            </a:pPr>
            <a:endParaRPr lang="en-US" dirty="0"/>
          </a:p>
          <a:p>
            <a:pPr algn="just"/>
            <a:endParaRPr lang="en-US" dirty="0"/>
          </a:p>
          <a:p>
            <a:pPr algn="just"/>
            <a:endParaRPr lang="en-US" dirty="0"/>
          </a:p>
        </p:txBody>
      </p:sp>
    </p:spTree>
    <p:extLst>
      <p:ext uri="{BB962C8B-B14F-4D97-AF65-F5344CB8AC3E}">
        <p14:creationId xmlns:p14="http://schemas.microsoft.com/office/powerpoint/2010/main" val="268158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4 Exploratory Data Analysis</a:t>
            </a:r>
            <a:endParaRPr lang="en-IN" dirty="0"/>
          </a:p>
        </p:txBody>
      </p:sp>
      <p:pic>
        <p:nvPicPr>
          <p:cNvPr id="2" name="Picture 1">
            <a:extLst>
              <a:ext uri="{FF2B5EF4-FFF2-40B4-BE49-F238E27FC236}">
                <a16:creationId xmlns:a16="http://schemas.microsoft.com/office/drawing/2014/main" id="{56F3F44E-67EA-4220-BAC8-B37CE9B5D4A8}"/>
              </a:ext>
            </a:extLst>
          </p:cNvPr>
          <p:cNvPicPr>
            <a:picLocks noChangeAspect="1"/>
          </p:cNvPicPr>
          <p:nvPr/>
        </p:nvPicPr>
        <p:blipFill>
          <a:blip r:embed="rId2"/>
          <a:stretch>
            <a:fillRect/>
          </a:stretch>
        </p:blipFill>
        <p:spPr>
          <a:xfrm>
            <a:off x="988218" y="2079097"/>
            <a:ext cx="7812882" cy="4327362"/>
          </a:xfrm>
          <a:prstGeom prst="rect">
            <a:avLst/>
          </a:prstGeom>
        </p:spPr>
      </p:pic>
      <p:sp>
        <p:nvSpPr>
          <p:cNvPr id="6" name="TextBox 5">
            <a:extLst>
              <a:ext uri="{FF2B5EF4-FFF2-40B4-BE49-F238E27FC236}">
                <a16:creationId xmlns:a16="http://schemas.microsoft.com/office/drawing/2014/main" id="{FC5E7EC7-A515-42EF-B932-D4A1DA699983}"/>
              </a:ext>
            </a:extLst>
          </p:cNvPr>
          <p:cNvSpPr txBox="1"/>
          <p:nvPr/>
        </p:nvSpPr>
        <p:spPr>
          <a:xfrm>
            <a:off x="9244013" y="2079097"/>
            <a:ext cx="2654134" cy="2585323"/>
          </a:xfrm>
          <a:prstGeom prst="rect">
            <a:avLst/>
          </a:prstGeom>
          <a:noFill/>
        </p:spPr>
        <p:txBody>
          <a:bodyPr wrap="square" rtlCol="0">
            <a:spAutoFit/>
          </a:bodyPr>
          <a:lstStyle/>
          <a:p>
            <a:r>
              <a:rPr lang="en-US" dirty="0"/>
              <a:t>Present the findings in visual form using appropriate graphing techniques such as (Pie charts, Column charts, Trend charts etc. Use sober colors for the logical groups if any</a:t>
            </a:r>
          </a:p>
          <a:p>
            <a:endParaRPr lang="en-IN" dirty="0"/>
          </a:p>
        </p:txBody>
      </p:sp>
      <p:sp>
        <p:nvSpPr>
          <p:cNvPr id="8" name="TextBox 7">
            <a:extLst>
              <a:ext uri="{FF2B5EF4-FFF2-40B4-BE49-F238E27FC236}">
                <a16:creationId xmlns:a16="http://schemas.microsoft.com/office/drawing/2014/main" id="{9C80F368-1A7A-4CE2-AA69-8F1E040D5803}"/>
              </a:ext>
            </a:extLst>
          </p:cNvPr>
          <p:cNvSpPr txBox="1"/>
          <p:nvPr/>
        </p:nvSpPr>
        <p:spPr>
          <a:xfrm>
            <a:off x="9341558" y="4818369"/>
            <a:ext cx="2459043" cy="1354217"/>
          </a:xfrm>
          <a:prstGeom prst="rect">
            <a:avLst/>
          </a:prstGeom>
          <a:noFill/>
        </p:spPr>
        <p:txBody>
          <a:bodyPr wrap="square" rtlCol="0">
            <a:spAutoFit/>
          </a:bodyPr>
          <a:lstStyle/>
          <a:p>
            <a:r>
              <a:rPr lang="en-US" b="1" dirty="0"/>
              <a:t>Image Source</a:t>
            </a:r>
            <a:r>
              <a:rPr lang="en-US" dirty="0"/>
              <a:t>: </a:t>
            </a:r>
            <a:r>
              <a:rPr lang="en-US" sz="1600" dirty="0"/>
              <a:t>https://www.pointillist.com/blog/reduce-churn-customer-journey-analytics/</a:t>
            </a:r>
            <a:endParaRPr lang="en-IN" sz="1600" dirty="0"/>
          </a:p>
        </p:txBody>
      </p:sp>
    </p:spTree>
    <p:extLst>
      <p:ext uri="{BB962C8B-B14F-4D97-AF65-F5344CB8AC3E}">
        <p14:creationId xmlns:p14="http://schemas.microsoft.com/office/powerpoint/2010/main" val="126970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hart Chooser 2020">
            <a:extLst>
              <a:ext uri="{FF2B5EF4-FFF2-40B4-BE49-F238E27FC236}">
                <a16:creationId xmlns:a16="http://schemas.microsoft.com/office/drawing/2014/main" id="{DBCC31AE-AD46-48B4-800E-CFF706101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027906"/>
            <a:ext cx="8529637" cy="55701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4EFA751-F997-4F98-911F-F76805749FA2}"/>
              </a:ext>
            </a:extLst>
          </p:cNvPr>
          <p:cNvSpPr>
            <a:spLocks noGrp="1"/>
          </p:cNvSpPr>
          <p:nvPr>
            <p:ph type="title"/>
          </p:nvPr>
        </p:nvSpPr>
        <p:spPr>
          <a:xfrm>
            <a:off x="838200" y="365125"/>
            <a:ext cx="10515600" cy="1325563"/>
          </a:xfrm>
        </p:spPr>
        <p:txBody>
          <a:bodyPr/>
          <a:lstStyle/>
          <a:p>
            <a:r>
              <a:rPr lang="en-US" dirty="0"/>
              <a:t>Phase 4 Exploratory Data Analysis</a:t>
            </a:r>
            <a:endParaRPr lang="en-IN" dirty="0"/>
          </a:p>
        </p:txBody>
      </p:sp>
      <p:sp>
        <p:nvSpPr>
          <p:cNvPr id="3" name="Content Placeholder 2">
            <a:extLst>
              <a:ext uri="{FF2B5EF4-FFF2-40B4-BE49-F238E27FC236}">
                <a16:creationId xmlns:a16="http://schemas.microsoft.com/office/drawing/2014/main" id="{85AEA22B-7B97-4A6C-86B5-713E8A1588BE}"/>
              </a:ext>
            </a:extLst>
          </p:cNvPr>
          <p:cNvSpPr>
            <a:spLocks noGrp="1"/>
          </p:cNvSpPr>
          <p:nvPr>
            <p:ph idx="1"/>
          </p:nvPr>
        </p:nvSpPr>
        <p:spPr>
          <a:xfrm>
            <a:off x="8658225" y="1825625"/>
            <a:ext cx="3200400" cy="4351338"/>
          </a:xfrm>
        </p:spPr>
        <p:txBody>
          <a:bodyPr>
            <a:normAutofit/>
          </a:bodyPr>
          <a:lstStyle/>
          <a:p>
            <a:pPr marL="0" indent="0">
              <a:buNone/>
            </a:pPr>
            <a:r>
              <a:rPr lang="en-US" sz="1800" dirty="0"/>
              <a:t>There are broadly four categories into which information we wish to present can be bucketed – </a:t>
            </a:r>
          </a:p>
          <a:p>
            <a:pPr marL="342900" indent="-342900">
              <a:spcBef>
                <a:spcPts val="200"/>
              </a:spcBef>
              <a:buAutoNum type="arabicPeriod"/>
            </a:pPr>
            <a:r>
              <a:rPr lang="en-IN" sz="1400" dirty="0"/>
              <a:t>Comparison</a:t>
            </a:r>
          </a:p>
          <a:p>
            <a:pPr marL="342900" indent="-342900">
              <a:spcBef>
                <a:spcPts val="200"/>
              </a:spcBef>
              <a:buAutoNum type="arabicPeriod"/>
            </a:pPr>
            <a:r>
              <a:rPr lang="en-US" sz="1400" dirty="0"/>
              <a:t>Distribution </a:t>
            </a:r>
          </a:p>
          <a:p>
            <a:pPr marL="342900" indent="-342900">
              <a:spcBef>
                <a:spcPts val="200"/>
              </a:spcBef>
              <a:buAutoNum type="arabicPeriod"/>
            </a:pPr>
            <a:r>
              <a:rPr lang="en-US" sz="1400" dirty="0"/>
              <a:t>Composition</a:t>
            </a:r>
          </a:p>
          <a:p>
            <a:pPr marL="342900" indent="-342900">
              <a:spcBef>
                <a:spcPts val="200"/>
              </a:spcBef>
              <a:buAutoNum type="arabicPeriod"/>
            </a:pPr>
            <a:r>
              <a:rPr lang="en-US" sz="1400" dirty="0"/>
              <a:t>Relationship</a:t>
            </a:r>
          </a:p>
          <a:p>
            <a:pPr marL="342900" indent="-342900">
              <a:spcBef>
                <a:spcPts val="200"/>
              </a:spcBef>
              <a:buAutoNum type="arabicPeriod"/>
            </a:pPr>
            <a:endParaRPr lang="en-US" sz="1400" dirty="0"/>
          </a:p>
          <a:p>
            <a:pPr marL="0" indent="0">
              <a:spcBef>
                <a:spcPts val="200"/>
              </a:spcBef>
              <a:buNone/>
            </a:pPr>
            <a:r>
              <a:rPr lang="en-US" sz="1400" dirty="0"/>
              <a:t>For each type of information, there are appropriate graphing techniques that will be relatively more effective than others</a:t>
            </a:r>
          </a:p>
          <a:p>
            <a:pPr marL="342900" indent="-342900">
              <a:spcBef>
                <a:spcPts val="200"/>
              </a:spcBef>
              <a:buAutoNum type="arabicPeriod"/>
            </a:pPr>
            <a:endParaRPr lang="en-US" sz="1400" dirty="0"/>
          </a:p>
          <a:p>
            <a:pPr marL="0" indent="0">
              <a:spcBef>
                <a:spcPts val="200"/>
              </a:spcBef>
              <a:buNone/>
            </a:pPr>
            <a:r>
              <a:rPr lang="en-US" sz="1400" dirty="0"/>
              <a:t>Refer : </a:t>
            </a:r>
            <a:r>
              <a:rPr lang="en-US" sz="1400" dirty="0">
                <a:hlinkClick r:id="rId3"/>
              </a:rPr>
              <a:t>https://extremepresentation.typepad.com/blog/2006/09/choosing_a_good.html</a:t>
            </a:r>
            <a:endParaRPr lang="en-US" sz="1400" dirty="0"/>
          </a:p>
          <a:p>
            <a:pPr marL="0" indent="0">
              <a:spcBef>
                <a:spcPts val="200"/>
              </a:spcBef>
              <a:buNone/>
            </a:pPr>
            <a:endParaRPr lang="en-US" sz="1400" dirty="0"/>
          </a:p>
        </p:txBody>
      </p:sp>
    </p:spTree>
    <p:extLst>
      <p:ext uri="{BB962C8B-B14F-4D97-AF65-F5344CB8AC3E}">
        <p14:creationId xmlns:p14="http://schemas.microsoft.com/office/powerpoint/2010/main" val="178515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739000" cy="1325563"/>
          </a:xfrm>
        </p:spPr>
        <p:txBody>
          <a:bodyPr/>
          <a:lstStyle/>
          <a:p>
            <a:r>
              <a:rPr lang="en-US" dirty="0"/>
              <a:t>Phase 5 Hypothesize to reflect possible causes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1352550" y="2066627"/>
            <a:ext cx="11059947" cy="3416320"/>
          </a:xfrm>
          <a:prstGeom prst="rect">
            <a:avLst/>
          </a:prstGeom>
          <a:noFill/>
        </p:spPr>
        <p:txBody>
          <a:bodyPr wrap="square" rtlCol="0">
            <a:spAutoFit/>
          </a:bodyPr>
          <a:lstStyle/>
          <a:p>
            <a:r>
              <a:rPr lang="en-US" dirty="0"/>
              <a:t>Based on the data analysis, formulate hypothesis reflecting your belief of various determinants of customer churn. For example –</a:t>
            </a:r>
          </a:p>
          <a:p>
            <a:endParaRPr lang="en-US" dirty="0"/>
          </a:p>
          <a:p>
            <a:pPr marL="342900" indent="-342900">
              <a:buAutoNum type="arabicPeriod"/>
            </a:pPr>
            <a:r>
              <a:rPr lang="en-US" dirty="0"/>
              <a:t>Customer dissatisfaction with product / service quality</a:t>
            </a:r>
          </a:p>
          <a:p>
            <a:pPr marL="800100" lvl="1" indent="-342900">
              <a:buFont typeface="+mj-lt"/>
              <a:buAutoNum type="alphaLcPeriod"/>
            </a:pPr>
            <a:r>
              <a:rPr lang="en-US" dirty="0"/>
              <a:t>H1a – Frequent out of stock of products is positively related to customer churn</a:t>
            </a:r>
          </a:p>
          <a:p>
            <a:pPr marL="800100" lvl="1" indent="-342900">
              <a:buFont typeface="+mj-lt"/>
              <a:buAutoNum type="alphaLcPeriod"/>
            </a:pPr>
            <a:r>
              <a:rPr lang="en-US" dirty="0"/>
              <a:t>H1b -  Customer rating for store experience is negatively related to customer churn</a:t>
            </a:r>
          </a:p>
          <a:p>
            <a:pPr marL="342900" indent="-342900">
              <a:buAutoNum type="arabicPeriod"/>
            </a:pPr>
            <a:endParaRPr lang="en-US" dirty="0"/>
          </a:p>
          <a:p>
            <a:pPr marL="342900" indent="-342900">
              <a:buAutoNum type="arabicPeriod"/>
            </a:pPr>
            <a:r>
              <a:rPr lang="en-US" dirty="0"/>
              <a:t>Customer dissatisfaction with store location</a:t>
            </a:r>
          </a:p>
          <a:p>
            <a:pPr marL="800100" lvl="1" indent="-342900">
              <a:buFont typeface="+mj-lt"/>
              <a:buAutoNum type="alphaLcPeriod"/>
            </a:pPr>
            <a:r>
              <a:rPr lang="en-US" dirty="0"/>
              <a:t>H2a – Time to park car is positively related to customer churn</a:t>
            </a:r>
          </a:p>
          <a:p>
            <a:pPr marL="800100" lvl="1" indent="-342900">
              <a:buFont typeface="+mj-lt"/>
              <a:buAutoNum type="alphaLcPeriod"/>
            </a:pPr>
            <a:r>
              <a:rPr lang="en-US" dirty="0"/>
              <a:t>H2b – Time to reach store is positively related to customer churn</a:t>
            </a:r>
          </a:p>
          <a:p>
            <a:pPr marL="342900" indent="-342900">
              <a:buAutoNum type="arabicPeriod"/>
            </a:pPr>
            <a:endParaRPr lang="en-US" dirty="0"/>
          </a:p>
          <a:p>
            <a:r>
              <a:rPr lang="en-US" dirty="0"/>
              <a:t>Formulate multiple hypothesis based on the findings from data analysis</a:t>
            </a:r>
          </a:p>
        </p:txBody>
      </p:sp>
      <p:sp>
        <p:nvSpPr>
          <p:cNvPr id="8" name="TextBox 7">
            <a:extLst>
              <a:ext uri="{FF2B5EF4-FFF2-40B4-BE49-F238E27FC236}">
                <a16:creationId xmlns:a16="http://schemas.microsoft.com/office/drawing/2014/main" id="{9C80F368-1A7A-4CE2-AA69-8F1E040D5803}"/>
              </a:ext>
            </a:extLst>
          </p:cNvPr>
          <p:cNvSpPr txBox="1"/>
          <p:nvPr/>
        </p:nvSpPr>
        <p:spPr>
          <a:xfrm>
            <a:off x="614799" y="6004232"/>
            <a:ext cx="10962401" cy="369332"/>
          </a:xfrm>
          <a:prstGeom prst="rect">
            <a:avLst/>
          </a:prstGeom>
          <a:noFill/>
        </p:spPr>
        <p:txBody>
          <a:bodyPr wrap="square" rtlCol="0">
            <a:spAutoFit/>
          </a:bodyPr>
          <a:lstStyle/>
          <a:p>
            <a:r>
              <a:rPr lang="en-US" b="1" dirty="0"/>
              <a:t>Image Source</a:t>
            </a:r>
            <a:r>
              <a:rPr lang="en-US" dirty="0"/>
              <a:t>: </a:t>
            </a:r>
            <a:r>
              <a:rPr lang="en-US" sz="1600" dirty="0"/>
              <a:t>https://www.pointillist.com/blog/reduce-churn-customer-journey-analytics/</a:t>
            </a:r>
            <a:endParaRPr lang="en-IN" sz="16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2C17AC-22E7-3E87-5144-E0EA6BEED7AB}"/>
                  </a:ext>
                </a:extLst>
              </p14:cNvPr>
              <p14:cNvContentPartPr/>
              <p14:nvPr/>
            </p14:nvContentPartPr>
            <p14:xfrm>
              <a:off x="996840" y="1327320"/>
              <a:ext cx="10630440" cy="3359520"/>
            </p14:xfrm>
          </p:contentPart>
        </mc:Choice>
        <mc:Fallback xmlns="">
          <p:pic>
            <p:nvPicPr>
              <p:cNvPr id="2" name="Ink 1">
                <a:extLst>
                  <a:ext uri="{FF2B5EF4-FFF2-40B4-BE49-F238E27FC236}">
                    <a16:creationId xmlns:a16="http://schemas.microsoft.com/office/drawing/2014/main" id="{292C17AC-22E7-3E87-5144-E0EA6BEED7AB}"/>
                  </a:ext>
                </a:extLst>
              </p:cNvPr>
              <p:cNvPicPr/>
              <p:nvPr/>
            </p:nvPicPr>
            <p:blipFill>
              <a:blip r:embed="rId3"/>
              <a:stretch>
                <a:fillRect/>
              </a:stretch>
            </p:blipFill>
            <p:spPr>
              <a:xfrm>
                <a:off x="987480" y="1317960"/>
                <a:ext cx="10649160" cy="3378240"/>
              </a:xfrm>
              <a:prstGeom prst="rect">
                <a:avLst/>
              </a:prstGeom>
            </p:spPr>
          </p:pic>
        </mc:Fallback>
      </mc:AlternateContent>
    </p:spTree>
    <p:extLst>
      <p:ext uri="{BB962C8B-B14F-4D97-AF65-F5344CB8AC3E}">
        <p14:creationId xmlns:p14="http://schemas.microsoft.com/office/powerpoint/2010/main" val="2989107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5 Hypothesis and testing strategy</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2708434"/>
          </a:xfrm>
          <a:prstGeom prst="rect">
            <a:avLst/>
          </a:prstGeom>
          <a:noFill/>
        </p:spPr>
        <p:txBody>
          <a:bodyPr wrap="square" rtlCol="0">
            <a:spAutoFit/>
          </a:bodyPr>
          <a:lstStyle/>
          <a:p>
            <a:r>
              <a:rPr lang="en-US" dirty="0"/>
              <a:t>For each one of the formulated hypothesis we need to scientifically accept or reject the corresponding null hypothesis. For this we can employ the statistical tools for hypothesis testing</a:t>
            </a:r>
          </a:p>
          <a:p>
            <a:endParaRPr lang="en-US" dirty="0"/>
          </a:p>
          <a:p>
            <a:r>
              <a:rPr lang="en-US" dirty="0"/>
              <a:t>There are 5 main steps in hypothesis testing:</a:t>
            </a:r>
          </a:p>
          <a:p>
            <a:pPr marL="342900" indent="-342900">
              <a:buFont typeface="+mj-lt"/>
              <a:buAutoNum type="arabicPeriod"/>
            </a:pPr>
            <a:r>
              <a:rPr lang="en-US" sz="1600" dirty="0"/>
              <a:t>State your research hypothesis as a null hypothesis and alternate hypothesis (H</a:t>
            </a:r>
            <a:r>
              <a:rPr lang="en-US" sz="1600" baseline="-25000" dirty="0"/>
              <a:t>o</a:t>
            </a:r>
            <a:r>
              <a:rPr lang="en-US" sz="1600" dirty="0"/>
              <a:t>) and (Ha or H1).</a:t>
            </a:r>
          </a:p>
          <a:p>
            <a:pPr marL="342900" indent="-342900">
              <a:buFont typeface="+mj-lt"/>
              <a:buAutoNum type="arabicPeriod"/>
            </a:pPr>
            <a:r>
              <a:rPr lang="en-US" sz="1600" dirty="0"/>
              <a:t>Collect data in a way designed to test the hypothesis.</a:t>
            </a:r>
          </a:p>
          <a:p>
            <a:pPr marL="342900" indent="-342900">
              <a:buFont typeface="+mj-lt"/>
              <a:buAutoNum type="arabicPeriod"/>
            </a:pPr>
            <a:r>
              <a:rPr lang="en-US" sz="1600" dirty="0"/>
              <a:t>Perform an appropriate statistical test.</a:t>
            </a:r>
          </a:p>
          <a:p>
            <a:pPr marL="342900" indent="-342900">
              <a:buFont typeface="+mj-lt"/>
              <a:buAutoNum type="arabicPeriod"/>
            </a:pPr>
            <a:r>
              <a:rPr lang="en-US" sz="1600" dirty="0"/>
              <a:t>Decide whether to reject or fail to reject your null hypothesis.</a:t>
            </a:r>
          </a:p>
          <a:p>
            <a:pPr marL="342900" indent="-342900">
              <a:buFont typeface="+mj-lt"/>
              <a:buAutoNum type="arabicPeriod"/>
            </a:pPr>
            <a:r>
              <a:rPr lang="en-US" sz="1600" dirty="0"/>
              <a:t>Present the findings to stakeholders</a:t>
            </a:r>
          </a:p>
          <a:p>
            <a:endParaRPr lang="en-US" dirty="0"/>
          </a:p>
        </p:txBody>
      </p:sp>
      <p:sp>
        <p:nvSpPr>
          <p:cNvPr id="8" name="TextBox 7">
            <a:extLst>
              <a:ext uri="{FF2B5EF4-FFF2-40B4-BE49-F238E27FC236}">
                <a16:creationId xmlns:a16="http://schemas.microsoft.com/office/drawing/2014/main" id="{9C80F368-1A7A-4CE2-AA69-8F1E040D5803}"/>
              </a:ext>
            </a:extLst>
          </p:cNvPr>
          <p:cNvSpPr txBox="1"/>
          <p:nvPr/>
        </p:nvSpPr>
        <p:spPr>
          <a:xfrm>
            <a:off x="614799" y="6004232"/>
            <a:ext cx="10962401" cy="369332"/>
          </a:xfrm>
          <a:prstGeom prst="rect">
            <a:avLst/>
          </a:prstGeom>
          <a:noFill/>
        </p:spPr>
        <p:txBody>
          <a:bodyPr wrap="square" rtlCol="0">
            <a:spAutoFit/>
          </a:bodyPr>
          <a:lstStyle/>
          <a:p>
            <a:r>
              <a:rPr lang="en-US" b="1" dirty="0"/>
              <a:t>Source</a:t>
            </a:r>
            <a:r>
              <a:rPr lang="en-US" dirty="0"/>
              <a:t>: </a:t>
            </a:r>
            <a:r>
              <a:rPr lang="en-US" sz="1600" dirty="0">
                <a:hlinkClick r:id="rId2"/>
              </a:rPr>
              <a:t>https://www.scribbr.com/statistics/hypothesis-testing/</a:t>
            </a:r>
            <a:r>
              <a:rPr lang="en-US" sz="1600" dirty="0"/>
              <a:t> </a:t>
            </a:r>
            <a:endParaRPr lang="en-IN" sz="16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E6AD7F8-D27C-556F-82CA-4C4B6CA4216A}"/>
                  </a:ext>
                </a:extLst>
              </p14:cNvPr>
              <p14:cNvContentPartPr/>
              <p14:nvPr/>
            </p14:nvContentPartPr>
            <p14:xfrm>
              <a:off x="4546440" y="3168720"/>
              <a:ext cx="5163120" cy="1200600"/>
            </p14:xfrm>
          </p:contentPart>
        </mc:Choice>
        <mc:Fallback xmlns="">
          <p:pic>
            <p:nvPicPr>
              <p:cNvPr id="2" name="Ink 1">
                <a:extLst>
                  <a:ext uri="{FF2B5EF4-FFF2-40B4-BE49-F238E27FC236}">
                    <a16:creationId xmlns:a16="http://schemas.microsoft.com/office/drawing/2014/main" id="{BE6AD7F8-D27C-556F-82CA-4C4B6CA4216A}"/>
                  </a:ext>
                </a:extLst>
              </p:cNvPr>
              <p:cNvPicPr/>
              <p:nvPr/>
            </p:nvPicPr>
            <p:blipFill>
              <a:blip r:embed="rId4"/>
              <a:stretch>
                <a:fillRect/>
              </a:stretch>
            </p:blipFill>
            <p:spPr>
              <a:xfrm>
                <a:off x="4537080" y="3159360"/>
                <a:ext cx="5181840" cy="1219320"/>
              </a:xfrm>
              <a:prstGeom prst="rect">
                <a:avLst/>
              </a:prstGeom>
            </p:spPr>
          </p:pic>
        </mc:Fallback>
      </mc:AlternateContent>
    </p:spTree>
    <p:extLst>
      <p:ext uri="{BB962C8B-B14F-4D97-AF65-F5344CB8AC3E}">
        <p14:creationId xmlns:p14="http://schemas.microsoft.com/office/powerpoint/2010/main" val="1325885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6 Present Analysis Findings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3970318"/>
          </a:xfrm>
          <a:prstGeom prst="rect">
            <a:avLst/>
          </a:prstGeom>
          <a:noFill/>
        </p:spPr>
        <p:txBody>
          <a:bodyPr wrap="square" rtlCol="0">
            <a:spAutoFit/>
          </a:bodyPr>
          <a:lstStyle/>
          <a:p>
            <a:r>
              <a:rPr lang="en-US" dirty="0"/>
              <a:t>After all the data preparation, analysis and testing, present the findings to the customers in form of comprehensive report and a concise presentation – </a:t>
            </a:r>
          </a:p>
          <a:p>
            <a:endParaRPr lang="en-US" dirty="0"/>
          </a:p>
          <a:p>
            <a:pPr marL="342900" indent="-342900">
              <a:buFont typeface="+mj-lt"/>
              <a:buAutoNum type="arabicPeriod"/>
            </a:pPr>
            <a:r>
              <a:rPr lang="en-US" dirty="0"/>
              <a:t>Presentation should reflect the key aspects of every stage of the analytics journey</a:t>
            </a:r>
          </a:p>
          <a:p>
            <a:pPr marL="342900" indent="-342900">
              <a:buFont typeface="+mj-lt"/>
              <a:buAutoNum type="arabicPeriod"/>
            </a:pPr>
            <a:r>
              <a:rPr lang="en-US" dirty="0"/>
              <a:t>A brief explanation of the dataset/s in terms of what it reflects, how it was gathered, how it was prepared for analysis, and the key findings appropriately represented using visual tools</a:t>
            </a:r>
          </a:p>
          <a:p>
            <a:pPr marL="342900" indent="-342900">
              <a:buFont typeface="+mj-lt"/>
              <a:buAutoNum type="arabicPeriod"/>
            </a:pPr>
            <a:r>
              <a:rPr lang="en-US" dirty="0"/>
              <a:t>Present the leading causes for customer churn along with data and supporting statistical analysis </a:t>
            </a:r>
          </a:p>
          <a:p>
            <a:pPr marL="800100" lvl="1" indent="-342900">
              <a:buFont typeface="+mj-lt"/>
              <a:buAutoNum type="alphaLcPeriod"/>
            </a:pPr>
            <a:r>
              <a:rPr lang="en-US" dirty="0"/>
              <a:t>For each of the identified cause, suggest ways of eliminating the cause. Incorporate inputs gathered from stakeholders for each cause</a:t>
            </a:r>
          </a:p>
          <a:p>
            <a:pPr marL="800100" lvl="1" indent="-342900">
              <a:buFont typeface="+mj-lt"/>
              <a:buAutoNum type="alphaLcPeriod"/>
            </a:pPr>
            <a:r>
              <a:rPr lang="en-US" dirty="0"/>
              <a:t>Define metrics and measurement process to assess the impact of the suggested approach to customer churn</a:t>
            </a:r>
          </a:p>
          <a:p>
            <a:endParaRPr lang="en-US" dirty="0"/>
          </a:p>
          <a:p>
            <a:endParaRPr lang="en-US" dirty="0"/>
          </a:p>
          <a:p>
            <a:endParaRPr lang="en-US" dirty="0"/>
          </a:p>
        </p:txBody>
      </p:sp>
      <p:sp>
        <p:nvSpPr>
          <p:cNvPr id="8" name="TextBox 7">
            <a:extLst>
              <a:ext uri="{FF2B5EF4-FFF2-40B4-BE49-F238E27FC236}">
                <a16:creationId xmlns:a16="http://schemas.microsoft.com/office/drawing/2014/main" id="{9C80F368-1A7A-4CE2-AA69-8F1E040D5803}"/>
              </a:ext>
            </a:extLst>
          </p:cNvPr>
          <p:cNvSpPr txBox="1"/>
          <p:nvPr/>
        </p:nvSpPr>
        <p:spPr>
          <a:xfrm>
            <a:off x="614799" y="6004232"/>
            <a:ext cx="10962401" cy="369332"/>
          </a:xfrm>
          <a:prstGeom prst="rect">
            <a:avLst/>
          </a:prstGeom>
          <a:noFill/>
        </p:spPr>
        <p:txBody>
          <a:bodyPr wrap="square" rtlCol="0">
            <a:spAutoFit/>
          </a:bodyPr>
          <a:lstStyle/>
          <a:p>
            <a:r>
              <a:rPr lang="en-US" b="1" dirty="0"/>
              <a:t>Image Source</a:t>
            </a:r>
            <a:r>
              <a:rPr lang="en-US" dirty="0"/>
              <a:t>: </a:t>
            </a:r>
            <a:r>
              <a:rPr lang="en-US" sz="1600" dirty="0">
                <a:hlinkClick r:id="rId2"/>
              </a:rPr>
              <a:t>https://www.slideteam.net/customer-churn-analysis-powerpoint-presentation-slides.html</a:t>
            </a:r>
            <a:r>
              <a:rPr lang="en-US" sz="1600" dirty="0"/>
              <a:t> </a:t>
            </a:r>
            <a:endParaRPr lang="en-IN" sz="1600" dirty="0"/>
          </a:p>
        </p:txBody>
      </p:sp>
    </p:spTree>
    <p:extLst>
      <p:ext uri="{BB962C8B-B14F-4D97-AF65-F5344CB8AC3E}">
        <p14:creationId xmlns:p14="http://schemas.microsoft.com/office/powerpoint/2010/main" val="4095103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549275"/>
          </a:xfrm>
        </p:spPr>
        <p:txBody>
          <a:bodyPr>
            <a:normAutofit fontScale="90000"/>
          </a:bodyPr>
          <a:lstStyle/>
          <a:p>
            <a:r>
              <a:rPr lang="en-US" dirty="0"/>
              <a:t>Phase 6 Present Analysis Findings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726769" y="1685976"/>
            <a:ext cx="3619500" cy="3416320"/>
          </a:xfrm>
          <a:prstGeom prst="rect">
            <a:avLst/>
          </a:prstGeom>
          <a:noFill/>
          <a:ln>
            <a:solidFill>
              <a:schemeClr val="tx1"/>
            </a:solidFill>
          </a:ln>
        </p:spPr>
        <p:txBody>
          <a:bodyPr wrap="square" rtlCol="0">
            <a:spAutoFit/>
          </a:bodyPr>
          <a:lstStyle/>
          <a:p>
            <a:r>
              <a:rPr lang="en-US" dirty="0"/>
              <a:t>Executive Summary</a:t>
            </a:r>
          </a:p>
          <a:p>
            <a:pPr marL="342900" indent="-342900">
              <a:buFont typeface="+mj-lt"/>
              <a:buAutoNum type="arabicPeriod"/>
            </a:pPr>
            <a:r>
              <a:rPr lang="en-US" dirty="0"/>
              <a:t>Introduction</a:t>
            </a:r>
          </a:p>
          <a:p>
            <a:pPr marL="342900" indent="-342900">
              <a:buFont typeface="+mj-lt"/>
              <a:buAutoNum type="arabicPeriod"/>
            </a:pPr>
            <a:r>
              <a:rPr lang="en-US" dirty="0"/>
              <a:t>Company profile</a:t>
            </a:r>
          </a:p>
          <a:p>
            <a:pPr marL="342900" indent="-342900">
              <a:buFont typeface="+mj-lt"/>
              <a:buAutoNum type="arabicPeriod" startAt="3"/>
            </a:pPr>
            <a:r>
              <a:rPr lang="en-US" dirty="0"/>
              <a:t>Literature Survey</a:t>
            </a:r>
          </a:p>
          <a:p>
            <a:pPr marL="800100" lvl="1" indent="-342900">
              <a:buFont typeface="+mj-lt"/>
              <a:buAutoNum type="alphaLcPeriod"/>
            </a:pPr>
            <a:r>
              <a:rPr lang="en-US" dirty="0"/>
              <a:t>Competitive landscape</a:t>
            </a:r>
          </a:p>
          <a:p>
            <a:pPr marL="800100" lvl="1" indent="-342900">
              <a:buFont typeface="+mj-lt"/>
              <a:buAutoNum type="alphaLcPeriod"/>
            </a:pPr>
            <a:r>
              <a:rPr lang="en-US" dirty="0"/>
              <a:t>Customer satisfaction</a:t>
            </a:r>
          </a:p>
          <a:p>
            <a:pPr marL="800100" lvl="1" indent="-342900">
              <a:buFont typeface="+mj-lt"/>
              <a:buAutoNum type="alphaLcPeriod"/>
            </a:pPr>
            <a:r>
              <a:rPr lang="en-US" dirty="0"/>
              <a:t>Customer value perceptions</a:t>
            </a:r>
          </a:p>
          <a:p>
            <a:pPr marL="800100" lvl="1" indent="-342900">
              <a:buFont typeface="+mj-lt"/>
              <a:buAutoNum type="alphaLcPeriod"/>
            </a:pPr>
            <a:r>
              <a:rPr lang="en-US" dirty="0"/>
              <a:t>Customer behavior</a:t>
            </a:r>
          </a:p>
          <a:p>
            <a:pPr marL="800100" lvl="1" indent="-342900">
              <a:buFont typeface="+mj-lt"/>
              <a:buAutoNum type="alphaLcPeriod"/>
            </a:pPr>
            <a:r>
              <a:rPr lang="en-US" dirty="0"/>
              <a:t>Brand image</a:t>
            </a:r>
          </a:p>
          <a:p>
            <a:pPr marL="800100" lvl="1" indent="-342900">
              <a:buFont typeface="+mj-lt"/>
              <a:buAutoNum type="alphaLcPeriod"/>
            </a:pPr>
            <a:r>
              <a:rPr lang="en-US" dirty="0"/>
              <a:t>Brand loyalty</a:t>
            </a:r>
          </a:p>
          <a:p>
            <a:pPr marL="800100" lvl="1" indent="-342900">
              <a:buFont typeface="+mj-lt"/>
              <a:buAutoNum type="alphaLcPeriod"/>
            </a:pPr>
            <a:r>
              <a:rPr lang="en-US" dirty="0"/>
              <a:t>Barriers to switching</a:t>
            </a:r>
          </a:p>
          <a:p>
            <a:pPr marL="342900" indent="-342900">
              <a:buFont typeface="+mj-lt"/>
              <a:buAutoNum type="arabicPeriod"/>
            </a:pPr>
            <a:endParaRPr lang="en-US" dirty="0"/>
          </a:p>
        </p:txBody>
      </p:sp>
      <p:sp>
        <p:nvSpPr>
          <p:cNvPr id="7" name="TextBox 6">
            <a:extLst>
              <a:ext uri="{FF2B5EF4-FFF2-40B4-BE49-F238E27FC236}">
                <a16:creationId xmlns:a16="http://schemas.microsoft.com/office/drawing/2014/main" id="{D368AA32-3D58-4427-8A88-AD54D67FFF63}"/>
              </a:ext>
            </a:extLst>
          </p:cNvPr>
          <p:cNvSpPr txBox="1"/>
          <p:nvPr/>
        </p:nvSpPr>
        <p:spPr>
          <a:xfrm>
            <a:off x="4598520" y="1685976"/>
            <a:ext cx="3767138" cy="3416320"/>
          </a:xfrm>
          <a:prstGeom prst="rect">
            <a:avLst/>
          </a:prstGeom>
          <a:noFill/>
          <a:ln>
            <a:solidFill>
              <a:schemeClr val="tx1"/>
            </a:solidFill>
          </a:ln>
        </p:spPr>
        <p:txBody>
          <a:bodyPr wrap="square" rtlCol="0">
            <a:spAutoFit/>
          </a:bodyPr>
          <a:lstStyle/>
          <a:p>
            <a:pPr marL="342900" indent="-342900">
              <a:buFont typeface="+mj-lt"/>
              <a:buAutoNum type="arabicPeriod" startAt="4"/>
            </a:pPr>
            <a:r>
              <a:rPr lang="en-US" dirty="0"/>
              <a:t>Research method</a:t>
            </a:r>
          </a:p>
          <a:p>
            <a:pPr marL="800100" lvl="1" indent="-342900">
              <a:buFont typeface="+mj-lt"/>
              <a:buAutoNum type="alphaLcPeriod"/>
            </a:pPr>
            <a:r>
              <a:rPr lang="en-US" dirty="0"/>
              <a:t>Significance of study</a:t>
            </a:r>
          </a:p>
          <a:p>
            <a:pPr marL="800100" lvl="1" indent="-342900">
              <a:buFont typeface="+mj-lt"/>
              <a:buAutoNum type="alphaLcPeriod"/>
            </a:pPr>
            <a:r>
              <a:rPr lang="en-US" dirty="0"/>
              <a:t>Research design</a:t>
            </a:r>
          </a:p>
          <a:p>
            <a:pPr marL="800100" lvl="1" indent="-342900">
              <a:buFont typeface="+mj-lt"/>
              <a:buAutoNum type="alphaLcPeriod"/>
            </a:pPr>
            <a:r>
              <a:rPr lang="en-US" dirty="0"/>
              <a:t>Sampling</a:t>
            </a:r>
          </a:p>
          <a:p>
            <a:pPr marL="800100" lvl="1" indent="-342900">
              <a:buFont typeface="+mj-lt"/>
              <a:buAutoNum type="alphaLcPeriod"/>
            </a:pPr>
            <a:r>
              <a:rPr lang="en-US" dirty="0"/>
              <a:t>Data sources</a:t>
            </a:r>
          </a:p>
          <a:p>
            <a:pPr marL="800100" lvl="1" indent="-342900">
              <a:buFont typeface="+mj-lt"/>
              <a:buAutoNum type="alphaLcPeriod"/>
            </a:pPr>
            <a:r>
              <a:rPr lang="en-US" dirty="0"/>
              <a:t>Research approach</a:t>
            </a:r>
          </a:p>
          <a:p>
            <a:pPr marL="800100" lvl="1" indent="-342900">
              <a:buFont typeface="+mj-lt"/>
              <a:buAutoNum type="alphaLcPeriod"/>
            </a:pPr>
            <a:r>
              <a:rPr lang="en-US" dirty="0"/>
              <a:t>Pilot study</a:t>
            </a:r>
          </a:p>
          <a:p>
            <a:pPr marL="800100" lvl="1" indent="-342900">
              <a:buFont typeface="+mj-lt"/>
              <a:buAutoNum type="alphaLcPeriod"/>
            </a:pPr>
            <a:r>
              <a:rPr lang="en-US" dirty="0"/>
              <a:t>Pre test</a:t>
            </a:r>
          </a:p>
          <a:p>
            <a:pPr marL="800100" lvl="1" indent="-342900">
              <a:buFont typeface="+mj-lt"/>
              <a:buAutoNum type="alphaLcPeriod"/>
            </a:pPr>
            <a:r>
              <a:rPr lang="en-US" dirty="0"/>
              <a:t>Tools for data collection</a:t>
            </a:r>
          </a:p>
          <a:p>
            <a:pPr marL="800100" lvl="1" indent="-342900">
              <a:buFont typeface="+mj-lt"/>
              <a:buAutoNum type="alphaLcPeriod"/>
            </a:pPr>
            <a:r>
              <a:rPr lang="en-US" dirty="0"/>
              <a:t>Scoring process</a:t>
            </a:r>
          </a:p>
          <a:p>
            <a:pPr marL="800100" lvl="1" indent="-342900">
              <a:buFont typeface="+mj-lt"/>
              <a:buAutoNum type="arabicPeriod"/>
            </a:pPr>
            <a:r>
              <a:rPr lang="en-US" dirty="0"/>
              <a:t>Statistical analysis</a:t>
            </a:r>
          </a:p>
          <a:p>
            <a:pPr marL="800100" lvl="1" indent="-342900">
              <a:buFont typeface="+mj-lt"/>
              <a:buAutoNum type="arabicPeriod"/>
            </a:pPr>
            <a:r>
              <a:rPr lang="en-US" dirty="0"/>
              <a:t>Limitations of the study</a:t>
            </a:r>
          </a:p>
        </p:txBody>
      </p:sp>
      <p:sp>
        <p:nvSpPr>
          <p:cNvPr id="2" name="TextBox 1">
            <a:extLst>
              <a:ext uri="{FF2B5EF4-FFF2-40B4-BE49-F238E27FC236}">
                <a16:creationId xmlns:a16="http://schemas.microsoft.com/office/drawing/2014/main" id="{777B67DC-6B52-420E-AE05-77F59F05DC4F}"/>
              </a:ext>
            </a:extLst>
          </p:cNvPr>
          <p:cNvSpPr txBox="1"/>
          <p:nvPr/>
        </p:nvSpPr>
        <p:spPr>
          <a:xfrm>
            <a:off x="838200" y="1165530"/>
            <a:ext cx="6080832" cy="369332"/>
          </a:xfrm>
          <a:prstGeom prst="rect">
            <a:avLst/>
          </a:prstGeom>
          <a:noFill/>
        </p:spPr>
        <p:txBody>
          <a:bodyPr wrap="none" rtlCol="0">
            <a:spAutoFit/>
          </a:bodyPr>
          <a:lstStyle/>
          <a:p>
            <a:r>
              <a:rPr lang="en-US" b="1" dirty="0"/>
              <a:t>Reporting Structure for Customer Churn Analysis and Findings</a:t>
            </a:r>
            <a:endParaRPr lang="en-IN" b="1" dirty="0"/>
          </a:p>
        </p:txBody>
      </p:sp>
      <p:sp>
        <p:nvSpPr>
          <p:cNvPr id="5" name="TextBox 4">
            <a:extLst>
              <a:ext uri="{FF2B5EF4-FFF2-40B4-BE49-F238E27FC236}">
                <a16:creationId xmlns:a16="http://schemas.microsoft.com/office/drawing/2014/main" id="{EE7C3383-1882-45F3-81D0-4B73F47586D0}"/>
              </a:ext>
            </a:extLst>
          </p:cNvPr>
          <p:cNvSpPr txBox="1"/>
          <p:nvPr/>
        </p:nvSpPr>
        <p:spPr>
          <a:xfrm>
            <a:off x="726768" y="5590090"/>
            <a:ext cx="10344506" cy="646331"/>
          </a:xfrm>
          <a:prstGeom prst="rect">
            <a:avLst/>
          </a:prstGeom>
          <a:noFill/>
        </p:spPr>
        <p:txBody>
          <a:bodyPr wrap="square" rtlCol="0">
            <a:spAutoFit/>
          </a:bodyPr>
          <a:lstStyle/>
          <a:p>
            <a:r>
              <a:rPr lang="en-US" b="1" dirty="0"/>
              <a:t>Note:</a:t>
            </a:r>
            <a:r>
              <a:rPr lang="en-US" dirty="0"/>
              <a:t> </a:t>
            </a:r>
          </a:p>
          <a:p>
            <a:r>
              <a:rPr lang="en-US" dirty="0"/>
              <a:t>T</a:t>
            </a:r>
            <a:r>
              <a:rPr lang="en-IN" dirty="0"/>
              <a:t>he structure is </a:t>
            </a:r>
            <a:r>
              <a:rPr lang="en-US" dirty="0"/>
              <a:t>I</a:t>
            </a:r>
            <a:r>
              <a:rPr lang="en-IN" dirty="0"/>
              <a:t>n context of churn analysis. </a:t>
            </a:r>
            <a:r>
              <a:rPr lang="en-US" dirty="0"/>
              <a:t>T</a:t>
            </a:r>
            <a:r>
              <a:rPr lang="en-IN" dirty="0"/>
              <a:t>he sub-bullets may change depending on the research</a:t>
            </a:r>
          </a:p>
        </p:txBody>
      </p:sp>
      <p:sp>
        <p:nvSpPr>
          <p:cNvPr id="8" name="TextBox 7">
            <a:extLst>
              <a:ext uri="{FF2B5EF4-FFF2-40B4-BE49-F238E27FC236}">
                <a16:creationId xmlns:a16="http://schemas.microsoft.com/office/drawing/2014/main" id="{F440EDC4-C43B-41F0-BDC5-FB98B58EFF59}"/>
              </a:ext>
            </a:extLst>
          </p:cNvPr>
          <p:cNvSpPr txBox="1"/>
          <p:nvPr/>
        </p:nvSpPr>
        <p:spPr>
          <a:xfrm>
            <a:off x="8613785" y="1685976"/>
            <a:ext cx="3456295" cy="2585323"/>
          </a:xfrm>
          <a:prstGeom prst="rect">
            <a:avLst/>
          </a:prstGeom>
          <a:noFill/>
          <a:ln>
            <a:solidFill>
              <a:schemeClr val="tx1"/>
            </a:solidFill>
          </a:ln>
        </p:spPr>
        <p:txBody>
          <a:bodyPr wrap="square" rtlCol="0">
            <a:spAutoFit/>
          </a:bodyPr>
          <a:lstStyle/>
          <a:p>
            <a:pPr marL="342900" indent="-342900">
              <a:buFont typeface="+mj-lt"/>
              <a:buAutoNum type="arabicPeriod" startAt="5"/>
            </a:pPr>
            <a:r>
              <a:rPr lang="en-US" dirty="0"/>
              <a:t>Data Analysis and interpretation</a:t>
            </a:r>
          </a:p>
          <a:p>
            <a:pPr marL="342900" indent="-342900">
              <a:buFont typeface="+mj-lt"/>
              <a:buAutoNum type="arabicPeriod" startAt="5"/>
            </a:pPr>
            <a:r>
              <a:rPr lang="en-US" dirty="0"/>
              <a:t>Findings</a:t>
            </a:r>
          </a:p>
          <a:p>
            <a:pPr marL="800100" lvl="1" indent="-342900">
              <a:buFont typeface="+mj-lt"/>
              <a:buAutoNum type="alphaLcPeriod"/>
            </a:pPr>
            <a:r>
              <a:rPr lang="en-US" dirty="0"/>
              <a:t>Recommendations</a:t>
            </a:r>
          </a:p>
          <a:p>
            <a:pPr marL="800100" lvl="1" indent="-342900">
              <a:buFont typeface="+mj-lt"/>
              <a:buAutoNum type="alphaLcPeriod"/>
            </a:pPr>
            <a:r>
              <a:rPr lang="en-US" dirty="0"/>
              <a:t>Conclusions</a:t>
            </a:r>
          </a:p>
          <a:p>
            <a:pPr marL="342900" indent="-342900">
              <a:buFont typeface="+mj-lt"/>
              <a:buAutoNum type="arabicPeriod" startAt="5"/>
            </a:pPr>
            <a:r>
              <a:rPr lang="en-US" dirty="0"/>
              <a:t>Annexure</a:t>
            </a:r>
          </a:p>
          <a:p>
            <a:pPr marL="342900" indent="-342900">
              <a:buFont typeface="+mj-lt"/>
              <a:buAutoNum type="arabicPeriod" startAt="5"/>
            </a:pPr>
            <a:r>
              <a:rPr lang="en-US" dirty="0"/>
              <a:t>References</a:t>
            </a:r>
          </a:p>
          <a:p>
            <a:pPr marL="342900" indent="-342900">
              <a:buFont typeface="+mj-lt"/>
              <a:buAutoNum type="arabicPeriod" startAt="5"/>
            </a:pPr>
            <a:r>
              <a:rPr lang="en-US" dirty="0"/>
              <a:t>Questionnaire/s </a:t>
            </a:r>
          </a:p>
          <a:p>
            <a:pPr marL="342900" indent="-342900">
              <a:buFont typeface="+mj-lt"/>
              <a:buAutoNum type="arabicPeriod" startAt="5"/>
            </a:pPr>
            <a:r>
              <a:rPr lang="en-US" dirty="0"/>
              <a:t>Meta Data/ Data Structures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66E1D48-6DD6-D121-EFEF-753540E9868E}"/>
                  </a:ext>
                </a:extLst>
              </p14:cNvPr>
              <p14:cNvContentPartPr/>
              <p14:nvPr/>
            </p14:nvContentPartPr>
            <p14:xfrm>
              <a:off x="2406600" y="1841400"/>
              <a:ext cx="1105200" cy="362520"/>
            </p14:xfrm>
          </p:contentPart>
        </mc:Choice>
        <mc:Fallback xmlns="">
          <p:pic>
            <p:nvPicPr>
              <p:cNvPr id="3" name="Ink 2">
                <a:extLst>
                  <a:ext uri="{FF2B5EF4-FFF2-40B4-BE49-F238E27FC236}">
                    <a16:creationId xmlns:a16="http://schemas.microsoft.com/office/drawing/2014/main" id="{B66E1D48-6DD6-D121-EFEF-753540E9868E}"/>
                  </a:ext>
                </a:extLst>
              </p:cNvPr>
              <p:cNvPicPr/>
              <p:nvPr/>
            </p:nvPicPr>
            <p:blipFill>
              <a:blip r:embed="rId3"/>
              <a:stretch>
                <a:fillRect/>
              </a:stretch>
            </p:blipFill>
            <p:spPr>
              <a:xfrm>
                <a:off x="2397240" y="1832040"/>
                <a:ext cx="1123920" cy="381240"/>
              </a:xfrm>
              <a:prstGeom prst="rect">
                <a:avLst/>
              </a:prstGeom>
            </p:spPr>
          </p:pic>
        </mc:Fallback>
      </mc:AlternateContent>
    </p:spTree>
    <p:extLst>
      <p:ext uri="{BB962C8B-B14F-4D97-AF65-F5344CB8AC3E}">
        <p14:creationId xmlns:p14="http://schemas.microsoft.com/office/powerpoint/2010/main" val="2006068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73071"/>
            <a:ext cx="10515600" cy="549275"/>
          </a:xfrm>
        </p:spPr>
        <p:txBody>
          <a:bodyPr>
            <a:normAutofit fontScale="90000"/>
          </a:bodyPr>
          <a:lstStyle/>
          <a:p>
            <a:r>
              <a:rPr lang="en-US" dirty="0"/>
              <a:t>Phase 6 Present Analysis Findings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4286250" y="1992300"/>
            <a:ext cx="3619500" cy="4524315"/>
          </a:xfrm>
          <a:prstGeom prst="rect">
            <a:avLst/>
          </a:prstGeom>
          <a:noFill/>
          <a:ln>
            <a:solidFill>
              <a:schemeClr val="tx1"/>
            </a:solidFill>
          </a:ln>
        </p:spPr>
        <p:txBody>
          <a:bodyPr wrap="square" rtlCol="0">
            <a:spAutoFit/>
          </a:bodyPr>
          <a:lstStyle/>
          <a:p>
            <a:r>
              <a:rPr lang="en-US" dirty="0"/>
              <a:t>Executive Summary</a:t>
            </a:r>
          </a:p>
          <a:p>
            <a:pPr marL="342900" indent="-342900">
              <a:buFont typeface="+mj-lt"/>
              <a:buAutoNum type="arabicPeriod"/>
            </a:pPr>
            <a:r>
              <a:rPr lang="en-US" dirty="0"/>
              <a:t>Introduction</a:t>
            </a:r>
          </a:p>
          <a:p>
            <a:pPr marL="342900" indent="-342900">
              <a:buFont typeface="+mj-lt"/>
              <a:buAutoNum type="arabicPeriod"/>
            </a:pPr>
            <a:r>
              <a:rPr lang="en-US" dirty="0"/>
              <a:t>Company profile</a:t>
            </a:r>
          </a:p>
          <a:p>
            <a:pPr marL="342900" indent="-342900">
              <a:buFont typeface="+mj-lt"/>
              <a:buAutoNum type="arabicPeriod"/>
            </a:pPr>
            <a:r>
              <a:rPr lang="en-US" dirty="0"/>
              <a:t>Research method</a:t>
            </a:r>
          </a:p>
          <a:p>
            <a:pPr marL="800100" lvl="1" indent="-342900">
              <a:buFont typeface="+mj-lt"/>
              <a:buAutoNum type="alphaLcPeriod"/>
            </a:pPr>
            <a:r>
              <a:rPr lang="en-US" dirty="0"/>
              <a:t>Significance of study</a:t>
            </a:r>
          </a:p>
          <a:p>
            <a:pPr marL="800100" lvl="1" indent="-342900">
              <a:buFont typeface="+mj-lt"/>
              <a:buAutoNum type="alphaLcPeriod"/>
            </a:pPr>
            <a:r>
              <a:rPr lang="en-US" dirty="0"/>
              <a:t>Research design</a:t>
            </a:r>
          </a:p>
          <a:p>
            <a:pPr marL="800100" lvl="1" indent="-342900">
              <a:buFont typeface="+mj-lt"/>
              <a:buAutoNum type="alphaLcPeriod"/>
            </a:pPr>
            <a:r>
              <a:rPr lang="en-US" dirty="0"/>
              <a:t>Sampling</a:t>
            </a:r>
          </a:p>
          <a:p>
            <a:pPr marL="800100" lvl="1" indent="-342900">
              <a:buFont typeface="+mj-lt"/>
              <a:buAutoNum type="alphaLcPeriod"/>
            </a:pPr>
            <a:r>
              <a:rPr lang="en-US" dirty="0"/>
              <a:t>Data sources</a:t>
            </a:r>
          </a:p>
          <a:p>
            <a:pPr marL="800100" lvl="1" indent="-342900">
              <a:buFont typeface="+mj-lt"/>
              <a:buAutoNum type="alphaLcPeriod"/>
            </a:pPr>
            <a:r>
              <a:rPr lang="en-US" dirty="0"/>
              <a:t>Research approach</a:t>
            </a:r>
          </a:p>
          <a:p>
            <a:pPr marL="800100" lvl="1" indent="-342900">
              <a:buFont typeface="+mj-lt"/>
              <a:buAutoNum type="alphaLcPeriod"/>
            </a:pPr>
            <a:r>
              <a:rPr lang="en-US" dirty="0"/>
              <a:t>Pilot study</a:t>
            </a:r>
          </a:p>
          <a:p>
            <a:pPr marL="800100" lvl="1" indent="-342900">
              <a:buFont typeface="+mj-lt"/>
              <a:buAutoNum type="alphaLcPeriod"/>
            </a:pPr>
            <a:r>
              <a:rPr lang="en-US" dirty="0"/>
              <a:t>Pre test</a:t>
            </a:r>
          </a:p>
          <a:p>
            <a:pPr marL="800100" lvl="1" indent="-342900">
              <a:buFont typeface="+mj-lt"/>
              <a:buAutoNum type="alphaLcPeriod"/>
            </a:pPr>
            <a:r>
              <a:rPr lang="en-US" dirty="0"/>
              <a:t>Tools for data collection</a:t>
            </a:r>
          </a:p>
          <a:p>
            <a:pPr marL="800100" lvl="1" indent="-342900">
              <a:buFont typeface="+mj-lt"/>
              <a:buAutoNum type="alphaLcPeriod"/>
            </a:pPr>
            <a:r>
              <a:rPr lang="en-US" dirty="0"/>
              <a:t>Scoring process</a:t>
            </a:r>
          </a:p>
          <a:p>
            <a:pPr marL="800100" lvl="1" indent="-342900">
              <a:buFont typeface="+mj-lt"/>
              <a:buAutoNum type="arabicPeriod"/>
            </a:pPr>
            <a:r>
              <a:rPr lang="en-US" dirty="0"/>
              <a:t>Statistical analysis</a:t>
            </a:r>
          </a:p>
          <a:p>
            <a:pPr marL="800100" lvl="1" indent="-342900">
              <a:buFont typeface="+mj-lt"/>
              <a:buAutoNum type="arabicPeriod"/>
            </a:pPr>
            <a:r>
              <a:rPr lang="en-US" dirty="0"/>
              <a:t>Limitations of the study</a:t>
            </a:r>
          </a:p>
          <a:p>
            <a:pPr marL="800100" lvl="1" indent="-342900">
              <a:buFont typeface="+mj-lt"/>
              <a:buAutoNum type="alphaLcPeriod"/>
            </a:pPr>
            <a:endParaRPr lang="en-US" dirty="0"/>
          </a:p>
        </p:txBody>
      </p:sp>
      <p:sp>
        <p:nvSpPr>
          <p:cNvPr id="2" name="TextBox 1">
            <a:extLst>
              <a:ext uri="{FF2B5EF4-FFF2-40B4-BE49-F238E27FC236}">
                <a16:creationId xmlns:a16="http://schemas.microsoft.com/office/drawing/2014/main" id="{777B67DC-6B52-420E-AE05-77F59F05DC4F}"/>
              </a:ext>
            </a:extLst>
          </p:cNvPr>
          <p:cNvSpPr txBox="1"/>
          <p:nvPr/>
        </p:nvSpPr>
        <p:spPr>
          <a:xfrm>
            <a:off x="838200" y="1165530"/>
            <a:ext cx="6080832" cy="369332"/>
          </a:xfrm>
          <a:prstGeom prst="rect">
            <a:avLst/>
          </a:prstGeom>
          <a:noFill/>
        </p:spPr>
        <p:txBody>
          <a:bodyPr wrap="none" rtlCol="0">
            <a:spAutoFit/>
          </a:bodyPr>
          <a:lstStyle/>
          <a:p>
            <a:r>
              <a:rPr lang="en-US" b="1" dirty="0"/>
              <a:t>Reporting Structure for Customer Churn Analysis and Findings</a:t>
            </a:r>
            <a:endParaRPr lang="en-IN" b="1" dirty="0"/>
          </a:p>
        </p:txBody>
      </p:sp>
      <p:sp>
        <p:nvSpPr>
          <p:cNvPr id="8" name="Speech Bubble: Rectangle 7">
            <a:extLst>
              <a:ext uri="{FF2B5EF4-FFF2-40B4-BE49-F238E27FC236}">
                <a16:creationId xmlns:a16="http://schemas.microsoft.com/office/drawing/2014/main" id="{B688C3A9-7314-4E6E-B3D1-58FF7BC4FCFE}"/>
              </a:ext>
            </a:extLst>
          </p:cNvPr>
          <p:cNvSpPr/>
          <p:nvPr/>
        </p:nvSpPr>
        <p:spPr>
          <a:xfrm rot="1341272">
            <a:off x="8989964" y="950577"/>
            <a:ext cx="3087512" cy="1138075"/>
          </a:xfrm>
          <a:prstGeom prst="wedgeRectCallout">
            <a:avLst>
              <a:gd name="adj1" fmla="val -128148"/>
              <a:gd name="adj2" fmla="val 2340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 second chance to make a first impression.</a:t>
            </a:r>
            <a:r>
              <a:rPr lang="en-US" sz="1200" dirty="0">
                <a:solidFill>
                  <a:schemeClr val="tx1"/>
                </a:solidFill>
              </a:rPr>
              <a:t> The opening paragraph of your paper will provide your readers with their initial impressions of your argument, your writing style, and the overall quality of your work.</a:t>
            </a:r>
            <a:endParaRPr lang="en-IN" sz="1200" dirty="0">
              <a:solidFill>
                <a:schemeClr val="tx1"/>
              </a:solidFill>
            </a:endParaRPr>
          </a:p>
        </p:txBody>
      </p:sp>
      <p:sp>
        <p:nvSpPr>
          <p:cNvPr id="9" name="Speech Bubble: Rectangle 8">
            <a:extLst>
              <a:ext uri="{FF2B5EF4-FFF2-40B4-BE49-F238E27FC236}">
                <a16:creationId xmlns:a16="http://schemas.microsoft.com/office/drawing/2014/main" id="{F1219932-1914-4423-9472-BADC6D865792}"/>
              </a:ext>
            </a:extLst>
          </p:cNvPr>
          <p:cNvSpPr/>
          <p:nvPr/>
        </p:nvSpPr>
        <p:spPr>
          <a:xfrm rot="19508555">
            <a:off x="344588" y="2113405"/>
            <a:ext cx="2679966" cy="2013932"/>
          </a:xfrm>
          <a:prstGeom prst="wedgeRectCallout">
            <a:avLst>
              <a:gd name="adj1" fmla="val 102250"/>
              <a:gd name="adj2" fmla="val 393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To provide overview of main points of the report. Should restate the purpose of the report, highlight the major points of the report, and describe any results, conclusions, or recommendations from the report. It should include enough information so the reader can understand what is discussed in the full report</a:t>
            </a:r>
            <a:endParaRPr lang="en-IN" sz="1200" dirty="0"/>
          </a:p>
          <a:p>
            <a:endParaRPr lang="en-IN" sz="1100" dirty="0"/>
          </a:p>
        </p:txBody>
      </p:sp>
      <p:sp>
        <p:nvSpPr>
          <p:cNvPr id="10" name="Speech Bubble: Rectangle 9">
            <a:extLst>
              <a:ext uri="{FF2B5EF4-FFF2-40B4-BE49-F238E27FC236}">
                <a16:creationId xmlns:a16="http://schemas.microsoft.com/office/drawing/2014/main" id="{ABB59E16-36B3-4ED9-B96A-9AA04BFA1A8A}"/>
              </a:ext>
            </a:extLst>
          </p:cNvPr>
          <p:cNvSpPr/>
          <p:nvPr/>
        </p:nvSpPr>
        <p:spPr>
          <a:xfrm rot="1341272">
            <a:off x="8877903" y="2687955"/>
            <a:ext cx="3087512" cy="2089068"/>
          </a:xfrm>
          <a:prstGeom prst="wedgeRectCallout">
            <a:avLst>
              <a:gd name="adj1" fmla="val -131710"/>
              <a:gd name="adj2" fmla="val 421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Research methodology seeks to inform: Why a research study has been undertaken, how the research problem has been defined, in what way and why the hypothesis has been formulated, what data have been collected and what particular method has been adopted, why particular technique of analyzing data has been used and a host of similar other questions are usually answered </a:t>
            </a:r>
            <a:endParaRPr lang="en-IN" sz="1200" dirty="0">
              <a:solidFill>
                <a:schemeClr val="tx1"/>
              </a:solidFill>
            </a:endParaRPr>
          </a:p>
        </p:txBody>
      </p:sp>
    </p:spTree>
    <p:extLst>
      <p:ext uri="{BB962C8B-B14F-4D97-AF65-F5344CB8AC3E}">
        <p14:creationId xmlns:p14="http://schemas.microsoft.com/office/powerpoint/2010/main" val="716353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03DBE4-BAB9-4F33-874A-6AE5BAC4ABD0}"/>
              </a:ext>
            </a:extLst>
          </p:cNvPr>
          <p:cNvSpPr txBox="1"/>
          <p:nvPr/>
        </p:nvSpPr>
        <p:spPr>
          <a:xfrm>
            <a:off x="4348169" y="2100314"/>
            <a:ext cx="3767138" cy="4524315"/>
          </a:xfrm>
          <a:prstGeom prst="rect">
            <a:avLst/>
          </a:prstGeom>
          <a:noFill/>
          <a:ln>
            <a:solidFill>
              <a:schemeClr val="tx1"/>
            </a:solidFill>
          </a:ln>
        </p:spPr>
        <p:txBody>
          <a:bodyPr wrap="square" rtlCol="0">
            <a:spAutoFit/>
          </a:bodyPr>
          <a:lstStyle/>
          <a:p>
            <a:pPr marL="342900" indent="-342900">
              <a:buFont typeface="+mj-lt"/>
              <a:buAutoNum type="arabicPeriod" startAt="4"/>
            </a:pPr>
            <a:r>
              <a:rPr lang="en-US" dirty="0"/>
              <a:t>Literature Survey</a:t>
            </a:r>
          </a:p>
          <a:p>
            <a:pPr marL="800100" lvl="1" indent="-342900">
              <a:buFont typeface="+mj-lt"/>
              <a:buAutoNum type="alphaLcPeriod"/>
            </a:pPr>
            <a:r>
              <a:rPr lang="en-US" dirty="0"/>
              <a:t>Competitive landscape</a:t>
            </a:r>
          </a:p>
          <a:p>
            <a:pPr marL="800100" lvl="1" indent="-342900">
              <a:buFont typeface="+mj-lt"/>
              <a:buAutoNum type="alphaLcPeriod"/>
            </a:pPr>
            <a:r>
              <a:rPr lang="en-US" dirty="0"/>
              <a:t>Customer satisfaction</a:t>
            </a:r>
          </a:p>
          <a:p>
            <a:pPr marL="800100" lvl="1" indent="-342900">
              <a:buFont typeface="+mj-lt"/>
              <a:buAutoNum type="alphaLcPeriod"/>
            </a:pPr>
            <a:r>
              <a:rPr lang="en-US" dirty="0"/>
              <a:t>Customer value perceptions</a:t>
            </a:r>
          </a:p>
          <a:p>
            <a:pPr marL="800100" lvl="1" indent="-342900">
              <a:buFont typeface="+mj-lt"/>
              <a:buAutoNum type="alphaLcPeriod"/>
            </a:pPr>
            <a:r>
              <a:rPr lang="en-US" dirty="0"/>
              <a:t>Customer behavior</a:t>
            </a:r>
          </a:p>
          <a:p>
            <a:pPr marL="800100" lvl="1" indent="-342900">
              <a:buFont typeface="+mj-lt"/>
              <a:buAutoNum type="alphaLcPeriod"/>
            </a:pPr>
            <a:r>
              <a:rPr lang="en-US" dirty="0"/>
              <a:t>Brand image</a:t>
            </a:r>
          </a:p>
          <a:p>
            <a:pPr marL="800100" lvl="1" indent="-342900">
              <a:buFont typeface="+mj-lt"/>
              <a:buAutoNum type="alphaLcPeriod"/>
            </a:pPr>
            <a:r>
              <a:rPr lang="en-US" dirty="0"/>
              <a:t>Brand loyalty</a:t>
            </a:r>
          </a:p>
          <a:p>
            <a:pPr marL="800100" lvl="1" indent="-342900">
              <a:buFont typeface="+mj-lt"/>
              <a:buAutoNum type="alphaLcPeriod"/>
            </a:pPr>
            <a:r>
              <a:rPr lang="en-US" dirty="0"/>
              <a:t>Barriers to switching</a:t>
            </a:r>
          </a:p>
          <a:p>
            <a:pPr marL="342900" indent="-342900">
              <a:buFont typeface="+mj-lt"/>
              <a:buAutoNum type="arabicPeriod" startAt="4"/>
            </a:pPr>
            <a:r>
              <a:rPr lang="en-US" dirty="0"/>
              <a:t>Data Analysis and interpretation</a:t>
            </a:r>
          </a:p>
          <a:p>
            <a:pPr marL="342900" indent="-342900">
              <a:buFont typeface="+mj-lt"/>
              <a:buAutoNum type="arabicPeriod" startAt="4"/>
            </a:pPr>
            <a:r>
              <a:rPr lang="en-US" dirty="0"/>
              <a:t>Findings</a:t>
            </a:r>
          </a:p>
          <a:p>
            <a:pPr marL="800100" lvl="1" indent="-342900">
              <a:buFont typeface="+mj-lt"/>
              <a:buAutoNum type="alphaLcPeriod"/>
            </a:pPr>
            <a:r>
              <a:rPr lang="en-US" dirty="0"/>
              <a:t>Recommendations</a:t>
            </a:r>
          </a:p>
          <a:p>
            <a:pPr marL="800100" lvl="1" indent="-342900">
              <a:buFont typeface="+mj-lt"/>
              <a:buAutoNum type="alphaLcPeriod"/>
            </a:pPr>
            <a:r>
              <a:rPr lang="en-US" dirty="0"/>
              <a:t>Conclusions</a:t>
            </a:r>
          </a:p>
          <a:p>
            <a:pPr marL="342900" indent="-342900">
              <a:buFont typeface="+mj-lt"/>
              <a:buAutoNum type="arabicPeriod" startAt="4"/>
            </a:pPr>
            <a:r>
              <a:rPr lang="en-US" dirty="0"/>
              <a:t>Annexure</a:t>
            </a:r>
          </a:p>
          <a:p>
            <a:pPr marL="342900" indent="-342900">
              <a:buFont typeface="+mj-lt"/>
              <a:buAutoNum type="arabicPeriod" startAt="4"/>
            </a:pPr>
            <a:r>
              <a:rPr lang="en-US" dirty="0"/>
              <a:t>References</a:t>
            </a:r>
          </a:p>
          <a:p>
            <a:pPr marL="342900" indent="-342900">
              <a:buFont typeface="+mj-lt"/>
              <a:buAutoNum type="arabicPeriod" startAt="4"/>
            </a:pPr>
            <a:r>
              <a:rPr lang="en-US" dirty="0"/>
              <a:t>Questionnaire/s </a:t>
            </a:r>
          </a:p>
          <a:p>
            <a:pPr marL="342900" indent="-342900">
              <a:buFont typeface="+mj-lt"/>
              <a:buAutoNum type="arabicPeriod" startAt="4"/>
            </a:pPr>
            <a:r>
              <a:rPr lang="en-US" dirty="0"/>
              <a:t>Meta Data/ Data Structures</a:t>
            </a:r>
          </a:p>
        </p:txBody>
      </p:sp>
      <p:sp>
        <p:nvSpPr>
          <p:cNvPr id="5" name="Title 1">
            <a:extLst>
              <a:ext uri="{FF2B5EF4-FFF2-40B4-BE49-F238E27FC236}">
                <a16:creationId xmlns:a16="http://schemas.microsoft.com/office/drawing/2014/main" id="{C6B65DEC-9B9F-45A8-AE39-613FB17DF8BB}"/>
              </a:ext>
            </a:extLst>
          </p:cNvPr>
          <p:cNvSpPr>
            <a:spLocks noGrp="1"/>
          </p:cNvSpPr>
          <p:nvPr>
            <p:ph type="title"/>
          </p:nvPr>
        </p:nvSpPr>
        <p:spPr>
          <a:xfrm>
            <a:off x="838200" y="373071"/>
            <a:ext cx="10515600" cy="549275"/>
          </a:xfrm>
        </p:spPr>
        <p:txBody>
          <a:bodyPr>
            <a:normAutofit fontScale="90000"/>
          </a:bodyPr>
          <a:lstStyle/>
          <a:p>
            <a:r>
              <a:rPr lang="en-US" dirty="0"/>
              <a:t>Phase 6 Present Analysis Findings</a:t>
            </a:r>
            <a:endParaRPr lang="en-IN" dirty="0"/>
          </a:p>
        </p:txBody>
      </p:sp>
      <p:sp>
        <p:nvSpPr>
          <p:cNvPr id="6" name="TextBox 5">
            <a:extLst>
              <a:ext uri="{FF2B5EF4-FFF2-40B4-BE49-F238E27FC236}">
                <a16:creationId xmlns:a16="http://schemas.microsoft.com/office/drawing/2014/main" id="{C43A1A02-D737-4D55-85DB-713306AF20C8}"/>
              </a:ext>
            </a:extLst>
          </p:cNvPr>
          <p:cNvSpPr txBox="1"/>
          <p:nvPr/>
        </p:nvSpPr>
        <p:spPr>
          <a:xfrm>
            <a:off x="838200" y="1165530"/>
            <a:ext cx="6080832" cy="369332"/>
          </a:xfrm>
          <a:prstGeom prst="rect">
            <a:avLst/>
          </a:prstGeom>
          <a:noFill/>
        </p:spPr>
        <p:txBody>
          <a:bodyPr wrap="none" rtlCol="0">
            <a:spAutoFit/>
          </a:bodyPr>
          <a:lstStyle/>
          <a:p>
            <a:r>
              <a:rPr lang="en-US" b="1" dirty="0"/>
              <a:t>Reporting Structure for Customer Churn Analysis and Findings</a:t>
            </a:r>
            <a:endParaRPr lang="en-IN" b="1" dirty="0"/>
          </a:p>
        </p:txBody>
      </p:sp>
      <p:sp>
        <p:nvSpPr>
          <p:cNvPr id="7" name="Speech Bubble: Rectangle 6">
            <a:extLst>
              <a:ext uri="{FF2B5EF4-FFF2-40B4-BE49-F238E27FC236}">
                <a16:creationId xmlns:a16="http://schemas.microsoft.com/office/drawing/2014/main" id="{B4602398-1A1A-4962-B5EE-1966A8AD1F16}"/>
              </a:ext>
            </a:extLst>
          </p:cNvPr>
          <p:cNvSpPr/>
          <p:nvPr/>
        </p:nvSpPr>
        <p:spPr>
          <a:xfrm rot="1341272">
            <a:off x="8844500" y="1689156"/>
            <a:ext cx="3115843" cy="1833838"/>
          </a:xfrm>
          <a:prstGeom prst="wedgeRectCallout">
            <a:avLst>
              <a:gd name="adj1" fmla="val -120471"/>
              <a:gd name="adj2" fmla="val 667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It allows researchers to gain a better understanding of the existing body of knowledge on their topic of study. It also helps them to identify any gaps in the research and to formulate their research questions accordingly.</a:t>
            </a:r>
            <a:endParaRPr lang="en-IN" sz="1400" dirty="0">
              <a:solidFill>
                <a:schemeClr val="tx1"/>
              </a:solidFill>
            </a:endParaRPr>
          </a:p>
        </p:txBody>
      </p:sp>
      <p:sp>
        <p:nvSpPr>
          <p:cNvPr id="8" name="Speech Bubble: Rectangle 7">
            <a:extLst>
              <a:ext uri="{FF2B5EF4-FFF2-40B4-BE49-F238E27FC236}">
                <a16:creationId xmlns:a16="http://schemas.microsoft.com/office/drawing/2014/main" id="{525117D9-F918-4B75-ADAA-C96F586E438E}"/>
              </a:ext>
            </a:extLst>
          </p:cNvPr>
          <p:cNvSpPr/>
          <p:nvPr/>
        </p:nvSpPr>
        <p:spPr>
          <a:xfrm rot="19750163">
            <a:off x="733792" y="2395860"/>
            <a:ext cx="3115843" cy="1833838"/>
          </a:xfrm>
          <a:prstGeom prst="wedgeRectCallout">
            <a:avLst>
              <a:gd name="adj1" fmla="val 49700"/>
              <a:gd name="adj2" fmla="val 12043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refers to the process of using diverse analytical methods to review data and arrive at relevant conclusions. The interpretation of data helps researchers to categorize, manipulate, and summarize the information in order to answer critical questions.</a:t>
            </a:r>
            <a:endParaRPr lang="en-IN" sz="1400" dirty="0">
              <a:solidFill>
                <a:schemeClr val="tx1"/>
              </a:solidFill>
            </a:endParaRPr>
          </a:p>
        </p:txBody>
      </p:sp>
      <p:sp>
        <p:nvSpPr>
          <p:cNvPr id="9" name="Speech Bubble: Rectangle 8">
            <a:extLst>
              <a:ext uri="{FF2B5EF4-FFF2-40B4-BE49-F238E27FC236}">
                <a16:creationId xmlns:a16="http://schemas.microsoft.com/office/drawing/2014/main" id="{5E9B9572-5617-4471-BCE6-CCC693CA048D}"/>
              </a:ext>
            </a:extLst>
          </p:cNvPr>
          <p:cNvSpPr/>
          <p:nvPr/>
        </p:nvSpPr>
        <p:spPr>
          <a:xfrm rot="1341272">
            <a:off x="8595732" y="4127465"/>
            <a:ext cx="3115843" cy="1833838"/>
          </a:xfrm>
          <a:prstGeom prst="wedgeRectCallout">
            <a:avLst>
              <a:gd name="adj1" fmla="val -138508"/>
              <a:gd name="adj2" fmla="val 843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Describes what the researcher(s) found when they analyzed their data. Its primary purpose is to use the data collected to answer the research question(s) posed in the introduction, even if the findings challenge the hypothesis</a:t>
            </a:r>
            <a:endParaRPr lang="en-IN" sz="14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2D04E74-C6F9-F814-130A-E2B56773CCF5}"/>
                  </a:ext>
                </a:extLst>
              </p14:cNvPr>
              <p14:cNvContentPartPr/>
              <p14:nvPr/>
            </p14:nvContentPartPr>
            <p14:xfrm>
              <a:off x="4730760" y="2031840"/>
              <a:ext cx="1740240" cy="444960"/>
            </p14:xfrm>
          </p:contentPart>
        </mc:Choice>
        <mc:Fallback xmlns="">
          <p:pic>
            <p:nvPicPr>
              <p:cNvPr id="2" name="Ink 1">
                <a:extLst>
                  <a:ext uri="{FF2B5EF4-FFF2-40B4-BE49-F238E27FC236}">
                    <a16:creationId xmlns:a16="http://schemas.microsoft.com/office/drawing/2014/main" id="{82D04E74-C6F9-F814-130A-E2B56773CCF5}"/>
                  </a:ext>
                </a:extLst>
              </p:cNvPr>
              <p:cNvPicPr/>
              <p:nvPr/>
            </p:nvPicPr>
            <p:blipFill>
              <a:blip r:embed="rId3"/>
              <a:stretch>
                <a:fillRect/>
              </a:stretch>
            </p:blipFill>
            <p:spPr>
              <a:xfrm>
                <a:off x="4721400" y="2022480"/>
                <a:ext cx="1758960" cy="463680"/>
              </a:xfrm>
              <a:prstGeom prst="rect">
                <a:avLst/>
              </a:prstGeom>
            </p:spPr>
          </p:pic>
        </mc:Fallback>
      </mc:AlternateContent>
    </p:spTree>
    <p:extLst>
      <p:ext uri="{BB962C8B-B14F-4D97-AF65-F5344CB8AC3E}">
        <p14:creationId xmlns:p14="http://schemas.microsoft.com/office/powerpoint/2010/main" val="12057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B38-6806-491D-811C-8D86424617EB}"/>
              </a:ext>
            </a:extLst>
          </p:cNvPr>
          <p:cNvSpPr>
            <a:spLocks noGrp="1"/>
          </p:cNvSpPr>
          <p:nvPr>
            <p:ph type="title"/>
          </p:nvPr>
        </p:nvSpPr>
        <p:spPr/>
        <p:txBody>
          <a:bodyPr/>
          <a:lstStyle/>
          <a:p>
            <a:r>
              <a:rPr lang="en-US" dirty="0"/>
              <a:t>Objectives of this session</a:t>
            </a:r>
            <a:endParaRPr lang="en-IN" dirty="0"/>
          </a:p>
        </p:txBody>
      </p:sp>
      <p:sp>
        <p:nvSpPr>
          <p:cNvPr id="3" name="Content Placeholder 2">
            <a:extLst>
              <a:ext uri="{FF2B5EF4-FFF2-40B4-BE49-F238E27FC236}">
                <a16:creationId xmlns:a16="http://schemas.microsoft.com/office/drawing/2014/main" id="{5D039004-A1C5-4747-B6A1-F1779EC71AAF}"/>
              </a:ext>
            </a:extLst>
          </p:cNvPr>
          <p:cNvSpPr>
            <a:spLocks noGrp="1"/>
          </p:cNvSpPr>
          <p:nvPr>
            <p:ph idx="1"/>
          </p:nvPr>
        </p:nvSpPr>
        <p:spPr/>
        <p:txBody>
          <a:bodyPr/>
          <a:lstStyle/>
          <a:p>
            <a:pPr marL="514350" indent="-514350">
              <a:buFont typeface="+mj-lt"/>
              <a:buAutoNum type="arabicPeriod"/>
            </a:pPr>
            <a:r>
              <a:rPr lang="en-US" dirty="0"/>
              <a:t>Discuss the different stages of an analytic project </a:t>
            </a:r>
          </a:p>
          <a:p>
            <a:pPr marL="514350" indent="-514350">
              <a:buFont typeface="+mj-lt"/>
              <a:buAutoNum type="arabicPeriod"/>
            </a:pPr>
            <a:r>
              <a:rPr lang="en-US" dirty="0"/>
              <a:t>Understand the stages in detail in terms of key activities</a:t>
            </a:r>
          </a:p>
          <a:p>
            <a:pPr marL="514350" indent="-514350">
              <a:buFont typeface="+mj-lt"/>
              <a:buAutoNum type="arabicPeriod"/>
            </a:pPr>
            <a:r>
              <a:rPr lang="en-US" dirty="0"/>
              <a:t>Communication tools and techniques in each stage</a:t>
            </a:r>
          </a:p>
          <a:p>
            <a:pPr marL="514350" indent="-514350">
              <a:buFont typeface="+mj-lt"/>
              <a:buAutoNum type="arabicPeriod"/>
            </a:pPr>
            <a:r>
              <a:rPr lang="en-US" dirty="0"/>
              <a:t>Documenting the project</a:t>
            </a:r>
          </a:p>
          <a:p>
            <a:pPr marL="514350" indent="-514350">
              <a:buFont typeface="+mj-lt"/>
              <a:buAutoNum type="arabicPeriod"/>
            </a:pPr>
            <a:r>
              <a:rPr lang="en-US" dirty="0"/>
              <a:t>Business proposal</a:t>
            </a:r>
          </a:p>
          <a:p>
            <a:pPr marL="514350" indent="-514350">
              <a:buFont typeface="+mj-lt"/>
              <a:buAutoNum type="arabicPeriod"/>
            </a:pPr>
            <a:r>
              <a:rPr lang="en-US" dirty="0"/>
              <a:t>Cost Benefit analysis</a:t>
            </a:r>
          </a:p>
          <a:p>
            <a:pPr marL="514350" indent="-514350">
              <a:buFont typeface="+mj-lt"/>
              <a:buAutoNum type="arabicPeriod"/>
            </a:pPr>
            <a:endParaRPr lang="en-US" dirty="0"/>
          </a:p>
          <a:p>
            <a:endParaRPr lang="en-US" dirty="0"/>
          </a:p>
          <a:p>
            <a:endParaRPr lang="en-IN" dirty="0"/>
          </a:p>
        </p:txBody>
      </p:sp>
    </p:spTree>
    <p:extLst>
      <p:ext uri="{BB962C8B-B14F-4D97-AF65-F5344CB8AC3E}">
        <p14:creationId xmlns:p14="http://schemas.microsoft.com/office/powerpoint/2010/main" val="209114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CE65A-352E-4EDE-AF8A-9E33EB08EEF7}"/>
              </a:ext>
            </a:extLst>
          </p:cNvPr>
          <p:cNvSpPr>
            <a:spLocks noGrp="1"/>
          </p:cNvSpPr>
          <p:nvPr>
            <p:ph idx="1"/>
          </p:nvPr>
        </p:nvSpPr>
        <p:spPr>
          <a:xfrm>
            <a:off x="838200" y="1825625"/>
            <a:ext cx="10515600" cy="4351338"/>
          </a:xfrm>
        </p:spPr>
        <p:txBody>
          <a:bodyPr>
            <a:normAutofit/>
          </a:bodyPr>
          <a:lstStyle/>
          <a:p>
            <a:pPr marL="342900" indent="-342900">
              <a:buFont typeface="+mj-lt"/>
              <a:buAutoNum type="arabicPeriod"/>
            </a:pPr>
            <a:r>
              <a:rPr lang="en-IN" sz="1600" dirty="0">
                <a:hlinkClick r:id="rId2"/>
              </a:rPr>
              <a:t>https://libguides.usc.edu/writingguide/introduction</a:t>
            </a:r>
          </a:p>
          <a:p>
            <a:pPr marL="342900" indent="-342900">
              <a:buFont typeface="+mj-lt"/>
              <a:buAutoNum type="arabicPeriod"/>
            </a:pPr>
            <a:r>
              <a:rPr lang="en-IN" sz="1600" dirty="0">
                <a:hlinkClick r:id="rId2"/>
              </a:rPr>
              <a:t>https://curiousdesire.com/why-literature-review-is-important/</a:t>
            </a:r>
            <a:endParaRPr lang="en-IN" sz="1600" dirty="0"/>
          </a:p>
          <a:p>
            <a:pPr marL="342900" indent="-342900">
              <a:buFont typeface="+mj-lt"/>
              <a:buAutoNum type="arabicPeriod"/>
            </a:pPr>
            <a:r>
              <a:rPr lang="en-IN" sz="1600" dirty="0">
                <a:hlinkClick r:id="rId3"/>
              </a:rPr>
              <a:t>https://limbd.org/research-methodology-importance-types-of-research-methodology-in-research/</a:t>
            </a:r>
            <a:endParaRPr lang="en-IN" sz="1600" dirty="0"/>
          </a:p>
          <a:p>
            <a:pPr marL="342900" indent="-342900">
              <a:buFont typeface="+mj-lt"/>
              <a:buAutoNum type="arabicPeriod"/>
            </a:pPr>
            <a:r>
              <a:rPr lang="en-IN" sz="1600" dirty="0">
                <a:hlinkClick r:id="rId4"/>
              </a:rPr>
              <a:t>https://www.datapine.com/blog/data-interpretation-methods-benefits-problems/#:~:text=The%20interpretation%20of%20data%20helps,needs%20to%20be%20done%20properly</a:t>
            </a:r>
            <a:endParaRPr lang="en-IN" sz="1600" dirty="0"/>
          </a:p>
          <a:p>
            <a:pPr marL="342900" indent="-342900">
              <a:buFont typeface="+mj-lt"/>
              <a:buAutoNum type="arabicPeriod"/>
            </a:pPr>
            <a:r>
              <a:rPr lang="en-IN" sz="1600" dirty="0">
                <a:hlinkClick r:id="rId5"/>
              </a:rPr>
              <a:t>https://www.jmu.edu/uwc/files/link-library/empirical/findings-results_section_overview.pdf</a:t>
            </a:r>
            <a:endParaRPr lang="en-IN" sz="1600" dirty="0"/>
          </a:p>
          <a:p>
            <a:endParaRPr lang="en-IN" sz="1600" dirty="0"/>
          </a:p>
          <a:p>
            <a:endParaRPr lang="en-IN" sz="1600" dirty="0"/>
          </a:p>
        </p:txBody>
      </p:sp>
      <p:sp>
        <p:nvSpPr>
          <p:cNvPr id="4" name="Title 1">
            <a:extLst>
              <a:ext uri="{FF2B5EF4-FFF2-40B4-BE49-F238E27FC236}">
                <a16:creationId xmlns:a16="http://schemas.microsoft.com/office/drawing/2014/main" id="{6D697C02-2380-4335-83E3-C16ABDBDED93}"/>
              </a:ext>
            </a:extLst>
          </p:cNvPr>
          <p:cNvSpPr>
            <a:spLocks noGrp="1"/>
          </p:cNvSpPr>
          <p:nvPr>
            <p:ph type="title"/>
          </p:nvPr>
        </p:nvSpPr>
        <p:spPr>
          <a:xfrm>
            <a:off x="838200" y="373071"/>
            <a:ext cx="10515600" cy="549275"/>
          </a:xfrm>
        </p:spPr>
        <p:txBody>
          <a:bodyPr>
            <a:normAutofit fontScale="90000"/>
          </a:bodyPr>
          <a:lstStyle/>
          <a:p>
            <a:r>
              <a:rPr lang="en-US" dirty="0"/>
              <a:t>Phase 6 Present Analysis Findings</a:t>
            </a:r>
            <a:endParaRPr lang="en-IN" dirty="0"/>
          </a:p>
        </p:txBody>
      </p:sp>
    </p:spTree>
    <p:extLst>
      <p:ext uri="{BB962C8B-B14F-4D97-AF65-F5344CB8AC3E}">
        <p14:creationId xmlns:p14="http://schemas.microsoft.com/office/powerpoint/2010/main" val="4119797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CE65A-352E-4EDE-AF8A-9E33EB08EEF7}"/>
              </a:ext>
            </a:extLst>
          </p:cNvPr>
          <p:cNvSpPr>
            <a:spLocks noGrp="1"/>
          </p:cNvSpPr>
          <p:nvPr>
            <p:ph idx="1"/>
          </p:nvPr>
        </p:nvSpPr>
        <p:spPr>
          <a:xfrm>
            <a:off x="838200" y="1253331"/>
            <a:ext cx="10515600" cy="4351338"/>
          </a:xfrm>
        </p:spPr>
        <p:txBody>
          <a:bodyPr>
            <a:normAutofit/>
          </a:bodyPr>
          <a:lstStyle/>
          <a:p>
            <a:pPr marL="0" indent="0">
              <a:buNone/>
            </a:pPr>
            <a:r>
              <a:rPr lang="en-US" sz="1600" b="1" dirty="0"/>
              <a:t>Structure</a:t>
            </a:r>
          </a:p>
          <a:p>
            <a:pPr marL="0" indent="0">
              <a:buNone/>
            </a:pPr>
            <a:endParaRPr lang="en-US" sz="1600" dirty="0"/>
          </a:p>
          <a:p>
            <a:pPr marL="342900" indent="-342900">
              <a:buAutoNum type="arabicPeriod"/>
            </a:pPr>
            <a:r>
              <a:rPr lang="en-US" sz="1600" dirty="0"/>
              <a:t>Cover sheet (project title, project code, authorized person with signature)</a:t>
            </a:r>
          </a:p>
          <a:p>
            <a:pPr marL="342900" indent="-342900">
              <a:buAutoNum type="arabicPeriod"/>
            </a:pPr>
            <a:r>
              <a:rPr lang="en-US" sz="1600" dirty="0"/>
              <a:t>Table of contents (list the contents of the proposal)</a:t>
            </a:r>
          </a:p>
          <a:p>
            <a:pPr marL="342900" indent="-342900">
              <a:buAutoNum type="arabicPeriod"/>
            </a:pPr>
            <a:r>
              <a:rPr lang="en-US" sz="1600" dirty="0"/>
              <a:t>Executive Summary – (Short, precise summary of the proposal. Describe how the project helps address customer problem)</a:t>
            </a:r>
          </a:p>
          <a:p>
            <a:pPr marL="342900" indent="-342900">
              <a:buAutoNum type="arabicPeriod"/>
            </a:pPr>
            <a:r>
              <a:rPr lang="en-US" sz="1600" dirty="0"/>
              <a:t>Organization – (Describe your organization in terms of mission, goals, structure, Project Stakeholders)</a:t>
            </a:r>
          </a:p>
          <a:p>
            <a:pPr marL="342900" indent="-342900">
              <a:buAutoNum type="arabicPeriod"/>
            </a:pPr>
            <a:r>
              <a:rPr lang="en-US" sz="1600" dirty="0"/>
              <a:t>Project Description</a:t>
            </a:r>
          </a:p>
          <a:p>
            <a:pPr marL="800100" lvl="1" indent="-342900">
              <a:buAutoNum type="arabicPeriod"/>
            </a:pPr>
            <a:r>
              <a:rPr lang="en-US" sz="1200" dirty="0"/>
              <a:t>Background</a:t>
            </a:r>
          </a:p>
          <a:p>
            <a:pPr marL="800100" lvl="1" indent="-342900">
              <a:buAutoNum type="arabicPeriod"/>
            </a:pPr>
            <a:r>
              <a:rPr lang="en-US" sz="1200" dirty="0"/>
              <a:t>Objective of the project</a:t>
            </a:r>
          </a:p>
          <a:p>
            <a:pPr marL="800100" lvl="1" indent="-342900">
              <a:buAutoNum type="arabicPeriod"/>
            </a:pPr>
            <a:r>
              <a:rPr lang="en-US" sz="1200" dirty="0"/>
              <a:t>Project plan (including milestones, deliverables, risk plans, release plans)</a:t>
            </a:r>
          </a:p>
          <a:p>
            <a:pPr marL="800100" lvl="1" indent="-342900">
              <a:buAutoNum type="arabicPeriod"/>
            </a:pPr>
            <a:r>
              <a:rPr lang="en-US" sz="1200" dirty="0"/>
              <a:t>Resource requirements (Hardware, software, manpower, tools, </a:t>
            </a:r>
          </a:p>
          <a:p>
            <a:pPr marL="800100" lvl="1" indent="-342900">
              <a:buAutoNum type="arabicPeriod"/>
            </a:pPr>
            <a:r>
              <a:rPr lang="en-US" sz="1200" dirty="0">
                <a:highlight>
                  <a:srgbClr val="FFFF00"/>
                </a:highlight>
              </a:rPr>
              <a:t>Budget estimates (costing for the resources)</a:t>
            </a:r>
          </a:p>
          <a:p>
            <a:pPr marL="800100" lvl="1" indent="-342900">
              <a:buAutoNum type="arabicPeriod"/>
            </a:pPr>
            <a:r>
              <a:rPr lang="en-US" sz="1200" dirty="0"/>
              <a:t>Project monitoring and reporting</a:t>
            </a:r>
          </a:p>
          <a:p>
            <a:pPr marL="800100" lvl="1" indent="-342900">
              <a:buAutoNum type="arabicPeriod"/>
            </a:pPr>
            <a:r>
              <a:rPr lang="en-US" sz="1200" dirty="0"/>
              <a:t>Closure and handover</a:t>
            </a:r>
            <a:endParaRPr lang="en-IN" sz="1200" dirty="0"/>
          </a:p>
          <a:p>
            <a:endParaRPr lang="en-IN" sz="1600" dirty="0"/>
          </a:p>
        </p:txBody>
      </p:sp>
      <p:sp>
        <p:nvSpPr>
          <p:cNvPr id="4" name="Title 1">
            <a:extLst>
              <a:ext uri="{FF2B5EF4-FFF2-40B4-BE49-F238E27FC236}">
                <a16:creationId xmlns:a16="http://schemas.microsoft.com/office/drawing/2014/main" id="{6D697C02-2380-4335-83E3-C16ABDBDED93}"/>
              </a:ext>
            </a:extLst>
          </p:cNvPr>
          <p:cNvSpPr>
            <a:spLocks noGrp="1"/>
          </p:cNvSpPr>
          <p:nvPr>
            <p:ph type="title"/>
          </p:nvPr>
        </p:nvSpPr>
        <p:spPr>
          <a:xfrm>
            <a:off x="838200" y="373071"/>
            <a:ext cx="10515600" cy="549275"/>
          </a:xfrm>
        </p:spPr>
        <p:txBody>
          <a:bodyPr>
            <a:normAutofit fontScale="90000"/>
          </a:bodyPr>
          <a:lstStyle/>
          <a:p>
            <a:r>
              <a:rPr lang="en-US" dirty="0"/>
              <a:t>Project Proposal</a:t>
            </a:r>
            <a:endParaRPr lang="en-IN" dirty="0"/>
          </a:p>
        </p:txBody>
      </p:sp>
    </p:spTree>
    <p:extLst>
      <p:ext uri="{BB962C8B-B14F-4D97-AF65-F5344CB8AC3E}">
        <p14:creationId xmlns:p14="http://schemas.microsoft.com/office/powerpoint/2010/main" val="1452451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573952C-9594-4B30-93D4-FE03ACFFA033}"/>
              </a:ext>
            </a:extLst>
          </p:cNvPr>
          <p:cNvSpPr txBox="1"/>
          <p:nvPr/>
        </p:nvSpPr>
        <p:spPr>
          <a:xfrm>
            <a:off x="838199" y="1877690"/>
            <a:ext cx="11059947" cy="3416320"/>
          </a:xfrm>
          <a:prstGeom prst="rect">
            <a:avLst/>
          </a:prstGeom>
          <a:noFill/>
        </p:spPr>
        <p:txBody>
          <a:bodyPr wrap="square" rtlCol="0">
            <a:spAutoFit/>
          </a:bodyPr>
          <a:lstStyle/>
          <a:p>
            <a:r>
              <a:rPr lang="en-US" dirty="0"/>
              <a:t>A cost-benefit analysis (CBA) is a process of comparing the cost of executing a project with the benefits expected from the same. </a:t>
            </a:r>
          </a:p>
          <a:p>
            <a:endParaRPr lang="en-US" dirty="0"/>
          </a:p>
          <a:p>
            <a:r>
              <a:rPr lang="en-US" dirty="0"/>
              <a:t>For a project to get management approval the benefits should be more than the cost incurred. </a:t>
            </a:r>
          </a:p>
          <a:p>
            <a:endParaRPr lang="en-US" dirty="0"/>
          </a:p>
          <a:p>
            <a:r>
              <a:rPr lang="en-US" dirty="0"/>
              <a:t>Estimating the costs is relatively easier and based on available data but estimating benefits which will accrue over time is more challenging. </a:t>
            </a:r>
          </a:p>
          <a:p>
            <a:endParaRPr lang="en-US" dirty="0"/>
          </a:p>
          <a:p>
            <a:r>
              <a:rPr lang="en-US" dirty="0"/>
              <a:t>Which means the true cost benefit information of a project will become clear to us only over time after implementing the project outcomes!</a:t>
            </a:r>
          </a:p>
          <a:p>
            <a:endParaRPr lang="en-US" dirty="0"/>
          </a:p>
          <a:p>
            <a:pPr marL="342900" indent="-342900">
              <a:buFont typeface="+mj-lt"/>
              <a:buAutoNum type="arabicPeriod" startAt="4"/>
            </a:pPr>
            <a:endParaRPr lang="en-US" dirty="0"/>
          </a:p>
        </p:txBody>
      </p:sp>
      <p:sp>
        <p:nvSpPr>
          <p:cNvPr id="8" name="Title 1">
            <a:extLst>
              <a:ext uri="{FF2B5EF4-FFF2-40B4-BE49-F238E27FC236}">
                <a16:creationId xmlns:a16="http://schemas.microsoft.com/office/drawing/2014/main" id="{FFD954B1-5EA7-4F20-80FD-C9FDDA8B3B2C}"/>
              </a:ext>
            </a:extLst>
          </p:cNvPr>
          <p:cNvSpPr>
            <a:spLocks noGrp="1"/>
          </p:cNvSpPr>
          <p:nvPr>
            <p:ph type="title"/>
          </p:nvPr>
        </p:nvSpPr>
        <p:spPr>
          <a:xfrm>
            <a:off x="838200" y="365125"/>
            <a:ext cx="10515600" cy="1325563"/>
          </a:xfrm>
        </p:spPr>
        <p:txBody>
          <a:bodyPr/>
          <a:lstStyle/>
          <a:p>
            <a:r>
              <a:rPr lang="en-US" dirty="0"/>
              <a:t>Cost Benefit Analysis (CBA)</a:t>
            </a:r>
            <a:endParaRPr lang="en-IN" dirty="0"/>
          </a:p>
        </p:txBody>
      </p:sp>
    </p:spTree>
    <p:extLst>
      <p:ext uri="{BB962C8B-B14F-4D97-AF65-F5344CB8AC3E}">
        <p14:creationId xmlns:p14="http://schemas.microsoft.com/office/powerpoint/2010/main" val="1975359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573952C-9594-4B30-93D4-FE03ACFFA033}"/>
              </a:ext>
            </a:extLst>
          </p:cNvPr>
          <p:cNvSpPr txBox="1"/>
          <p:nvPr/>
        </p:nvSpPr>
        <p:spPr>
          <a:xfrm>
            <a:off x="838199" y="1877690"/>
            <a:ext cx="11059947" cy="2031325"/>
          </a:xfrm>
          <a:prstGeom prst="rect">
            <a:avLst/>
          </a:prstGeom>
          <a:noFill/>
        </p:spPr>
        <p:txBody>
          <a:bodyPr wrap="square" rtlCol="0">
            <a:spAutoFit/>
          </a:bodyPr>
          <a:lstStyle/>
          <a:p>
            <a:r>
              <a:rPr lang="en-US" dirty="0"/>
              <a:t>The two most popular CBA methods are –</a:t>
            </a:r>
          </a:p>
          <a:p>
            <a:endParaRPr lang="en-US" dirty="0"/>
          </a:p>
          <a:p>
            <a:pPr marL="342900" indent="-342900">
              <a:buFont typeface="+mj-lt"/>
              <a:buAutoNum type="arabicPeriod"/>
            </a:pPr>
            <a:r>
              <a:rPr lang="en-US" dirty="0"/>
              <a:t>Net Present Value - NPV </a:t>
            </a:r>
          </a:p>
          <a:p>
            <a:pPr marL="342900" indent="-342900">
              <a:buFont typeface="+mj-lt"/>
              <a:buAutoNum type="arabicPeriod"/>
            </a:pPr>
            <a:r>
              <a:rPr lang="en-US" dirty="0"/>
              <a:t>Benefit – Cost ratio</a:t>
            </a:r>
          </a:p>
          <a:p>
            <a:pPr marL="342900" indent="-342900">
              <a:buFont typeface="+mj-lt"/>
              <a:buAutoNum type="arabicPeriod"/>
            </a:pPr>
            <a:endParaRPr lang="en-US" dirty="0"/>
          </a:p>
          <a:p>
            <a:endParaRPr lang="en-US" dirty="0"/>
          </a:p>
          <a:p>
            <a:endParaRPr lang="en-US" dirty="0"/>
          </a:p>
        </p:txBody>
      </p:sp>
      <p:sp>
        <p:nvSpPr>
          <p:cNvPr id="8" name="Title 1">
            <a:extLst>
              <a:ext uri="{FF2B5EF4-FFF2-40B4-BE49-F238E27FC236}">
                <a16:creationId xmlns:a16="http://schemas.microsoft.com/office/drawing/2014/main" id="{FFD954B1-5EA7-4F20-80FD-C9FDDA8B3B2C}"/>
              </a:ext>
            </a:extLst>
          </p:cNvPr>
          <p:cNvSpPr>
            <a:spLocks noGrp="1"/>
          </p:cNvSpPr>
          <p:nvPr>
            <p:ph type="title"/>
          </p:nvPr>
        </p:nvSpPr>
        <p:spPr>
          <a:xfrm>
            <a:off x="838200" y="365125"/>
            <a:ext cx="10515600" cy="1325563"/>
          </a:xfrm>
        </p:spPr>
        <p:txBody>
          <a:bodyPr/>
          <a:lstStyle/>
          <a:p>
            <a:r>
              <a:rPr lang="en-US" dirty="0"/>
              <a:t>Cost Benefit Analysis (CBA)</a:t>
            </a:r>
            <a:endParaRPr lang="en-IN" dirty="0"/>
          </a:p>
        </p:txBody>
      </p:sp>
    </p:spTree>
    <p:extLst>
      <p:ext uri="{BB962C8B-B14F-4D97-AF65-F5344CB8AC3E}">
        <p14:creationId xmlns:p14="http://schemas.microsoft.com/office/powerpoint/2010/main" val="4071050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2B7E4-BA6A-4454-AE48-7B38DB37C82D}"/>
              </a:ext>
            </a:extLst>
          </p:cNvPr>
          <p:cNvSpPr>
            <a:spLocks noGrp="1"/>
          </p:cNvSpPr>
          <p:nvPr>
            <p:ph idx="1"/>
          </p:nvPr>
        </p:nvSpPr>
        <p:spPr/>
        <p:txBody>
          <a:bodyPr>
            <a:normAutofit fontScale="70000" lnSpcReduction="20000"/>
          </a:bodyPr>
          <a:lstStyle/>
          <a:p>
            <a:pPr marL="0" indent="0">
              <a:buNone/>
            </a:pPr>
            <a:r>
              <a:rPr lang="en-US" dirty="0"/>
              <a:t>For calculating Net Present Value, use the following steps:</a:t>
            </a:r>
          </a:p>
          <a:p>
            <a:pPr marL="0" indent="0">
              <a:buNone/>
            </a:pPr>
            <a:endParaRPr lang="en-US" dirty="0"/>
          </a:p>
          <a:p>
            <a:pPr marL="514350" indent="-514350">
              <a:buFont typeface="+mj-lt"/>
              <a:buAutoNum type="arabicPeriod"/>
            </a:pPr>
            <a:r>
              <a:rPr lang="en-US" dirty="0"/>
              <a:t>Find out the future benefits.</a:t>
            </a:r>
          </a:p>
          <a:p>
            <a:pPr marL="514350" indent="-514350">
              <a:buFont typeface="+mj-lt"/>
              <a:buAutoNum type="arabicPeriod"/>
            </a:pPr>
            <a:r>
              <a:rPr lang="en-US" dirty="0"/>
              <a:t>Find out the present and future costs.</a:t>
            </a:r>
          </a:p>
          <a:p>
            <a:pPr marL="514350" indent="-514350">
              <a:buFont typeface="+mj-lt"/>
              <a:buAutoNum type="arabicPeriod"/>
            </a:pPr>
            <a:r>
              <a:rPr lang="en-US" dirty="0"/>
              <a:t>Calculate the present value of future costs and benefits</a:t>
            </a:r>
          </a:p>
          <a:p>
            <a:pPr marL="971550" lvl="1" indent="-514350">
              <a:buFont typeface="+mj-lt"/>
              <a:buAutoNum type="alphaLcPeriod"/>
            </a:pPr>
            <a:r>
              <a:rPr lang="en-US" dirty="0"/>
              <a:t>The </a:t>
            </a:r>
            <a:r>
              <a:rPr lang="en-US" b="1" dirty="0"/>
              <a:t>present value factor</a:t>
            </a:r>
            <a:r>
              <a:rPr lang="en-US" dirty="0"/>
              <a:t> is 1/(1+r)^n. Here r is the rate of discounting, and n is the number of years.</a:t>
            </a:r>
          </a:p>
          <a:p>
            <a:pPr marL="971550" lvl="1" indent="-514350">
              <a:buFont typeface="+mj-lt"/>
              <a:buAutoNum type="alphaLcPeriod"/>
            </a:pPr>
            <a:r>
              <a:rPr lang="en-US" dirty="0"/>
              <a:t>Present Value of Future Benefits = Future Benefits * Present Value Factor.</a:t>
            </a:r>
          </a:p>
          <a:p>
            <a:pPr marL="971550" lvl="1" indent="-514350">
              <a:buFont typeface="+mj-lt"/>
              <a:buAutoNum type="alphaLcPeriod"/>
            </a:pPr>
            <a:r>
              <a:rPr lang="en-US" dirty="0"/>
              <a:t>Present Value of Future Costs = Future Costs * Present Value Factor</a:t>
            </a:r>
          </a:p>
          <a:p>
            <a:pPr marL="514350" indent="-514350">
              <a:buFont typeface="+mj-lt"/>
              <a:buAutoNum type="arabicPeriod"/>
            </a:pPr>
            <a:r>
              <a:rPr lang="en-US" dirty="0"/>
              <a:t>Calculate the Net Present Value using the formula:</a:t>
            </a:r>
          </a:p>
          <a:p>
            <a:pPr marL="971550" lvl="1" indent="-514350">
              <a:buFont typeface="+mj-lt"/>
              <a:buAutoNum type="alphaLcPeriod"/>
            </a:pPr>
            <a:r>
              <a:rPr lang="en-US" dirty="0"/>
              <a:t>NPV = ∑ Present Value of Future Benefits – ∑ Present Value of Future Costs</a:t>
            </a:r>
          </a:p>
          <a:p>
            <a:pPr marL="0" indent="0">
              <a:buNone/>
            </a:pPr>
            <a:endParaRPr lang="en-US" dirty="0">
              <a:highlight>
                <a:srgbClr val="FFFF00"/>
              </a:highlight>
            </a:endParaRPr>
          </a:p>
          <a:p>
            <a:pPr marL="0" indent="0">
              <a:buNone/>
            </a:pPr>
            <a:endParaRPr lang="en-US" dirty="0">
              <a:highlight>
                <a:srgbClr val="FFFF00"/>
              </a:highlight>
            </a:endParaRPr>
          </a:p>
          <a:p>
            <a:pPr marL="0" indent="0">
              <a:buNone/>
            </a:pPr>
            <a:r>
              <a:rPr lang="en-US" dirty="0">
                <a:highlight>
                  <a:srgbClr val="FFFF00"/>
                </a:highlight>
              </a:rPr>
              <a:t>Project should be undertaken If the Net Present Value (NPV) is positive</a:t>
            </a:r>
            <a:r>
              <a:rPr lang="en-US" dirty="0"/>
              <a:t>. If the NPV is negative, the project should not be undertaken</a:t>
            </a:r>
          </a:p>
        </p:txBody>
      </p:sp>
      <p:sp>
        <p:nvSpPr>
          <p:cNvPr id="4" name="Title 1">
            <a:extLst>
              <a:ext uri="{FF2B5EF4-FFF2-40B4-BE49-F238E27FC236}">
                <a16:creationId xmlns:a16="http://schemas.microsoft.com/office/drawing/2014/main" id="{EF7D6308-B937-4284-B45B-2446433AF894}"/>
              </a:ext>
            </a:extLst>
          </p:cNvPr>
          <p:cNvSpPr>
            <a:spLocks noGrp="1"/>
          </p:cNvSpPr>
          <p:nvPr>
            <p:ph type="title"/>
          </p:nvPr>
        </p:nvSpPr>
        <p:spPr>
          <a:xfrm>
            <a:off x="838200" y="365125"/>
            <a:ext cx="10515600" cy="1325563"/>
          </a:xfrm>
        </p:spPr>
        <p:txBody>
          <a:bodyPr/>
          <a:lstStyle/>
          <a:p>
            <a:r>
              <a:rPr lang="en-US" dirty="0"/>
              <a:t>Cost Benefit Analysis (CBA)</a:t>
            </a:r>
            <a:br>
              <a:rPr lang="en-US" dirty="0"/>
            </a:br>
            <a:r>
              <a:rPr lang="en-US" sz="3200" b="1" dirty="0"/>
              <a:t>Net Present Value </a:t>
            </a:r>
            <a:endParaRPr lang="en-IN" sz="3200" b="1" dirty="0"/>
          </a:p>
        </p:txBody>
      </p:sp>
    </p:spTree>
    <p:extLst>
      <p:ext uri="{BB962C8B-B14F-4D97-AF65-F5344CB8AC3E}">
        <p14:creationId xmlns:p14="http://schemas.microsoft.com/office/powerpoint/2010/main" val="19483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2B7E4-BA6A-4454-AE48-7B38DB37C82D}"/>
              </a:ext>
            </a:extLst>
          </p:cNvPr>
          <p:cNvSpPr>
            <a:spLocks noGrp="1"/>
          </p:cNvSpPr>
          <p:nvPr>
            <p:ph idx="1"/>
          </p:nvPr>
        </p:nvSpPr>
        <p:spPr/>
        <p:txBody>
          <a:bodyPr>
            <a:normAutofit fontScale="85000" lnSpcReduction="20000"/>
          </a:bodyPr>
          <a:lstStyle/>
          <a:p>
            <a:pPr marL="0" indent="0">
              <a:buNone/>
            </a:pPr>
            <a:r>
              <a:rPr lang="en-US" dirty="0"/>
              <a:t>For calculating Net Present Value, use the following steps:</a:t>
            </a:r>
          </a:p>
          <a:p>
            <a:pPr marL="0" indent="0">
              <a:buNone/>
            </a:pPr>
            <a:endParaRPr lang="en-US" dirty="0"/>
          </a:p>
          <a:p>
            <a:pPr marL="514350" indent="-514350">
              <a:buFont typeface="+mj-lt"/>
              <a:buAutoNum type="arabicPeriod"/>
            </a:pPr>
            <a:r>
              <a:rPr lang="en-US" dirty="0"/>
              <a:t>Find out the future benefits.</a:t>
            </a:r>
          </a:p>
          <a:p>
            <a:pPr marL="514350" indent="-514350">
              <a:buFont typeface="+mj-lt"/>
              <a:buAutoNum type="arabicPeriod"/>
            </a:pPr>
            <a:r>
              <a:rPr lang="en-US" dirty="0"/>
              <a:t>Find out the present and future costs.</a:t>
            </a:r>
          </a:p>
          <a:p>
            <a:pPr marL="514350" indent="-514350">
              <a:buFont typeface="+mj-lt"/>
              <a:buAutoNum type="arabicPeriod"/>
            </a:pPr>
            <a:r>
              <a:rPr lang="en-US" dirty="0"/>
              <a:t>Calculate the present value of future costs and benefits</a:t>
            </a:r>
          </a:p>
          <a:p>
            <a:pPr marL="971550" lvl="1" indent="-514350">
              <a:buFont typeface="+mj-lt"/>
              <a:buAutoNum type="alphaLcPeriod"/>
            </a:pPr>
            <a:r>
              <a:rPr lang="en-US" dirty="0"/>
              <a:t>The </a:t>
            </a:r>
            <a:r>
              <a:rPr lang="en-US" b="1" dirty="0"/>
              <a:t>present value factor</a:t>
            </a:r>
            <a:r>
              <a:rPr lang="en-US" dirty="0"/>
              <a:t> is 1/(1+r)^n. Here r is the rate of discounting, and n is the number of years.</a:t>
            </a:r>
          </a:p>
          <a:p>
            <a:pPr marL="971550" lvl="1" indent="-514350">
              <a:buFont typeface="+mj-lt"/>
              <a:buAutoNum type="alphaLcPeriod"/>
            </a:pPr>
            <a:r>
              <a:rPr lang="en-US" dirty="0"/>
              <a:t>Present Value of Future Benefits = Future Benefits * Present Value Factor.</a:t>
            </a:r>
          </a:p>
          <a:p>
            <a:pPr marL="971550" lvl="1" indent="-514350">
              <a:buFont typeface="+mj-lt"/>
              <a:buAutoNum type="alphaLcPeriod"/>
            </a:pPr>
            <a:r>
              <a:rPr lang="en-US" dirty="0"/>
              <a:t>Present Value of Future Costs = Future Costs * Present Value Factor</a:t>
            </a:r>
          </a:p>
          <a:p>
            <a:pPr marL="514350" indent="-514350">
              <a:buFont typeface="+mj-lt"/>
              <a:buAutoNum type="arabicPeriod"/>
            </a:pPr>
            <a:r>
              <a:rPr lang="en-US" dirty="0"/>
              <a:t>Benefit-Cost Ratio = ∑ Present Value of Future Benefits / ∑ Present Value of Future Costs</a:t>
            </a:r>
            <a:endParaRPr lang="en-US" dirty="0">
              <a:highlight>
                <a:srgbClr val="FFFF00"/>
              </a:highlight>
            </a:endParaRPr>
          </a:p>
          <a:p>
            <a:pPr marL="0" indent="0">
              <a:buNone/>
            </a:pPr>
            <a:endParaRPr lang="en-US" dirty="0">
              <a:highlight>
                <a:srgbClr val="FFFF00"/>
              </a:highlight>
            </a:endParaRPr>
          </a:p>
          <a:p>
            <a:pPr marL="0" indent="0">
              <a:buNone/>
            </a:pPr>
            <a:r>
              <a:rPr lang="en-US" dirty="0">
                <a:highlight>
                  <a:srgbClr val="FFFF00"/>
                </a:highlight>
              </a:rPr>
              <a:t>Project should be undertaken If the BFR &gt; 1</a:t>
            </a:r>
            <a:r>
              <a:rPr lang="en-US" dirty="0"/>
              <a:t>. </a:t>
            </a:r>
          </a:p>
        </p:txBody>
      </p:sp>
      <p:sp>
        <p:nvSpPr>
          <p:cNvPr id="4" name="Title 1">
            <a:extLst>
              <a:ext uri="{FF2B5EF4-FFF2-40B4-BE49-F238E27FC236}">
                <a16:creationId xmlns:a16="http://schemas.microsoft.com/office/drawing/2014/main" id="{EF7D6308-B937-4284-B45B-2446433AF894}"/>
              </a:ext>
            </a:extLst>
          </p:cNvPr>
          <p:cNvSpPr>
            <a:spLocks noGrp="1"/>
          </p:cNvSpPr>
          <p:nvPr>
            <p:ph type="title"/>
          </p:nvPr>
        </p:nvSpPr>
        <p:spPr>
          <a:xfrm>
            <a:off x="838200" y="365125"/>
            <a:ext cx="10515600" cy="1325563"/>
          </a:xfrm>
        </p:spPr>
        <p:txBody>
          <a:bodyPr/>
          <a:lstStyle/>
          <a:p>
            <a:r>
              <a:rPr lang="en-US" dirty="0"/>
              <a:t>Cost Benefit Analysis (CBA)</a:t>
            </a:r>
            <a:br>
              <a:rPr lang="en-US" dirty="0"/>
            </a:br>
            <a:r>
              <a:rPr lang="en-US" sz="3200" b="1" dirty="0"/>
              <a:t>Benefit Cost ratio</a:t>
            </a:r>
            <a:endParaRPr lang="en-IN" sz="3200" b="1" dirty="0"/>
          </a:p>
        </p:txBody>
      </p:sp>
    </p:spTree>
    <p:extLst>
      <p:ext uri="{BB962C8B-B14F-4D97-AF65-F5344CB8AC3E}">
        <p14:creationId xmlns:p14="http://schemas.microsoft.com/office/powerpoint/2010/main" val="145542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ndypdf.com/resources/formfile/htmls/10003/cost-benefit-analysis-example-04/bg2.png">
            <a:extLst>
              <a:ext uri="{FF2B5EF4-FFF2-40B4-BE49-F238E27FC236}">
                <a16:creationId xmlns:a16="http://schemas.microsoft.com/office/drawing/2014/main" id="{9F7B0B2C-55C3-4622-BB27-4AF1E8491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4586"/>
            <a:ext cx="10515600" cy="4743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3988B84-A1D2-45FC-87E2-D6FAD9A5D806}"/>
              </a:ext>
            </a:extLst>
          </p:cNvPr>
          <p:cNvSpPr>
            <a:spLocks noGrp="1"/>
          </p:cNvSpPr>
          <p:nvPr>
            <p:ph type="title"/>
          </p:nvPr>
        </p:nvSpPr>
        <p:spPr>
          <a:xfrm>
            <a:off x="838200" y="365125"/>
            <a:ext cx="10515600" cy="1325563"/>
          </a:xfrm>
        </p:spPr>
        <p:txBody>
          <a:bodyPr/>
          <a:lstStyle/>
          <a:p>
            <a:r>
              <a:rPr lang="en-US" dirty="0"/>
              <a:t>Cost Benefit Analysis (CBA)</a:t>
            </a:r>
            <a:br>
              <a:rPr lang="en-US" dirty="0"/>
            </a:br>
            <a:endParaRPr lang="en-IN" sz="3200" dirty="0"/>
          </a:p>
        </p:txBody>
      </p:sp>
      <p:sp>
        <p:nvSpPr>
          <p:cNvPr id="2" name="TextBox 1">
            <a:extLst>
              <a:ext uri="{FF2B5EF4-FFF2-40B4-BE49-F238E27FC236}">
                <a16:creationId xmlns:a16="http://schemas.microsoft.com/office/drawing/2014/main" id="{AD86EF2F-79A2-43E6-8925-27D26D2513DF}"/>
              </a:ext>
            </a:extLst>
          </p:cNvPr>
          <p:cNvSpPr txBox="1"/>
          <p:nvPr/>
        </p:nvSpPr>
        <p:spPr>
          <a:xfrm>
            <a:off x="818865" y="6169709"/>
            <a:ext cx="10534935" cy="646331"/>
          </a:xfrm>
          <a:prstGeom prst="rect">
            <a:avLst/>
          </a:prstGeom>
          <a:noFill/>
        </p:spPr>
        <p:txBody>
          <a:bodyPr wrap="none" rtlCol="0">
            <a:spAutoFit/>
          </a:bodyPr>
          <a:lstStyle/>
          <a:p>
            <a:r>
              <a:rPr lang="en-US" dirty="0"/>
              <a:t>Note: The CBA is only for example. For a data analytics project we may have data related costs too which is not</a:t>
            </a:r>
          </a:p>
          <a:p>
            <a:r>
              <a:rPr lang="en-US" dirty="0"/>
              <a:t>reflected</a:t>
            </a:r>
            <a:endParaRPr lang="en-IN" dirty="0"/>
          </a:p>
        </p:txBody>
      </p:sp>
    </p:spTree>
    <p:extLst>
      <p:ext uri="{BB962C8B-B14F-4D97-AF65-F5344CB8AC3E}">
        <p14:creationId xmlns:p14="http://schemas.microsoft.com/office/powerpoint/2010/main" val="2411959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C9EBBF-ACFD-473A-BA87-2F3249C476E7}"/>
              </a:ext>
            </a:extLst>
          </p:cNvPr>
          <p:cNvSpPr>
            <a:spLocks noGrp="1"/>
          </p:cNvSpPr>
          <p:nvPr>
            <p:ph type="title"/>
          </p:nvPr>
        </p:nvSpPr>
        <p:spPr>
          <a:xfrm>
            <a:off x="838200" y="365126"/>
            <a:ext cx="10515600" cy="540270"/>
          </a:xfrm>
        </p:spPr>
        <p:txBody>
          <a:bodyPr>
            <a:normAutofit fontScale="90000"/>
          </a:bodyPr>
          <a:lstStyle/>
          <a:p>
            <a:r>
              <a:rPr lang="en-US" dirty="0"/>
              <a:t>Model level Cost Benefit Analysis (CBA)</a:t>
            </a:r>
            <a:br>
              <a:rPr lang="en-US" dirty="0"/>
            </a:br>
            <a:endParaRPr lang="en-IN" sz="3200" dirty="0"/>
          </a:p>
        </p:txBody>
      </p:sp>
      <p:graphicFrame>
        <p:nvGraphicFramePr>
          <p:cNvPr id="9" name="Table 8">
            <a:extLst>
              <a:ext uri="{FF2B5EF4-FFF2-40B4-BE49-F238E27FC236}">
                <a16:creationId xmlns:a16="http://schemas.microsoft.com/office/drawing/2014/main" id="{45B5686C-6794-4ABB-815C-010FD89B8EBC}"/>
              </a:ext>
            </a:extLst>
          </p:cNvPr>
          <p:cNvGraphicFramePr>
            <a:graphicFrameLocks noGrp="1"/>
          </p:cNvGraphicFramePr>
          <p:nvPr>
            <p:extLst>
              <p:ext uri="{D42A27DB-BD31-4B8C-83A1-F6EECF244321}">
                <p14:modId xmlns:p14="http://schemas.microsoft.com/office/powerpoint/2010/main" val="813610785"/>
              </p:ext>
            </p:extLst>
          </p:nvPr>
        </p:nvGraphicFramePr>
        <p:xfrm>
          <a:off x="430389" y="724772"/>
          <a:ext cx="11118138" cy="6132130"/>
        </p:xfrm>
        <a:graphic>
          <a:graphicData uri="http://schemas.openxmlformats.org/drawingml/2006/table">
            <a:tbl>
              <a:tblPr>
                <a:tableStyleId>{5C22544A-7EE6-4342-B048-85BDC9FD1C3A}</a:tableStyleId>
              </a:tblPr>
              <a:tblGrid>
                <a:gridCol w="546234">
                  <a:extLst>
                    <a:ext uri="{9D8B030D-6E8A-4147-A177-3AD203B41FA5}">
                      <a16:colId xmlns:a16="http://schemas.microsoft.com/office/drawing/2014/main" val="2136877778"/>
                    </a:ext>
                  </a:extLst>
                </a:gridCol>
                <a:gridCol w="546234">
                  <a:extLst>
                    <a:ext uri="{9D8B030D-6E8A-4147-A177-3AD203B41FA5}">
                      <a16:colId xmlns:a16="http://schemas.microsoft.com/office/drawing/2014/main" val="854859021"/>
                    </a:ext>
                  </a:extLst>
                </a:gridCol>
                <a:gridCol w="546234">
                  <a:extLst>
                    <a:ext uri="{9D8B030D-6E8A-4147-A177-3AD203B41FA5}">
                      <a16:colId xmlns:a16="http://schemas.microsoft.com/office/drawing/2014/main" val="1471166408"/>
                    </a:ext>
                  </a:extLst>
                </a:gridCol>
                <a:gridCol w="546234">
                  <a:extLst>
                    <a:ext uri="{9D8B030D-6E8A-4147-A177-3AD203B41FA5}">
                      <a16:colId xmlns:a16="http://schemas.microsoft.com/office/drawing/2014/main" val="2803064723"/>
                    </a:ext>
                  </a:extLst>
                </a:gridCol>
                <a:gridCol w="546234">
                  <a:extLst>
                    <a:ext uri="{9D8B030D-6E8A-4147-A177-3AD203B41FA5}">
                      <a16:colId xmlns:a16="http://schemas.microsoft.com/office/drawing/2014/main" val="2206253399"/>
                    </a:ext>
                  </a:extLst>
                </a:gridCol>
                <a:gridCol w="546234">
                  <a:extLst>
                    <a:ext uri="{9D8B030D-6E8A-4147-A177-3AD203B41FA5}">
                      <a16:colId xmlns:a16="http://schemas.microsoft.com/office/drawing/2014/main" val="2576101425"/>
                    </a:ext>
                  </a:extLst>
                </a:gridCol>
                <a:gridCol w="546234">
                  <a:extLst>
                    <a:ext uri="{9D8B030D-6E8A-4147-A177-3AD203B41FA5}">
                      <a16:colId xmlns:a16="http://schemas.microsoft.com/office/drawing/2014/main" val="1109640792"/>
                    </a:ext>
                  </a:extLst>
                </a:gridCol>
                <a:gridCol w="546234">
                  <a:extLst>
                    <a:ext uri="{9D8B030D-6E8A-4147-A177-3AD203B41FA5}">
                      <a16:colId xmlns:a16="http://schemas.microsoft.com/office/drawing/2014/main" val="4208769545"/>
                    </a:ext>
                  </a:extLst>
                </a:gridCol>
                <a:gridCol w="546234">
                  <a:extLst>
                    <a:ext uri="{9D8B030D-6E8A-4147-A177-3AD203B41FA5}">
                      <a16:colId xmlns:a16="http://schemas.microsoft.com/office/drawing/2014/main" val="3526132355"/>
                    </a:ext>
                  </a:extLst>
                </a:gridCol>
                <a:gridCol w="546234">
                  <a:extLst>
                    <a:ext uri="{9D8B030D-6E8A-4147-A177-3AD203B41FA5}">
                      <a16:colId xmlns:a16="http://schemas.microsoft.com/office/drawing/2014/main" val="265559934"/>
                    </a:ext>
                  </a:extLst>
                </a:gridCol>
                <a:gridCol w="546234">
                  <a:extLst>
                    <a:ext uri="{9D8B030D-6E8A-4147-A177-3AD203B41FA5}">
                      <a16:colId xmlns:a16="http://schemas.microsoft.com/office/drawing/2014/main" val="1106761116"/>
                    </a:ext>
                  </a:extLst>
                </a:gridCol>
                <a:gridCol w="739692">
                  <a:extLst>
                    <a:ext uri="{9D8B030D-6E8A-4147-A177-3AD203B41FA5}">
                      <a16:colId xmlns:a16="http://schemas.microsoft.com/office/drawing/2014/main" val="3480080168"/>
                    </a:ext>
                  </a:extLst>
                </a:gridCol>
                <a:gridCol w="546234">
                  <a:extLst>
                    <a:ext uri="{9D8B030D-6E8A-4147-A177-3AD203B41FA5}">
                      <a16:colId xmlns:a16="http://schemas.microsoft.com/office/drawing/2014/main" val="659414350"/>
                    </a:ext>
                  </a:extLst>
                </a:gridCol>
                <a:gridCol w="546234">
                  <a:extLst>
                    <a:ext uri="{9D8B030D-6E8A-4147-A177-3AD203B41FA5}">
                      <a16:colId xmlns:a16="http://schemas.microsoft.com/office/drawing/2014/main" val="1221342996"/>
                    </a:ext>
                  </a:extLst>
                </a:gridCol>
                <a:gridCol w="546234">
                  <a:extLst>
                    <a:ext uri="{9D8B030D-6E8A-4147-A177-3AD203B41FA5}">
                      <a16:colId xmlns:a16="http://schemas.microsoft.com/office/drawing/2014/main" val="3246346325"/>
                    </a:ext>
                  </a:extLst>
                </a:gridCol>
                <a:gridCol w="546234">
                  <a:extLst>
                    <a:ext uri="{9D8B030D-6E8A-4147-A177-3AD203B41FA5}">
                      <a16:colId xmlns:a16="http://schemas.microsoft.com/office/drawing/2014/main" val="2559341375"/>
                    </a:ext>
                  </a:extLst>
                </a:gridCol>
                <a:gridCol w="546234">
                  <a:extLst>
                    <a:ext uri="{9D8B030D-6E8A-4147-A177-3AD203B41FA5}">
                      <a16:colId xmlns:a16="http://schemas.microsoft.com/office/drawing/2014/main" val="1187259552"/>
                    </a:ext>
                  </a:extLst>
                </a:gridCol>
                <a:gridCol w="546234">
                  <a:extLst>
                    <a:ext uri="{9D8B030D-6E8A-4147-A177-3AD203B41FA5}">
                      <a16:colId xmlns:a16="http://schemas.microsoft.com/office/drawing/2014/main" val="1046886898"/>
                    </a:ext>
                  </a:extLst>
                </a:gridCol>
                <a:gridCol w="546234">
                  <a:extLst>
                    <a:ext uri="{9D8B030D-6E8A-4147-A177-3AD203B41FA5}">
                      <a16:colId xmlns:a16="http://schemas.microsoft.com/office/drawing/2014/main" val="1068202795"/>
                    </a:ext>
                  </a:extLst>
                </a:gridCol>
                <a:gridCol w="546234">
                  <a:extLst>
                    <a:ext uri="{9D8B030D-6E8A-4147-A177-3AD203B41FA5}">
                      <a16:colId xmlns:a16="http://schemas.microsoft.com/office/drawing/2014/main" val="865782549"/>
                    </a:ext>
                  </a:extLst>
                </a:gridCol>
              </a:tblGrid>
              <a:tr h="139687">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gridSpan="4">
                  <a:txBody>
                    <a:bodyPr/>
                    <a:lstStyle/>
                    <a:p>
                      <a:pPr algn="l" fontAlgn="b"/>
                      <a:r>
                        <a:rPr lang="en-US" sz="1000" u="none" strike="noStrike" dirty="0">
                          <a:effectLst/>
                        </a:rPr>
                        <a:t>Cost  Benefit Analysis for Churn</a:t>
                      </a:r>
                      <a:endParaRPr lang="en-US" sz="1000" b="0" i="0" u="none" strike="noStrike" dirty="0">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702532934"/>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915109076"/>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Registration fees (Rs) </a:t>
                      </a:r>
                      <a:endParaRPr lang="en-IN"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258116071"/>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555479903"/>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Cost of contacting potential churn customer(Rs)</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911542273"/>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3">
                  <a:txBody>
                    <a:bodyPr/>
                    <a:lstStyle/>
                    <a:p>
                      <a:pPr algn="l" fontAlgn="b"/>
                      <a:r>
                        <a:rPr lang="en-US" sz="1000" u="none" strike="noStrike">
                          <a:effectLst/>
                        </a:rPr>
                        <a:t>1. Rs 5 for contacting</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300081714"/>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4">
                  <a:txBody>
                    <a:bodyPr/>
                    <a:lstStyle/>
                    <a:p>
                      <a:pPr algn="l" fontAlgn="b"/>
                      <a:r>
                        <a:rPr lang="en-US" sz="1000" u="none" strike="noStrike" dirty="0">
                          <a:effectLst/>
                        </a:rPr>
                        <a:t>2. Rs 15 discount In registration fees</a:t>
                      </a:r>
                      <a:endParaRPr lang="en-US" sz="1000" b="0" i="0" u="none" strike="noStrike" dirty="0">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180491450"/>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448632926"/>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50% of potential churn customers accept offer </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912403346"/>
                  </a:ext>
                </a:extLst>
              </a:tr>
              <a:tr h="139687">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653362834"/>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Confusion Matrix based revenue and cost analysis</a:t>
                      </a:r>
                      <a:endParaRPr lang="en-US"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385626445"/>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916092989"/>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Revenue</a:t>
                      </a:r>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Cost</a:t>
                      </a:r>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Net Revenue</a:t>
                      </a:r>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4264308710"/>
                  </a:ext>
                </a:extLst>
              </a:tr>
              <a:tr h="139687">
                <a:tc>
                  <a:txBody>
                    <a:bodyPr/>
                    <a:lstStyle/>
                    <a:p>
                      <a:pPr algn="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5439" marR="5439" marT="5439" marB="0" anchor="b"/>
                </a:tc>
                <a:tc gridSpan="7">
                  <a:txBody>
                    <a:bodyPr/>
                    <a:lstStyle/>
                    <a:p>
                      <a:pPr algn="l" fontAlgn="b"/>
                      <a:r>
                        <a:rPr lang="en-US" sz="1000" u="none" strike="noStrike">
                          <a:effectLst/>
                        </a:rPr>
                        <a:t>True Negative ( Customers not likely to churn and do not churn </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Customers predicted to be loyal and they are</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633131522"/>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97279031"/>
                  </a:ext>
                </a:extLst>
              </a:tr>
              <a:tr h="139687">
                <a:tc>
                  <a:txBody>
                    <a:bodyPr/>
                    <a:lstStyle/>
                    <a:p>
                      <a:pPr algn="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5439" marR="5439" marT="5439" marB="0" anchor="b"/>
                </a:tc>
                <a:tc gridSpan="6">
                  <a:txBody>
                    <a:bodyPr/>
                    <a:lstStyle/>
                    <a:p>
                      <a:pPr algn="l" fontAlgn="b"/>
                      <a:r>
                        <a:rPr lang="en-US" sz="1000" u="none" strike="noStrike">
                          <a:effectLst/>
                        </a:rPr>
                        <a:t>Predicted  Positive who churn (sent discount mailer )</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-20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for 50% who do not  accept the offer  cost = 50 + 20</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253059128"/>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461290116"/>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82005307"/>
                  </a:ext>
                </a:extLst>
              </a:tr>
              <a:tr h="139687">
                <a:tc>
                  <a:txBody>
                    <a:bodyPr/>
                    <a:lstStyle/>
                    <a:p>
                      <a:pPr algn="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5439" marR="5439" marT="5439" marB="0" anchor="b"/>
                </a:tc>
                <a:tc gridSpan="4">
                  <a:txBody>
                    <a:bodyPr/>
                    <a:lstStyle/>
                    <a:p>
                      <a:pPr algn="l" fontAlgn="b"/>
                      <a:r>
                        <a:rPr lang="en-US" sz="1000" u="none" strike="noStrike">
                          <a:effectLst/>
                        </a:rPr>
                        <a:t>Predictive Positives (do not churn)</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dirty="0">
                          <a:effectLst/>
                        </a:rPr>
                        <a:t>20</a:t>
                      </a:r>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30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6">
                  <a:txBody>
                    <a:bodyPr/>
                    <a:lstStyle/>
                    <a:p>
                      <a:pPr algn="l" fontAlgn="b"/>
                      <a:r>
                        <a:rPr lang="en-US" sz="1000" u="none" strike="noStrike">
                          <a:effectLst/>
                        </a:rPr>
                        <a:t>50% who take advantage of discount and do not churn</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393667482"/>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028969469"/>
                  </a:ext>
                </a:extLst>
              </a:tr>
              <a:tr h="139687">
                <a:tc>
                  <a:txBody>
                    <a:bodyPr/>
                    <a:lstStyle/>
                    <a:p>
                      <a:pPr algn="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5439" marR="5439" marT="5439" marB="0" anchor="b"/>
                </a:tc>
                <a:tc gridSpan="8">
                  <a:txBody>
                    <a:bodyPr/>
                    <a:lstStyle/>
                    <a:p>
                      <a:pPr algn="l" fontAlgn="b"/>
                      <a:r>
                        <a:rPr lang="en-US" sz="1000" u="none" strike="noStrike">
                          <a:effectLst/>
                        </a:rPr>
                        <a:t>False Negatives (predicted not to churn so no scheme offered but churn)</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b"/>
                      <a:r>
                        <a:rPr lang="en-IN" sz="1000" u="none" strike="noStrike">
                          <a:effectLst/>
                        </a:rPr>
                        <a:t>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ctr" fontAlgn="b"/>
                      <a:r>
                        <a:rPr lang="en-IN" sz="1000" u="none" strike="noStrike">
                          <a:effectLst/>
                        </a:rPr>
                        <a:t>-50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failed to identify and did not offer any scheme</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795916606"/>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32058467"/>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3">
                  <a:txBody>
                    <a:bodyPr/>
                    <a:lstStyle/>
                    <a:p>
                      <a:pPr algn="l" fontAlgn="b"/>
                      <a:r>
                        <a:rPr lang="en-US" sz="1000" u="none" strike="noStrike">
                          <a:effectLst/>
                        </a:rPr>
                        <a:t>Total cost benefit of a model </a:t>
                      </a:r>
                      <a:endParaRPr lang="en-US"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722723761"/>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117884320"/>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Class Metric </a:t>
                      </a:r>
                      <a:endParaRPr lang="en-IN"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l" fontAlgn="b"/>
                      <a:r>
                        <a:rPr lang="en-IN" sz="1000" u="none" strike="noStrike">
                          <a:effectLst/>
                        </a:rPr>
                        <a:t>Count</a:t>
                      </a:r>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l" fontAlgn="b"/>
                      <a:r>
                        <a:rPr lang="en-IN" sz="1000" u="none" strike="noStrike">
                          <a:effectLst/>
                        </a:rPr>
                        <a:t>Revenue</a:t>
                      </a:r>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1"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Description</a:t>
                      </a:r>
                      <a:endParaRPr lang="en-IN"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043063610"/>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265301687"/>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True Negative</a:t>
                      </a:r>
                      <a:endParaRPr lang="en-IN"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r" fontAlgn="b"/>
                      <a:r>
                        <a:rPr lang="en-IN" sz="1000" u="none" strike="noStrike">
                          <a:effectLst/>
                        </a:rPr>
                        <a:t>2000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100000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370715333"/>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r>
                        <a:rPr lang="en-IN" sz="1000" u="none" strike="noStrike">
                          <a:effectLst/>
                        </a:rPr>
                        <a:t>PPC</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400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-8000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5">
                  <a:txBody>
                    <a:bodyPr/>
                    <a:lstStyle/>
                    <a:p>
                      <a:pPr algn="l" fontAlgn="b"/>
                      <a:r>
                        <a:rPr lang="en-US" sz="1000" u="none" strike="noStrike">
                          <a:effectLst/>
                        </a:rPr>
                        <a:t>50% of this class accept the offer and other 50% do not</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057053327"/>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r>
                        <a:rPr lang="en-IN" sz="1000" u="none" strike="noStrike">
                          <a:effectLst/>
                        </a:rPr>
                        <a:t>PPDNC</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100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3000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862525095"/>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False Negatives</a:t>
                      </a:r>
                      <a:endParaRPr lang="en-IN"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r" fontAlgn="b"/>
                      <a:r>
                        <a:rPr lang="en-IN" sz="1000" u="none" strike="noStrike">
                          <a:effectLst/>
                        </a:rPr>
                        <a:t>300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-15000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995198955"/>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r" fontAlgn="b"/>
                      <a:r>
                        <a:rPr lang="en-IN" sz="1000" u="none" strike="noStrike">
                          <a:effectLst/>
                        </a:rPr>
                        <a:t>80000</a:t>
                      </a:r>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951099312"/>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Observations</a:t>
                      </a:r>
                      <a:endParaRPr lang="en-IN"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449401145"/>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9">
                  <a:txBody>
                    <a:bodyPr/>
                    <a:lstStyle/>
                    <a:p>
                      <a:pPr algn="l" fontAlgn="b"/>
                      <a:r>
                        <a:rPr lang="en-US" sz="1000" u="none" strike="noStrike">
                          <a:effectLst/>
                        </a:rPr>
                        <a:t>1. Greatest loss per unit is from 50% True Positive cases who do not accept the offer </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324825869"/>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12">
                  <a:txBody>
                    <a:bodyPr/>
                    <a:lstStyle/>
                    <a:p>
                      <a:pPr algn="l" fontAlgn="b"/>
                      <a:r>
                        <a:rPr lang="en-US" sz="1000" u="none" strike="noStrike">
                          <a:effectLst/>
                        </a:rPr>
                        <a:t>2. The maximum loss to total revenue comes from False Negative cases  followed by True Positives who do not accept the offer</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4204751738"/>
                  </a:ext>
                </a:extLst>
              </a:tr>
              <a:tr h="139687">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gridSpan="2">
                  <a:txBody>
                    <a:bodyPr/>
                    <a:lstStyle/>
                    <a:p>
                      <a:pPr algn="l" fontAlgn="b"/>
                      <a:r>
                        <a:rPr lang="en-IN" sz="1000" u="none" strike="noStrike">
                          <a:effectLst/>
                        </a:rPr>
                        <a:t>Suggestion</a:t>
                      </a:r>
                      <a:endParaRPr lang="en-IN" sz="1000" b="1"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3325585985"/>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6">
                  <a:txBody>
                    <a:bodyPr/>
                    <a:lstStyle/>
                    <a:p>
                      <a:pPr algn="l" fontAlgn="b"/>
                      <a:r>
                        <a:rPr lang="en-US" sz="1000" u="none" strike="noStrike">
                          <a:effectLst/>
                        </a:rPr>
                        <a:t>1. Reduce False negatives by changing the threshold</a:t>
                      </a:r>
                      <a:endParaRPr lang="en-US" sz="1000" b="0" i="0" u="none" strike="noStrike">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153208117"/>
                  </a:ext>
                </a:extLst>
              </a:tr>
              <a:tr h="139687">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439" marR="5439" marT="5439" marB="0" anchor="b"/>
                </a:tc>
                <a:tc gridSpan="18">
                  <a:txBody>
                    <a:bodyPr/>
                    <a:lstStyle/>
                    <a:p>
                      <a:pPr algn="l" fontAlgn="b"/>
                      <a:r>
                        <a:rPr lang="en-US" sz="1000" u="none" strike="noStrike" dirty="0">
                          <a:effectLst/>
                        </a:rPr>
                        <a:t>2. Reduction in False Negatives will increase True Positives  but also False Positive cases and hence an increase in unnecessary expense in form of discounts where it is not required</a:t>
                      </a:r>
                      <a:endParaRPr lang="en-US" sz="1000" b="0" i="0" u="none" strike="noStrike" dirty="0">
                        <a:solidFill>
                          <a:srgbClr val="000000"/>
                        </a:solidFill>
                        <a:effectLst/>
                        <a:latin typeface="Calibri" panose="020F0502020204030204" pitchFamily="34" charset="0"/>
                      </a:endParaRPr>
                    </a:p>
                  </a:txBody>
                  <a:tcPr marL="5439" marR="5439" marT="543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84171777"/>
                  </a:ext>
                </a:extLst>
              </a:tr>
              <a:tr h="139687">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tc>
                  <a:txBody>
                    <a:bodyPr/>
                    <a:lstStyle/>
                    <a:p>
                      <a:pPr algn="l" fontAlgn="b"/>
                      <a:endParaRPr lang="en-IN" sz="600" b="0" i="0" u="none" strike="noStrike" dirty="0">
                        <a:solidFill>
                          <a:srgbClr val="000000"/>
                        </a:solidFill>
                        <a:effectLst/>
                        <a:latin typeface="Calibri" panose="020F0502020204030204" pitchFamily="34" charset="0"/>
                      </a:endParaRPr>
                    </a:p>
                  </a:txBody>
                  <a:tcPr marL="5439" marR="5439" marT="5439" marB="0" anchor="b"/>
                </a:tc>
                <a:extLst>
                  <a:ext uri="{0D108BD9-81ED-4DB2-BD59-A6C34878D82A}">
                    <a16:rowId xmlns:a16="http://schemas.microsoft.com/office/drawing/2014/main" val="214652534"/>
                  </a:ext>
                </a:extLst>
              </a:tr>
            </a:tbl>
          </a:graphicData>
        </a:graphic>
      </p:graphicFrame>
    </p:spTree>
    <p:extLst>
      <p:ext uri="{BB962C8B-B14F-4D97-AF65-F5344CB8AC3E}">
        <p14:creationId xmlns:p14="http://schemas.microsoft.com/office/powerpoint/2010/main" val="1959991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1A7D9-5262-4DE2-A9C4-A9C4FC4F9B6F}"/>
              </a:ext>
            </a:extLst>
          </p:cNvPr>
          <p:cNvSpPr>
            <a:spLocks noGrp="1"/>
          </p:cNvSpPr>
          <p:nvPr>
            <p:ph idx="1"/>
          </p:nvPr>
        </p:nvSpPr>
        <p:spPr>
          <a:xfrm>
            <a:off x="4906433" y="3128257"/>
            <a:ext cx="2379133" cy="601486"/>
          </a:xfrm>
        </p:spPr>
        <p:txBody>
          <a:bodyPr/>
          <a:lstStyle/>
          <a:p>
            <a:pPr marL="0" indent="0">
              <a:buNone/>
            </a:pPr>
            <a:r>
              <a:rPr lang="en-US" dirty="0"/>
              <a:t>Appendix - A</a:t>
            </a:r>
            <a:endParaRPr lang="en-IN" dirty="0"/>
          </a:p>
        </p:txBody>
      </p:sp>
    </p:spTree>
    <p:extLst>
      <p:ext uri="{BB962C8B-B14F-4D97-AF65-F5344CB8AC3E}">
        <p14:creationId xmlns:p14="http://schemas.microsoft.com/office/powerpoint/2010/main" val="117419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6B78-1A60-4D1D-B3AD-C1015032997F}"/>
              </a:ext>
            </a:extLst>
          </p:cNvPr>
          <p:cNvSpPr>
            <a:spLocks noGrp="1"/>
          </p:cNvSpPr>
          <p:nvPr>
            <p:ph type="title"/>
          </p:nvPr>
        </p:nvSpPr>
        <p:spPr/>
        <p:txBody>
          <a:bodyPr/>
          <a:lstStyle/>
          <a:p>
            <a:r>
              <a:rPr lang="en-US" dirty="0"/>
              <a:t>Stakeholder identification</a:t>
            </a:r>
            <a:endParaRPr lang="en-IN" dirty="0"/>
          </a:p>
        </p:txBody>
      </p:sp>
      <p:sp>
        <p:nvSpPr>
          <p:cNvPr id="3" name="Content Placeholder 2">
            <a:extLst>
              <a:ext uri="{FF2B5EF4-FFF2-40B4-BE49-F238E27FC236}">
                <a16:creationId xmlns:a16="http://schemas.microsoft.com/office/drawing/2014/main" id="{E9AE5F73-F3FC-4228-90BE-27AB222169DE}"/>
              </a:ext>
            </a:extLst>
          </p:cNvPr>
          <p:cNvSpPr>
            <a:spLocks noGrp="1"/>
          </p:cNvSpPr>
          <p:nvPr>
            <p:ph idx="1"/>
          </p:nvPr>
        </p:nvSpPr>
        <p:spPr/>
        <p:txBody>
          <a:bodyPr>
            <a:normAutofit lnSpcReduction="10000"/>
          </a:bodyPr>
          <a:lstStyle/>
          <a:p>
            <a:pPr marL="514350" indent="-514350">
              <a:buFont typeface="+mj-lt"/>
              <a:buAutoNum type="arabicPeriod"/>
            </a:pPr>
            <a:r>
              <a:rPr lang="en-US" dirty="0"/>
              <a:t>Successful business requirement gathering and analysis /  understanding starts with key stakeholder identification given the business problem</a:t>
            </a:r>
          </a:p>
          <a:p>
            <a:pPr marL="514350" indent="-514350">
              <a:buFont typeface="+mj-lt"/>
              <a:buAutoNum type="arabicPeriod"/>
            </a:pPr>
            <a:endParaRPr lang="en-US" dirty="0"/>
          </a:p>
          <a:p>
            <a:pPr marL="514350" indent="-514350">
              <a:buFont typeface="+mj-lt"/>
              <a:buAutoNum type="arabicPeriod"/>
            </a:pPr>
            <a:r>
              <a:rPr lang="en-US" dirty="0"/>
              <a:t>Stakeholders maybe within or outside the business organization, maybe spread across locations/geographies, maybe individuals or groups/departments</a:t>
            </a:r>
          </a:p>
          <a:p>
            <a:pPr marL="514350" indent="-514350">
              <a:buFont typeface="+mj-lt"/>
              <a:buAutoNum type="arabicPeriod"/>
            </a:pPr>
            <a:endParaRPr lang="en-US" dirty="0"/>
          </a:p>
          <a:p>
            <a:pPr marL="514350" indent="-514350">
              <a:buFont typeface="+mj-lt"/>
              <a:buAutoNum type="arabicPeriod"/>
            </a:pPr>
            <a:r>
              <a:rPr lang="en-US" dirty="0"/>
              <a:t>Compile list of stakeholders, their roles and responsibilities. Get the list whetted by the project owner</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75031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E837E2-96D4-4C4A-AC6F-F869B2553E65}"/>
              </a:ext>
            </a:extLst>
          </p:cNvPr>
          <p:cNvSpPr txBox="1"/>
          <p:nvPr/>
        </p:nvSpPr>
        <p:spPr>
          <a:xfrm>
            <a:off x="4140337" y="365982"/>
            <a:ext cx="4063726" cy="369332"/>
          </a:xfrm>
          <a:prstGeom prst="rect">
            <a:avLst/>
          </a:prstGeom>
          <a:noFill/>
          <a:ln>
            <a:solidFill>
              <a:schemeClr val="tx1"/>
            </a:solidFill>
          </a:ln>
        </p:spPr>
        <p:txBody>
          <a:bodyPr wrap="square" rtlCol="0">
            <a:spAutoFit/>
          </a:bodyPr>
          <a:lstStyle/>
          <a:p>
            <a:pPr algn="ctr"/>
            <a:r>
              <a:rPr lang="en-US" b="1" dirty="0"/>
              <a:t>Data analytics project lifecycle stages</a:t>
            </a:r>
            <a:endParaRPr lang="en-IN" b="1" dirty="0"/>
          </a:p>
        </p:txBody>
      </p:sp>
      <p:sp>
        <p:nvSpPr>
          <p:cNvPr id="5" name="TextBox 4">
            <a:extLst>
              <a:ext uri="{FF2B5EF4-FFF2-40B4-BE49-F238E27FC236}">
                <a16:creationId xmlns:a16="http://schemas.microsoft.com/office/drawing/2014/main" id="{72BE4857-880A-498E-8194-9A6A4D5931B8}"/>
              </a:ext>
            </a:extLst>
          </p:cNvPr>
          <p:cNvSpPr txBox="1"/>
          <p:nvPr/>
        </p:nvSpPr>
        <p:spPr>
          <a:xfrm>
            <a:off x="240319" y="846694"/>
            <a:ext cx="11801625" cy="5355312"/>
          </a:xfrm>
          <a:prstGeom prst="rect">
            <a:avLst/>
          </a:prstGeom>
          <a:noFill/>
        </p:spPr>
        <p:txBody>
          <a:bodyPr wrap="square" rtlCol="0">
            <a:spAutoFit/>
          </a:bodyPr>
          <a:lstStyle/>
          <a:p>
            <a:r>
              <a:rPr lang="en-US" b="1" dirty="0"/>
              <a:t>Phase 1</a:t>
            </a:r>
          </a:p>
          <a:p>
            <a:r>
              <a:rPr lang="en-US" dirty="0">
                <a:highlight>
                  <a:srgbClr val="FFFF00"/>
                </a:highlight>
              </a:rPr>
              <a:t>Business problem understanding, define metrics, deliverables, scope the project, apply process analysis, </a:t>
            </a:r>
            <a:r>
              <a:rPr lang="en-US" dirty="0" err="1">
                <a:highlight>
                  <a:srgbClr val="FFFF00"/>
                </a:highlight>
              </a:rPr>
              <a:t>MindMap</a:t>
            </a:r>
            <a:r>
              <a:rPr lang="en-US" dirty="0">
                <a:highlight>
                  <a:srgbClr val="FFFF00"/>
                </a:highlight>
              </a:rPr>
              <a:t>, RCA etc. </a:t>
            </a:r>
            <a:r>
              <a:rPr lang="en-US" u="sng" dirty="0">
                <a:highlight>
                  <a:srgbClr val="FFFF00"/>
                </a:highlight>
              </a:rPr>
              <a:t>Make sure that the way you understood the problem is exactly the way customer wants you to understand</a:t>
            </a:r>
          </a:p>
          <a:p>
            <a:r>
              <a:rPr lang="en-US" b="1" dirty="0"/>
              <a:t>Phase2 </a:t>
            </a:r>
          </a:p>
          <a:p>
            <a:r>
              <a:rPr lang="en-US" dirty="0"/>
              <a:t>Data Identification, acquisition, analysis and understanding. </a:t>
            </a:r>
            <a:r>
              <a:rPr lang="en-US" u="sng" dirty="0"/>
              <a:t>Ensure you collect the data needed for the project nothing more nothing less</a:t>
            </a:r>
            <a:r>
              <a:rPr lang="en-US" dirty="0"/>
              <a:t>. Remember, data comes at a cost</a:t>
            </a:r>
            <a:r>
              <a:rPr lang="en-US" u="sng" dirty="0"/>
              <a:t>. Minimize the cost without sacrificing data quality</a:t>
            </a:r>
          </a:p>
          <a:p>
            <a:r>
              <a:rPr lang="en-US" b="1" dirty="0"/>
              <a:t>Phase3 </a:t>
            </a:r>
          </a:p>
          <a:p>
            <a:r>
              <a:rPr lang="en-US" dirty="0"/>
              <a:t>Data Preparation </a:t>
            </a:r>
            <a:r>
              <a:rPr lang="en-IN" dirty="0"/>
              <a:t>, cleaning, structuring, synthetic data generation. </a:t>
            </a:r>
            <a:r>
              <a:rPr lang="en-IN" u="sng" dirty="0"/>
              <a:t>Ensure data is in a state where it can be used for analysis </a:t>
            </a:r>
            <a:r>
              <a:rPr lang="en-IN" dirty="0"/>
              <a:t>and extracting information. If data does not seem to be promising, have to go back to phase2 </a:t>
            </a:r>
          </a:p>
          <a:p>
            <a:r>
              <a:rPr lang="en-US" b="1" dirty="0"/>
              <a:t>P</a:t>
            </a:r>
            <a:r>
              <a:rPr lang="en-IN" b="1" dirty="0"/>
              <a:t>hase4</a:t>
            </a:r>
          </a:p>
          <a:p>
            <a:r>
              <a:rPr lang="en-IN" dirty="0">
                <a:highlight>
                  <a:srgbClr val="FFFF00"/>
                </a:highlight>
              </a:rPr>
              <a:t>Exploratory data analytics, apply techniques such as segmentation, cause effect analysis etc. Formulate hypothesis reflecting your understanding of the reasons for the customer churn.  </a:t>
            </a:r>
            <a:r>
              <a:rPr lang="en-IN" u="sng" dirty="0">
                <a:highlight>
                  <a:srgbClr val="FFFF00"/>
                </a:highlight>
              </a:rPr>
              <a:t>Extract as much information as possible leaving nothing on the table  unused</a:t>
            </a:r>
            <a:endParaRPr lang="en-US" sz="1400" u="sng" dirty="0"/>
          </a:p>
          <a:p>
            <a:r>
              <a:rPr lang="en-US" b="1" dirty="0"/>
              <a:t>P</a:t>
            </a:r>
            <a:r>
              <a:rPr lang="en-IN" b="1" dirty="0"/>
              <a:t>hase5</a:t>
            </a:r>
          </a:p>
          <a:p>
            <a:r>
              <a:rPr lang="en-IN" dirty="0"/>
              <a:t>Design appropriate testing strategy to validate your hypothesis. </a:t>
            </a:r>
            <a:r>
              <a:rPr lang="en-IN" u="sng" dirty="0"/>
              <a:t>Hypothesis, unless supported with scientific data analysis can be misleading and go unnoticed till its too late</a:t>
            </a:r>
          </a:p>
          <a:p>
            <a:r>
              <a:rPr lang="en-US" b="1" dirty="0"/>
              <a:t>P</a:t>
            </a:r>
            <a:r>
              <a:rPr lang="en-IN" b="1" dirty="0"/>
              <a:t>hase6</a:t>
            </a:r>
          </a:p>
          <a:p>
            <a:r>
              <a:rPr lang="en-US" dirty="0">
                <a:highlight>
                  <a:srgbClr val="FFFF00"/>
                </a:highlight>
              </a:rPr>
              <a:t>Compile project report, present to stakeholders, apply visualization and storytelling to communicate findings and results. </a:t>
            </a:r>
            <a:r>
              <a:rPr lang="en-US" u="sng" dirty="0">
                <a:highlight>
                  <a:srgbClr val="FFFF00"/>
                </a:highlight>
              </a:rPr>
              <a:t>Make a business proposal to the customer</a:t>
            </a:r>
          </a:p>
        </p:txBody>
      </p:sp>
      <p:sp>
        <p:nvSpPr>
          <p:cNvPr id="7" name="TextBox 6">
            <a:extLst>
              <a:ext uri="{FF2B5EF4-FFF2-40B4-BE49-F238E27FC236}">
                <a16:creationId xmlns:a16="http://schemas.microsoft.com/office/drawing/2014/main" id="{232AD0E1-D1F8-4D41-82EC-2905A8CD5C52}"/>
              </a:ext>
            </a:extLst>
          </p:cNvPr>
          <p:cNvSpPr txBox="1"/>
          <p:nvPr/>
        </p:nvSpPr>
        <p:spPr>
          <a:xfrm>
            <a:off x="8615362" y="2632381"/>
            <a:ext cx="237566" cy="369332"/>
          </a:xfrm>
          <a:prstGeom prst="rect">
            <a:avLst/>
          </a:prstGeom>
          <a:noFill/>
        </p:spPr>
        <p:txBody>
          <a:bodyPr wrap="none" rtlCol="0">
            <a:spAutoFit/>
          </a:bodyPr>
          <a:lstStyle/>
          <a:p>
            <a:r>
              <a:rPr lang="en-US" dirty="0"/>
              <a:t> </a:t>
            </a:r>
            <a:endParaRPr lang="en-IN" dirty="0"/>
          </a:p>
        </p:txBody>
      </p:sp>
    </p:spTree>
    <p:extLst>
      <p:ext uri="{BB962C8B-B14F-4D97-AF65-F5344CB8AC3E}">
        <p14:creationId xmlns:p14="http://schemas.microsoft.com/office/powerpoint/2010/main" val="297002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B3C0E-B17F-42F9-A033-8EECE0343DFD}"/>
              </a:ext>
            </a:extLst>
          </p:cNvPr>
          <p:cNvSpPr>
            <a:spLocks noGrp="1"/>
          </p:cNvSpPr>
          <p:nvPr>
            <p:ph idx="1"/>
          </p:nvPr>
        </p:nvSpPr>
        <p:spPr/>
        <p:txBody>
          <a:bodyPr>
            <a:normAutofit fontScale="55000" lnSpcReduction="20000"/>
          </a:bodyPr>
          <a:lstStyle/>
          <a:p>
            <a:pPr marL="0" indent="0">
              <a:buNone/>
            </a:pPr>
            <a:r>
              <a:rPr lang="en-US" dirty="0"/>
              <a:t>Types of stakeholder (not an exhaustive list)</a:t>
            </a:r>
          </a:p>
          <a:p>
            <a:pPr marL="514350" indent="-514350">
              <a:buFont typeface="+mj-lt"/>
              <a:buAutoNum type="arabicPeriod"/>
            </a:pPr>
            <a:r>
              <a:rPr lang="en-US" dirty="0"/>
              <a:t>Project sponsors</a:t>
            </a:r>
          </a:p>
          <a:p>
            <a:pPr marL="514350" indent="-514350">
              <a:buFont typeface="+mj-lt"/>
              <a:buAutoNum type="arabicPeriod"/>
            </a:pPr>
            <a:r>
              <a:rPr lang="en-US" dirty="0"/>
              <a:t>Management</a:t>
            </a:r>
          </a:p>
          <a:p>
            <a:pPr marL="514350" indent="-514350">
              <a:buFont typeface="+mj-lt"/>
              <a:buAutoNum type="arabicPeriod"/>
            </a:pPr>
            <a:r>
              <a:rPr lang="en-US" dirty="0"/>
              <a:t>Employees</a:t>
            </a:r>
          </a:p>
          <a:p>
            <a:pPr marL="514350" indent="-514350">
              <a:buFont typeface="+mj-lt"/>
              <a:buAutoNum type="arabicPeriod"/>
            </a:pPr>
            <a:r>
              <a:rPr lang="en-US" dirty="0"/>
              <a:t>Suppliers</a:t>
            </a:r>
          </a:p>
          <a:p>
            <a:pPr marL="514350" indent="-514350">
              <a:buFont typeface="+mj-lt"/>
              <a:buAutoNum type="arabicPeriod"/>
            </a:pPr>
            <a:r>
              <a:rPr lang="en-US" dirty="0"/>
              <a:t>Customers/ consumers</a:t>
            </a:r>
          </a:p>
          <a:p>
            <a:pPr marL="514350" indent="-514350">
              <a:buFont typeface="+mj-lt"/>
              <a:buAutoNum type="arabicPeriod"/>
            </a:pPr>
            <a:r>
              <a:rPr lang="en-US" dirty="0"/>
              <a:t>Quality control</a:t>
            </a:r>
          </a:p>
          <a:p>
            <a:pPr marL="514350" indent="-514350">
              <a:buFont typeface="+mj-lt"/>
              <a:buAutoNum type="arabicPeriod"/>
            </a:pPr>
            <a:r>
              <a:rPr lang="en-US" dirty="0"/>
              <a:t>Security control</a:t>
            </a:r>
          </a:p>
          <a:p>
            <a:pPr marL="514350" indent="-514350">
              <a:buFont typeface="+mj-lt"/>
              <a:buAutoNum type="arabicPeriod"/>
            </a:pPr>
            <a:r>
              <a:rPr lang="en-US" dirty="0"/>
              <a:t>Internal external customers</a:t>
            </a:r>
          </a:p>
          <a:p>
            <a:pPr marL="514350" indent="-514350">
              <a:buFont typeface="+mj-lt"/>
              <a:buAutoNum type="arabicPeriod"/>
            </a:pPr>
            <a:r>
              <a:rPr lang="en-US" dirty="0"/>
              <a:t>Government / regulatory agencies</a:t>
            </a:r>
          </a:p>
          <a:p>
            <a:pPr marL="514350" indent="-514350">
              <a:buFont typeface="+mj-lt"/>
              <a:buAutoNum type="arabicPeriod"/>
            </a:pPr>
            <a:r>
              <a:rPr lang="en-US" dirty="0"/>
              <a:t>Competitors</a:t>
            </a:r>
          </a:p>
          <a:p>
            <a:pPr marL="514350" indent="-514350">
              <a:buFont typeface="+mj-lt"/>
              <a:buAutoNum type="arabicPeriod"/>
            </a:pPr>
            <a:r>
              <a:rPr lang="en-US" dirty="0"/>
              <a:t>Investors/ shareholders</a:t>
            </a:r>
          </a:p>
          <a:p>
            <a:pPr marL="514350" indent="-514350">
              <a:buFont typeface="+mj-lt"/>
              <a:buAutoNum type="arabicPeriod"/>
            </a:pPr>
            <a:r>
              <a:rPr lang="en-US" dirty="0"/>
              <a:t>Communities</a:t>
            </a:r>
          </a:p>
          <a:p>
            <a:pPr marL="514350" indent="-514350">
              <a:buFont typeface="+mj-lt"/>
              <a:buAutoNum type="arabicPeriod"/>
            </a:pPr>
            <a:r>
              <a:rPr lang="en-US" dirty="0"/>
              <a:t>Creditors</a:t>
            </a:r>
          </a:p>
          <a:p>
            <a:pPr marL="514350" indent="-514350">
              <a:buFont typeface="+mj-lt"/>
              <a:buAutoNum type="arabicPeriod"/>
            </a:pPr>
            <a:r>
              <a:rPr lang="en-US" dirty="0"/>
              <a:t>Media</a:t>
            </a:r>
            <a:endParaRPr lang="en-IN" dirty="0"/>
          </a:p>
        </p:txBody>
      </p:sp>
      <p:sp>
        <p:nvSpPr>
          <p:cNvPr id="4" name="Title 1">
            <a:extLst>
              <a:ext uri="{FF2B5EF4-FFF2-40B4-BE49-F238E27FC236}">
                <a16:creationId xmlns:a16="http://schemas.microsoft.com/office/drawing/2014/main" id="{4EA48CF4-3B72-4E91-BBCC-EC3501EAF3D2}"/>
              </a:ext>
            </a:extLst>
          </p:cNvPr>
          <p:cNvSpPr>
            <a:spLocks noGrp="1"/>
          </p:cNvSpPr>
          <p:nvPr>
            <p:ph type="title"/>
          </p:nvPr>
        </p:nvSpPr>
        <p:spPr>
          <a:xfrm>
            <a:off x="838200" y="365125"/>
            <a:ext cx="10515600" cy="1325563"/>
          </a:xfrm>
        </p:spPr>
        <p:txBody>
          <a:bodyPr/>
          <a:lstStyle/>
          <a:p>
            <a:r>
              <a:rPr lang="en-US" dirty="0"/>
              <a:t>Stakeholder identification</a:t>
            </a:r>
            <a:endParaRPr lang="en-IN" dirty="0"/>
          </a:p>
        </p:txBody>
      </p:sp>
    </p:spTree>
    <p:extLst>
      <p:ext uri="{BB962C8B-B14F-4D97-AF65-F5344CB8AC3E}">
        <p14:creationId xmlns:p14="http://schemas.microsoft.com/office/powerpoint/2010/main" val="619420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B3C0E-B17F-42F9-A033-8EECE0343DFD}"/>
              </a:ext>
            </a:extLst>
          </p:cNvPr>
          <p:cNvSpPr>
            <a:spLocks noGrp="1"/>
          </p:cNvSpPr>
          <p:nvPr>
            <p:ph idx="1"/>
          </p:nvPr>
        </p:nvSpPr>
        <p:spPr/>
        <p:txBody>
          <a:bodyPr>
            <a:normAutofit/>
          </a:bodyPr>
          <a:lstStyle/>
          <a:p>
            <a:pPr marL="0" indent="0">
              <a:buNone/>
            </a:pPr>
            <a:r>
              <a:rPr lang="en-US" dirty="0"/>
              <a:t>List the possible stakeholders for each of the following situations in which you are engaged by a -</a:t>
            </a:r>
          </a:p>
          <a:p>
            <a:pPr marL="514350" indent="-514350">
              <a:buAutoNum type="arabicPeriod"/>
            </a:pPr>
            <a:r>
              <a:rPr lang="en-US" dirty="0"/>
              <a:t>Retail bank to help predict customer attritions</a:t>
            </a:r>
          </a:p>
          <a:p>
            <a:pPr marL="514350" indent="-514350">
              <a:buAutoNum type="arabicPeriod"/>
            </a:pPr>
            <a:r>
              <a:rPr lang="en-US" dirty="0"/>
              <a:t>Community hospital to help predict demand for bed next quarter</a:t>
            </a:r>
          </a:p>
          <a:p>
            <a:pPr marL="514350" indent="-514350">
              <a:buAutoNum type="arabicPeriod"/>
            </a:pPr>
            <a:r>
              <a:rPr lang="en-US" dirty="0"/>
              <a:t>Retail giant to optimize pricing strategy to increase business volume</a:t>
            </a:r>
          </a:p>
          <a:p>
            <a:pPr marL="514350" indent="-514350">
              <a:buAutoNum type="arabicPeriod"/>
            </a:pPr>
            <a:r>
              <a:rPr lang="en-US" dirty="0"/>
              <a:t>Educational institute to assess demand for a new course</a:t>
            </a:r>
          </a:p>
          <a:p>
            <a:pPr marL="514350" indent="-514350">
              <a:buAutoNum type="arabicPeriod"/>
            </a:pPr>
            <a:endParaRPr lang="en-US" dirty="0"/>
          </a:p>
          <a:p>
            <a:pPr marL="0" indent="0">
              <a:buNone/>
            </a:pPr>
            <a:endParaRPr lang="en-US" dirty="0"/>
          </a:p>
          <a:p>
            <a:pPr marL="0" indent="0">
              <a:buNone/>
            </a:pPr>
            <a:endParaRPr lang="en-US" dirty="0"/>
          </a:p>
          <a:p>
            <a:pPr marL="0" indent="0">
              <a:buNone/>
            </a:pPr>
            <a:endParaRPr lang="en-US" dirty="0"/>
          </a:p>
          <a:p>
            <a:pPr marL="514350" indent="-514350">
              <a:buFont typeface="+mj-lt"/>
              <a:buAutoNum type="arabicPeriod"/>
            </a:pPr>
            <a:endParaRPr lang="en-IN" dirty="0"/>
          </a:p>
        </p:txBody>
      </p:sp>
      <p:sp>
        <p:nvSpPr>
          <p:cNvPr id="4" name="Title 1">
            <a:extLst>
              <a:ext uri="{FF2B5EF4-FFF2-40B4-BE49-F238E27FC236}">
                <a16:creationId xmlns:a16="http://schemas.microsoft.com/office/drawing/2014/main" id="{4EA48CF4-3B72-4E91-BBCC-EC3501EAF3D2}"/>
              </a:ext>
            </a:extLst>
          </p:cNvPr>
          <p:cNvSpPr>
            <a:spLocks noGrp="1"/>
          </p:cNvSpPr>
          <p:nvPr>
            <p:ph type="title"/>
          </p:nvPr>
        </p:nvSpPr>
        <p:spPr>
          <a:xfrm>
            <a:off x="838200" y="365125"/>
            <a:ext cx="10515600" cy="1325563"/>
          </a:xfrm>
        </p:spPr>
        <p:txBody>
          <a:bodyPr/>
          <a:lstStyle/>
          <a:p>
            <a:r>
              <a:rPr lang="en-US" dirty="0"/>
              <a:t>Stakeholder identification</a:t>
            </a:r>
            <a:endParaRPr lang="en-IN" dirty="0"/>
          </a:p>
        </p:txBody>
      </p:sp>
    </p:spTree>
    <p:extLst>
      <p:ext uri="{BB962C8B-B14F-4D97-AF65-F5344CB8AC3E}">
        <p14:creationId xmlns:p14="http://schemas.microsoft.com/office/powerpoint/2010/main" val="1866278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6B78-1A60-4D1D-B3AD-C1015032997F}"/>
              </a:ext>
            </a:extLst>
          </p:cNvPr>
          <p:cNvSpPr>
            <a:spLocks noGrp="1"/>
          </p:cNvSpPr>
          <p:nvPr>
            <p:ph type="title"/>
          </p:nvPr>
        </p:nvSpPr>
        <p:spPr/>
        <p:txBody>
          <a:bodyPr/>
          <a:lstStyle/>
          <a:p>
            <a:r>
              <a:rPr lang="en-US" dirty="0"/>
              <a:t>Gather stakeholder requirements</a:t>
            </a:r>
            <a:endParaRPr lang="en-IN" dirty="0"/>
          </a:p>
        </p:txBody>
      </p:sp>
      <p:sp>
        <p:nvSpPr>
          <p:cNvPr id="3" name="Content Placeholder 2">
            <a:extLst>
              <a:ext uri="{FF2B5EF4-FFF2-40B4-BE49-F238E27FC236}">
                <a16:creationId xmlns:a16="http://schemas.microsoft.com/office/drawing/2014/main" id="{E9AE5F73-F3FC-4228-90BE-27AB222169DE}"/>
              </a:ext>
            </a:extLst>
          </p:cNvPr>
          <p:cNvSpPr>
            <a:spLocks noGrp="1"/>
          </p:cNvSpPr>
          <p:nvPr>
            <p:ph idx="1"/>
          </p:nvPr>
        </p:nvSpPr>
        <p:spPr/>
        <p:txBody>
          <a:bodyPr/>
          <a:lstStyle/>
          <a:p>
            <a:pPr marL="514350" indent="-514350">
              <a:buFont typeface="+mj-lt"/>
              <a:buAutoNum type="arabicPeriod"/>
            </a:pPr>
            <a:r>
              <a:rPr lang="en-US" dirty="0"/>
              <a:t>The objective here is to clearly understand your key stakeholders in terms of what they want, need, or expect from the project i.e., their requirements</a:t>
            </a:r>
          </a:p>
          <a:p>
            <a:pPr marL="514350" indent="-514350">
              <a:buFont typeface="+mj-lt"/>
              <a:buAutoNum type="arabicPeriod"/>
            </a:pPr>
            <a:r>
              <a:rPr lang="en-US" dirty="0"/>
              <a:t>Only on meeting these requirements (within the project constraints) will the project be considered successful</a:t>
            </a:r>
          </a:p>
          <a:p>
            <a:pPr marL="514350" indent="-514350">
              <a:buFont typeface="+mj-lt"/>
              <a:buAutoNum type="arabicPeriod"/>
            </a:pPr>
            <a:r>
              <a:rPr lang="en-US" dirty="0">
                <a:highlight>
                  <a:srgbClr val="FFFF00"/>
                </a:highlight>
              </a:rPr>
              <a:t>T</a:t>
            </a:r>
            <a:r>
              <a:rPr lang="en-IN" dirty="0">
                <a:highlight>
                  <a:srgbClr val="FFFF00"/>
                </a:highlight>
              </a:rPr>
              <a:t>he requirements are usually expressed in business language</a:t>
            </a:r>
          </a:p>
          <a:p>
            <a:pPr marL="514350" indent="-514350">
              <a:buFont typeface="+mj-lt"/>
              <a:buAutoNum type="arabicPeriod"/>
            </a:pPr>
            <a:r>
              <a:rPr lang="en-US" dirty="0">
                <a:highlight>
                  <a:srgbClr val="FFFF00"/>
                </a:highlight>
              </a:rPr>
              <a:t>They have to be translated into analytics requirements / technical requirements</a:t>
            </a:r>
          </a:p>
          <a:p>
            <a:pPr marL="514350" indent="-514350">
              <a:buFont typeface="+mj-lt"/>
              <a:buAutoNum type="arabicPeriod"/>
            </a:pPr>
            <a:endParaRPr lang="en-US" dirty="0"/>
          </a:p>
        </p:txBody>
      </p:sp>
    </p:spTree>
    <p:extLst>
      <p:ext uri="{BB962C8B-B14F-4D97-AF65-F5344CB8AC3E}">
        <p14:creationId xmlns:p14="http://schemas.microsoft.com/office/powerpoint/2010/main" val="1500026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324747"/>
          </a:xfrm>
        </p:spPr>
        <p:txBody>
          <a:bodyPr>
            <a:normAutofit/>
          </a:bodyPr>
          <a:lstStyle/>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Data Analysis Tools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3416320"/>
          </a:xfrm>
          <a:prstGeom prst="rect">
            <a:avLst/>
          </a:prstGeom>
          <a:noFill/>
        </p:spPr>
        <p:txBody>
          <a:bodyPr wrap="square" rtlCol="0">
            <a:spAutoFit/>
          </a:bodyPr>
          <a:lstStyle/>
          <a:p>
            <a:r>
              <a:rPr lang="en-US" dirty="0"/>
              <a:t>Data analytic tools are productivity enhancement tools that help in data analysis process in multiple ways such as </a:t>
            </a:r>
          </a:p>
          <a:p>
            <a:endParaRPr lang="en-US" dirty="0"/>
          </a:p>
          <a:p>
            <a:pPr marL="342900" indent="-342900">
              <a:buFont typeface="+mj-lt"/>
              <a:buAutoNum type="arabicPeriod"/>
            </a:pPr>
            <a:r>
              <a:rPr lang="en-US" dirty="0"/>
              <a:t>Collect data from various sources</a:t>
            </a:r>
          </a:p>
          <a:p>
            <a:pPr marL="342900" indent="-342900">
              <a:buFont typeface="+mj-lt"/>
              <a:buAutoNum type="arabicPeriod"/>
            </a:pPr>
            <a:r>
              <a:rPr lang="en-US" dirty="0"/>
              <a:t>Clean raw data</a:t>
            </a:r>
          </a:p>
          <a:p>
            <a:pPr marL="342900" indent="-342900">
              <a:buFont typeface="+mj-lt"/>
              <a:buAutoNum type="arabicPeriod"/>
            </a:pPr>
            <a:r>
              <a:rPr lang="en-US" dirty="0"/>
              <a:t>Structure data </a:t>
            </a:r>
          </a:p>
          <a:p>
            <a:pPr marL="342900" indent="-342900">
              <a:buFont typeface="+mj-lt"/>
              <a:buAutoNum type="arabicPeriod"/>
            </a:pPr>
            <a:r>
              <a:rPr lang="en-US" dirty="0"/>
              <a:t>Store data in optimal way</a:t>
            </a:r>
          </a:p>
          <a:p>
            <a:pPr marL="342900" indent="-342900">
              <a:buFont typeface="+mj-lt"/>
              <a:buAutoNum type="arabicPeriod"/>
            </a:pPr>
            <a:r>
              <a:rPr lang="en-US" dirty="0"/>
              <a:t>Data integration</a:t>
            </a:r>
          </a:p>
          <a:p>
            <a:pPr marL="342900" indent="-342900">
              <a:buFont typeface="+mj-lt"/>
              <a:buAutoNum type="arabicPeriod"/>
            </a:pPr>
            <a:r>
              <a:rPr lang="en-US" dirty="0"/>
              <a:t>Provide for descriptive, inferential, predictive analytics</a:t>
            </a:r>
          </a:p>
          <a:p>
            <a:pPr marL="342900" indent="-342900">
              <a:buFont typeface="+mj-lt"/>
              <a:buAutoNum type="arabicPeriod"/>
            </a:pPr>
            <a:r>
              <a:rPr lang="en-US" dirty="0"/>
              <a:t>Data modelling</a:t>
            </a:r>
          </a:p>
          <a:p>
            <a:pPr marL="342900" indent="-342900">
              <a:buFont typeface="+mj-lt"/>
              <a:buAutoNum type="arabicPeriod"/>
            </a:pPr>
            <a:r>
              <a:rPr lang="en-US" dirty="0"/>
              <a:t>Data transformation</a:t>
            </a:r>
          </a:p>
          <a:p>
            <a:pPr marL="342900" indent="-342900">
              <a:buFont typeface="+mj-lt"/>
              <a:buAutoNum type="arabicPeriod"/>
            </a:pPr>
            <a:r>
              <a:rPr lang="en-US" dirty="0"/>
              <a:t>Graphics for visualization</a:t>
            </a:r>
          </a:p>
          <a:p>
            <a:r>
              <a:rPr lang="en-US" dirty="0"/>
              <a:t>10. Reporting</a:t>
            </a:r>
          </a:p>
        </p:txBody>
      </p:sp>
      <p:sp>
        <p:nvSpPr>
          <p:cNvPr id="2" name="TextBox 1">
            <a:extLst>
              <a:ext uri="{FF2B5EF4-FFF2-40B4-BE49-F238E27FC236}">
                <a16:creationId xmlns:a16="http://schemas.microsoft.com/office/drawing/2014/main" id="{7548897E-89C0-40CA-92DA-810924C73BFF}"/>
              </a:ext>
            </a:extLst>
          </p:cNvPr>
          <p:cNvSpPr txBox="1"/>
          <p:nvPr/>
        </p:nvSpPr>
        <p:spPr>
          <a:xfrm>
            <a:off x="980661" y="5963478"/>
            <a:ext cx="9183756" cy="369332"/>
          </a:xfrm>
          <a:prstGeom prst="rect">
            <a:avLst/>
          </a:prstGeom>
          <a:noFill/>
        </p:spPr>
        <p:txBody>
          <a:bodyPr wrap="square" rtlCol="0">
            <a:spAutoFit/>
          </a:bodyPr>
          <a:lstStyle/>
          <a:p>
            <a:r>
              <a:rPr lang="en-IN" dirty="0"/>
              <a:t>https://crm.org/news/best-data-analytics-tools</a:t>
            </a:r>
          </a:p>
        </p:txBody>
      </p:sp>
    </p:spTree>
    <p:extLst>
      <p:ext uri="{BB962C8B-B14F-4D97-AF65-F5344CB8AC3E}">
        <p14:creationId xmlns:p14="http://schemas.microsoft.com/office/powerpoint/2010/main" val="4177299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324747"/>
          </a:xfrm>
        </p:spPr>
        <p:txBody>
          <a:bodyPr>
            <a:normAutofit/>
          </a:bodyPr>
          <a:lstStyle/>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Data Analysis Tools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1618634"/>
            <a:ext cx="11059947" cy="3939540"/>
          </a:xfrm>
          <a:prstGeom prst="rect">
            <a:avLst/>
          </a:prstGeom>
          <a:noFill/>
        </p:spPr>
        <p:txBody>
          <a:bodyPr wrap="square" rtlCol="0">
            <a:spAutoFit/>
          </a:bodyPr>
          <a:lstStyle/>
          <a:p>
            <a:r>
              <a:rPr lang="en-US" dirty="0"/>
              <a:t>One needs to evaluate the tools for suitability given the task at hand. Factors to consider to evaluate the tools include -</a:t>
            </a:r>
          </a:p>
          <a:p>
            <a:pPr marL="342900" indent="-342900">
              <a:buAutoNum type="arabicPeriod"/>
            </a:pPr>
            <a:endParaRPr lang="en-US" dirty="0"/>
          </a:p>
          <a:p>
            <a:pPr marL="342900" indent="-342900">
              <a:buFont typeface="+mj-lt"/>
              <a:buAutoNum type="arabicPeriod"/>
            </a:pPr>
            <a:r>
              <a:rPr lang="en-US" dirty="0"/>
              <a:t>Cost of the tool</a:t>
            </a:r>
          </a:p>
          <a:p>
            <a:pPr marL="800100" lvl="1" indent="-342900">
              <a:buFont typeface="+mj-lt"/>
              <a:buAutoNum type="alphaLcPeriod"/>
            </a:pPr>
            <a:r>
              <a:rPr lang="en-US" sz="1400" dirty="0"/>
              <a:t>License cost</a:t>
            </a:r>
          </a:p>
          <a:p>
            <a:pPr marL="800100" lvl="1" indent="-342900">
              <a:buFont typeface="+mj-lt"/>
              <a:buAutoNum type="alphaLcPeriod"/>
            </a:pPr>
            <a:r>
              <a:rPr lang="en-US" sz="1400" dirty="0"/>
              <a:t>Cost of maintenance</a:t>
            </a:r>
          </a:p>
          <a:p>
            <a:pPr marL="800100" lvl="1" indent="-342900">
              <a:buFont typeface="+mj-lt"/>
              <a:buAutoNum type="alphaLcPeriod"/>
            </a:pPr>
            <a:r>
              <a:rPr lang="en-US" sz="1400" dirty="0"/>
              <a:t>Cost of upgradation</a:t>
            </a:r>
          </a:p>
          <a:p>
            <a:pPr marL="800100" lvl="1" indent="-342900">
              <a:buFont typeface="+mj-lt"/>
              <a:buAutoNum type="alphaLcPeriod"/>
            </a:pPr>
            <a:r>
              <a:rPr lang="en-US" sz="1400" dirty="0"/>
              <a:t>Tailoring</a:t>
            </a:r>
          </a:p>
          <a:p>
            <a:pPr marL="800100" lvl="1" indent="-342900">
              <a:buFont typeface="+mj-lt"/>
              <a:buAutoNum type="alphaLcPeriod"/>
            </a:pPr>
            <a:r>
              <a:rPr lang="en-US" sz="1400" dirty="0"/>
              <a:t>Fine tuning</a:t>
            </a:r>
          </a:p>
          <a:p>
            <a:pPr marL="342900" indent="-342900">
              <a:buFont typeface="+mj-lt"/>
              <a:buAutoNum type="arabicPeriod"/>
            </a:pPr>
            <a:r>
              <a:rPr lang="en-US" dirty="0"/>
              <a:t>Training cost</a:t>
            </a:r>
          </a:p>
          <a:p>
            <a:pPr marL="342900" indent="-342900">
              <a:buFont typeface="+mj-lt"/>
              <a:buAutoNum type="arabicPeriod"/>
            </a:pPr>
            <a:r>
              <a:rPr lang="en-US" dirty="0"/>
              <a:t>Manpower cost</a:t>
            </a:r>
          </a:p>
          <a:p>
            <a:pPr marL="342900" indent="-342900">
              <a:buFont typeface="+mj-lt"/>
              <a:buAutoNum type="arabicPeriod"/>
            </a:pPr>
            <a:r>
              <a:rPr lang="en-US" dirty="0"/>
              <a:t>Opportunity cost</a:t>
            </a:r>
          </a:p>
          <a:p>
            <a:pPr marL="342900" indent="-342900">
              <a:buFont typeface="+mj-lt"/>
              <a:buAutoNum type="arabicPeriod"/>
            </a:pPr>
            <a:r>
              <a:rPr lang="en-US" dirty="0"/>
              <a:t>Risk mitigation cost</a:t>
            </a:r>
          </a:p>
          <a:p>
            <a:pPr marL="342900" indent="-342900">
              <a:buFont typeface="+mj-lt"/>
              <a:buAutoNum type="arabicPeriod"/>
            </a:pPr>
            <a:r>
              <a:rPr lang="en-US" dirty="0"/>
              <a:t>Supporting hardware/software cost</a:t>
            </a:r>
          </a:p>
          <a:p>
            <a:endParaRPr lang="en-US" dirty="0"/>
          </a:p>
        </p:txBody>
      </p:sp>
      <p:sp>
        <p:nvSpPr>
          <p:cNvPr id="2" name="TextBox 1">
            <a:extLst>
              <a:ext uri="{FF2B5EF4-FFF2-40B4-BE49-F238E27FC236}">
                <a16:creationId xmlns:a16="http://schemas.microsoft.com/office/drawing/2014/main" id="{7548897E-89C0-40CA-92DA-810924C73BFF}"/>
              </a:ext>
            </a:extLst>
          </p:cNvPr>
          <p:cNvSpPr txBox="1"/>
          <p:nvPr/>
        </p:nvSpPr>
        <p:spPr>
          <a:xfrm>
            <a:off x="980661" y="5963478"/>
            <a:ext cx="9183756" cy="646331"/>
          </a:xfrm>
          <a:prstGeom prst="rect">
            <a:avLst/>
          </a:prstGeom>
          <a:noFill/>
        </p:spPr>
        <p:txBody>
          <a:bodyPr wrap="square" rtlCol="0">
            <a:spAutoFit/>
          </a:bodyPr>
          <a:lstStyle/>
          <a:p>
            <a:r>
              <a:rPr lang="en-IN" dirty="0">
                <a:hlinkClick r:id="rId2"/>
              </a:rPr>
              <a:t>https://crm.org/news/best-data-analytics-tools</a:t>
            </a:r>
            <a:endParaRPr lang="en-IN" dirty="0"/>
          </a:p>
          <a:p>
            <a:endParaRPr lang="en-IN" dirty="0"/>
          </a:p>
        </p:txBody>
      </p:sp>
    </p:spTree>
    <p:extLst>
      <p:ext uri="{BB962C8B-B14F-4D97-AF65-F5344CB8AC3E}">
        <p14:creationId xmlns:p14="http://schemas.microsoft.com/office/powerpoint/2010/main" val="2705346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426031"/>
            <a:ext cx="10515600" cy="4947533"/>
          </a:xfrm>
        </p:spPr>
        <p:txBody>
          <a:bodyPr>
            <a:normAutofit/>
          </a:bodyPr>
          <a:lstStyle/>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highlight>
                <a:srgbClr val="FFFF00"/>
              </a:highlight>
            </a:endParaRP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Benefits of Analytics</a:t>
            </a:r>
            <a:endParaRPr lang="en-IN" dirty="0"/>
          </a:p>
        </p:txBody>
      </p:sp>
      <p:sp>
        <p:nvSpPr>
          <p:cNvPr id="6" name="TextBox 5">
            <a:extLst>
              <a:ext uri="{FF2B5EF4-FFF2-40B4-BE49-F238E27FC236}">
                <a16:creationId xmlns:a16="http://schemas.microsoft.com/office/drawing/2014/main" id="{FC5E7EC7-A515-42EF-B932-D4A1DA699983}"/>
              </a:ext>
            </a:extLst>
          </p:cNvPr>
          <p:cNvSpPr txBox="1"/>
          <p:nvPr/>
        </p:nvSpPr>
        <p:spPr>
          <a:xfrm>
            <a:off x="838200" y="2057459"/>
            <a:ext cx="11059947"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573952C-9594-4B30-93D4-FE03ACFFA033}"/>
              </a:ext>
            </a:extLst>
          </p:cNvPr>
          <p:cNvSpPr txBox="1"/>
          <p:nvPr/>
        </p:nvSpPr>
        <p:spPr>
          <a:xfrm>
            <a:off x="838199" y="1877690"/>
            <a:ext cx="11059947" cy="4247317"/>
          </a:xfrm>
          <a:prstGeom prst="rect">
            <a:avLst/>
          </a:prstGeom>
          <a:noFill/>
        </p:spPr>
        <p:txBody>
          <a:bodyPr wrap="square" rtlCol="0">
            <a:spAutoFit/>
          </a:bodyPr>
          <a:lstStyle/>
          <a:p>
            <a:r>
              <a:rPr lang="en-US" dirty="0"/>
              <a:t>Data analytics helps organizations extract rich information in form of valuable insights that can be integrated with business strategies to the advantage of the organization on the whole.  </a:t>
            </a:r>
          </a:p>
          <a:p>
            <a:pPr marL="342900" indent="-342900">
              <a:buAutoNum type="arabicPeriod"/>
            </a:pPr>
            <a:endParaRPr lang="en-US" dirty="0"/>
          </a:p>
          <a:p>
            <a:pPr marL="342900" indent="-342900">
              <a:buFont typeface="+mj-lt"/>
              <a:buAutoNum type="arabicPeriod"/>
            </a:pPr>
            <a:r>
              <a:rPr lang="en-US" dirty="0"/>
              <a:t>Increase efficiency – When the identified opportunities for improvement are leveraged, it can lead to overall increase in efficiency in functioning of the organization. The improvement can be measured periodically in various ways such as time taken to resolve customer ticket, frequency of stockout, optimal resource utilization etc.</a:t>
            </a:r>
          </a:p>
          <a:p>
            <a:pPr marL="342900" indent="-342900">
              <a:buFont typeface="+mj-lt"/>
              <a:buAutoNum type="arabicPeriod"/>
            </a:pPr>
            <a:endParaRPr lang="en-US" dirty="0"/>
          </a:p>
          <a:p>
            <a:pPr marL="342900" indent="-342900">
              <a:buFont typeface="+mj-lt"/>
              <a:buAutoNum type="arabicPeriod"/>
            </a:pPr>
            <a:r>
              <a:rPr lang="en-US" dirty="0"/>
              <a:t>Informed decisions – Strategic decisions are taken on the basis of objective evidence instead of emotions helping in reducing incorrect decisions. Taking informed decisions helps in optimal stock maintenance, optimal pricing etc. Effectiveness of informed decisions can be assessed using appropriate business metrics</a:t>
            </a:r>
          </a:p>
          <a:p>
            <a:pPr marL="342900" indent="-342900">
              <a:buFont typeface="+mj-lt"/>
              <a:buAutoNum type="arabicPeriod"/>
            </a:pPr>
            <a:endParaRPr lang="en-US" dirty="0"/>
          </a:p>
          <a:p>
            <a:pPr marL="342900" indent="-342900">
              <a:buFont typeface="+mj-lt"/>
              <a:buAutoNum type="arabicPeriod"/>
            </a:pPr>
            <a:r>
              <a:rPr lang="en-US" dirty="0"/>
              <a:t>Mitigate risks – Foresee risks and take steps to mitigate the same in advance. Identify cash cow customers likely to churn and take informed steps to prevent the churn. Degree of success can be easily measured using churn metrics </a:t>
            </a:r>
          </a:p>
        </p:txBody>
      </p:sp>
    </p:spTree>
    <p:extLst>
      <p:ext uri="{BB962C8B-B14F-4D97-AF65-F5344CB8AC3E}">
        <p14:creationId xmlns:p14="http://schemas.microsoft.com/office/powerpoint/2010/main" val="106127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545342"/>
            <a:ext cx="10515600" cy="4947533"/>
          </a:xfrm>
        </p:spPr>
        <p:txBody>
          <a:bodyPr>
            <a:normAutofit fontScale="92500" lnSpcReduction="20000"/>
          </a:bodyPr>
          <a:lstStyle/>
          <a:p>
            <a:pPr marL="0" indent="0">
              <a:buNone/>
            </a:pPr>
            <a:r>
              <a:rPr lang="en-US" dirty="0"/>
              <a:t>Case  - Customer churn and retention (Churn management)</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r>
              <a:rPr lang="en-US" sz="1900" dirty="0">
                <a:highlight>
                  <a:srgbClr val="FFFF00"/>
                </a:highlight>
              </a:rPr>
              <a:t>What will be your approach to this project?</a:t>
            </a:r>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Phase 1 Understanding business problem</a:t>
            </a:r>
            <a:endParaRPr lang="en-IN" dirty="0"/>
          </a:p>
        </p:txBody>
      </p:sp>
      <p:sp>
        <p:nvSpPr>
          <p:cNvPr id="5" name="TextBox 4">
            <a:extLst>
              <a:ext uri="{FF2B5EF4-FFF2-40B4-BE49-F238E27FC236}">
                <a16:creationId xmlns:a16="http://schemas.microsoft.com/office/drawing/2014/main" id="{36ACC6CF-A168-4C03-918F-C3E4D68C4DE4}"/>
              </a:ext>
            </a:extLst>
          </p:cNvPr>
          <p:cNvSpPr txBox="1"/>
          <p:nvPr/>
        </p:nvSpPr>
        <p:spPr>
          <a:xfrm>
            <a:off x="838200" y="2038260"/>
            <a:ext cx="10642600" cy="3970318"/>
          </a:xfrm>
          <a:prstGeom prst="rect">
            <a:avLst/>
          </a:prstGeom>
          <a:noFill/>
          <a:ln>
            <a:solidFill>
              <a:schemeClr val="tx1"/>
            </a:solidFill>
          </a:ln>
        </p:spPr>
        <p:txBody>
          <a:bodyPr wrap="square" rtlCol="0">
            <a:spAutoFit/>
          </a:bodyPr>
          <a:lstStyle/>
          <a:p>
            <a:pPr algn="just"/>
            <a:r>
              <a:rPr lang="en-US" dirty="0"/>
              <a:t>Given the geopolitical situation, the effect of </a:t>
            </a:r>
            <a:r>
              <a:rPr lang="en-US" dirty="0" err="1"/>
              <a:t>Covid</a:t>
            </a:r>
            <a:r>
              <a:rPr lang="en-US" dirty="0"/>
              <a:t> pandemic, the retail environment is changing rapidly. With looming recession, supply chain disruption, wafer-thin margins, I</a:t>
            </a:r>
          </a:p>
          <a:p>
            <a:pPr algn="just"/>
            <a:r>
              <a:rPr lang="en-US" dirty="0" err="1"/>
              <a:t>ncreasing</a:t>
            </a:r>
            <a:r>
              <a:rPr lang="en-US" dirty="0"/>
              <a:t> unemployment etc., the retail business try to remain afloat selling goods at competitive prices and large volumes to existing customers. In such situations acquiring new customers and gaining their loyalty is next to impossible. It costs business much more than retaining existing customers. In short, preventing customer churn in these tough times is more critical than acquiring new potentially loyal customers. </a:t>
            </a:r>
          </a:p>
          <a:p>
            <a:pPr algn="just"/>
            <a:r>
              <a:rPr lang="en-US" dirty="0"/>
              <a:t>The retail customer XYZ ltd., has engaged you to suggest strategies to stem the current customer churn which is likely to impact business adversely if not managed on priority basis. XYZ Ltd. has ten retail outlets across different cities and also facilitates online purchase from each outlet. Some of these outlets are facing this crisis more than others. Overall, the drop in customer base is evident across all the outlets</a:t>
            </a:r>
          </a:p>
          <a:p>
            <a:pPr algn="just"/>
            <a:endParaRPr lang="en-US" dirty="0"/>
          </a:p>
          <a:p>
            <a:pPr algn="just"/>
            <a:r>
              <a:rPr lang="en-US" dirty="0"/>
              <a:t>The business problem is “Customer churn is x% and started to impact profitability and needs to be reduced (if possible to zero) by at least 10%”</a:t>
            </a:r>
          </a:p>
          <a:p>
            <a:endParaRPr lang="en-IN" dirty="0"/>
          </a:p>
        </p:txBody>
      </p:sp>
    </p:spTree>
    <p:extLst>
      <p:ext uri="{BB962C8B-B14F-4D97-AF65-F5344CB8AC3E}">
        <p14:creationId xmlns:p14="http://schemas.microsoft.com/office/powerpoint/2010/main" val="385409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7ABB-2A78-5214-6DBF-B60F1E0FF11A}"/>
              </a:ext>
            </a:extLst>
          </p:cNvPr>
          <p:cNvSpPr>
            <a:spLocks noGrp="1"/>
          </p:cNvSpPr>
          <p:nvPr>
            <p:ph type="title"/>
          </p:nvPr>
        </p:nvSpPr>
        <p:spPr>
          <a:xfrm>
            <a:off x="838200" y="365126"/>
            <a:ext cx="10515600" cy="745218"/>
          </a:xfrm>
        </p:spPr>
        <p:txBody>
          <a:bodyPr/>
          <a:lstStyle/>
          <a:p>
            <a:r>
              <a:rPr lang="en-IN" dirty="0"/>
              <a:t>Inactive participants except Karthik Kunal</a:t>
            </a:r>
          </a:p>
        </p:txBody>
      </p:sp>
      <p:pic>
        <p:nvPicPr>
          <p:cNvPr id="5" name="Content Placeholder 4">
            <a:extLst>
              <a:ext uri="{FF2B5EF4-FFF2-40B4-BE49-F238E27FC236}">
                <a16:creationId xmlns:a16="http://schemas.microsoft.com/office/drawing/2014/main" id="{A5E4D398-C29F-D1C0-D2A7-B98FF9A422B1}"/>
              </a:ext>
            </a:extLst>
          </p:cNvPr>
          <p:cNvPicPr>
            <a:picLocks noGrp="1" noChangeAspect="1"/>
          </p:cNvPicPr>
          <p:nvPr>
            <p:ph idx="1"/>
          </p:nvPr>
        </p:nvPicPr>
        <p:blipFill>
          <a:blip r:embed="rId2"/>
          <a:stretch>
            <a:fillRect/>
          </a:stretch>
        </p:blipFill>
        <p:spPr>
          <a:xfrm>
            <a:off x="3036060" y="1825625"/>
            <a:ext cx="6119879" cy="4351338"/>
          </a:xfrm>
        </p:spPr>
      </p:pic>
    </p:spTree>
    <p:extLst>
      <p:ext uri="{BB962C8B-B14F-4D97-AF65-F5344CB8AC3E}">
        <p14:creationId xmlns:p14="http://schemas.microsoft.com/office/powerpoint/2010/main" val="399238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4C05-6681-ADD5-12A3-C74E942E98AE}"/>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99BA99A-B934-5A66-801B-9C5643ECEF43}"/>
              </a:ext>
            </a:extLst>
          </p:cNvPr>
          <p:cNvPicPr>
            <a:picLocks noChangeAspect="1"/>
          </p:cNvPicPr>
          <p:nvPr/>
        </p:nvPicPr>
        <p:blipFill>
          <a:blip r:embed="rId2"/>
          <a:stretch>
            <a:fillRect/>
          </a:stretch>
        </p:blipFill>
        <p:spPr>
          <a:xfrm>
            <a:off x="0" y="248193"/>
            <a:ext cx="12192000" cy="6361614"/>
          </a:xfrm>
          <a:prstGeom prst="rect">
            <a:avLst/>
          </a:prstGeom>
        </p:spPr>
      </p:pic>
    </p:spTree>
    <p:extLst>
      <p:ext uri="{BB962C8B-B14F-4D97-AF65-F5344CB8AC3E}">
        <p14:creationId xmlns:p14="http://schemas.microsoft.com/office/powerpoint/2010/main" val="215372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9BE0-28DD-414E-A305-D997AD4E0D54}"/>
              </a:ext>
            </a:extLst>
          </p:cNvPr>
          <p:cNvSpPr>
            <a:spLocks noGrp="1"/>
          </p:cNvSpPr>
          <p:nvPr>
            <p:ph type="title"/>
          </p:nvPr>
        </p:nvSpPr>
        <p:spPr/>
        <p:txBody>
          <a:bodyPr/>
          <a:lstStyle/>
          <a:p>
            <a:r>
              <a:rPr lang="en-US" dirty="0"/>
              <a:t>Understanding business problem</a:t>
            </a:r>
            <a:endParaRPr lang="en-IN" dirty="0"/>
          </a:p>
        </p:txBody>
      </p:sp>
      <p:sp>
        <p:nvSpPr>
          <p:cNvPr id="3" name="Content Placeholder 2">
            <a:extLst>
              <a:ext uri="{FF2B5EF4-FFF2-40B4-BE49-F238E27FC236}">
                <a16:creationId xmlns:a16="http://schemas.microsoft.com/office/drawing/2014/main" id="{639062E8-2BEF-4F30-8A78-D9DD1DCF2CCE}"/>
              </a:ext>
            </a:extLst>
          </p:cNvPr>
          <p:cNvSpPr>
            <a:spLocks noGrp="1"/>
          </p:cNvSpPr>
          <p:nvPr>
            <p:ph idx="1"/>
          </p:nvPr>
        </p:nvSpPr>
        <p:spPr>
          <a:xfrm>
            <a:off x="838200" y="1825624"/>
            <a:ext cx="10515600" cy="4828393"/>
          </a:xfrm>
        </p:spPr>
        <p:txBody>
          <a:bodyPr>
            <a:normAutofit fontScale="92500" lnSpcReduction="10000"/>
          </a:bodyPr>
          <a:lstStyle/>
          <a:p>
            <a:pPr marL="514350" indent="-514350">
              <a:buFont typeface="+mj-lt"/>
              <a:buAutoNum type="arabicPeriod"/>
            </a:pPr>
            <a:r>
              <a:rPr lang="en-US" dirty="0"/>
              <a:t>Business requirements are stated in business language. “Reduce customer churn to 5% from the current 15%”</a:t>
            </a:r>
          </a:p>
          <a:p>
            <a:pPr marL="514350" indent="-514350">
              <a:buFont typeface="+mj-lt"/>
              <a:buAutoNum type="arabicPeriod"/>
            </a:pPr>
            <a:endParaRPr lang="en-US" dirty="0"/>
          </a:p>
          <a:p>
            <a:pPr marL="514350" indent="-514350">
              <a:buFont typeface="+mj-lt"/>
              <a:buAutoNum type="arabicPeriod"/>
            </a:pPr>
            <a:r>
              <a:rPr lang="en-US" dirty="0"/>
              <a:t>Understand the business problem </a:t>
            </a:r>
          </a:p>
          <a:p>
            <a:pPr marL="971550" lvl="1" indent="-514350">
              <a:buFont typeface="+mj-lt"/>
              <a:buAutoNum type="alphaLcPeriod"/>
            </a:pPr>
            <a:r>
              <a:rPr lang="en-US" dirty="0"/>
              <a:t>Identify stakeholders / key stakeholders in the project</a:t>
            </a:r>
          </a:p>
          <a:p>
            <a:pPr marL="971550" lvl="1" indent="-514350">
              <a:buFont typeface="+mj-lt"/>
              <a:buAutoNum type="alphaLcPeriod"/>
            </a:pPr>
            <a:r>
              <a:rPr lang="en-US" dirty="0"/>
              <a:t>Stakeholder analysis in terms of </a:t>
            </a:r>
            <a:r>
              <a:rPr lang="en-US" dirty="0">
                <a:highlight>
                  <a:srgbClr val="FFFF00"/>
                </a:highlight>
              </a:rPr>
              <a:t>key stakeholders</a:t>
            </a:r>
            <a:r>
              <a:rPr lang="en-US" dirty="0"/>
              <a:t>, internal external etc. </a:t>
            </a:r>
          </a:p>
          <a:p>
            <a:pPr marL="971550" lvl="1" indent="-514350">
              <a:buFont typeface="+mj-lt"/>
              <a:buAutoNum type="alphaLcPeriod"/>
            </a:pPr>
            <a:r>
              <a:rPr lang="en-US" dirty="0"/>
              <a:t>Collect stakeholder information reflecting their views of the problem </a:t>
            </a:r>
          </a:p>
          <a:p>
            <a:pPr marL="971550" lvl="1" indent="-514350">
              <a:buFont typeface="+mj-lt"/>
              <a:buAutoNum type="alphaLcPeriod"/>
            </a:pPr>
            <a:r>
              <a:rPr lang="en-US" dirty="0"/>
              <a:t>Document information gathered to reflect the understanding and maybe in form of notes, emails, document exchange etc.</a:t>
            </a:r>
          </a:p>
          <a:p>
            <a:pPr marL="514350" indent="-514350">
              <a:buFont typeface="+mj-lt"/>
              <a:buAutoNum type="arabicPeriod"/>
            </a:pPr>
            <a:endParaRPr lang="en-US" dirty="0"/>
          </a:p>
          <a:p>
            <a:pPr marL="514350" indent="-514350">
              <a:buFont typeface="+mj-lt"/>
              <a:buAutoNum type="arabicPeriod"/>
            </a:pPr>
            <a:r>
              <a:rPr lang="en-US" dirty="0"/>
              <a:t>Confirming the understanding with the customer stakeholders</a:t>
            </a:r>
          </a:p>
          <a:p>
            <a:pPr marL="971550" lvl="1" indent="-514350">
              <a:buFont typeface="+mj-lt"/>
              <a:buAutoNum type="alphaLcPeriod"/>
            </a:pPr>
            <a:r>
              <a:rPr lang="en-US" dirty="0"/>
              <a:t>Compile the findings into a presentation/ report</a:t>
            </a:r>
          </a:p>
          <a:p>
            <a:pPr marL="971550" lvl="1" indent="-514350">
              <a:buFont typeface="+mj-lt"/>
              <a:buAutoNum type="alphaLcPeriod"/>
            </a:pPr>
            <a:r>
              <a:rPr lang="en-US" dirty="0"/>
              <a:t>Confirm your understanding and signoff with customer stakeholders</a:t>
            </a:r>
          </a:p>
          <a:p>
            <a:endParaRPr lang="en-IN" dirty="0"/>
          </a:p>
        </p:txBody>
      </p:sp>
      <p:graphicFrame>
        <p:nvGraphicFramePr>
          <p:cNvPr id="4" name="Object 3">
            <a:extLst>
              <a:ext uri="{FF2B5EF4-FFF2-40B4-BE49-F238E27FC236}">
                <a16:creationId xmlns:a16="http://schemas.microsoft.com/office/drawing/2014/main" id="{7997C096-4B2C-49F8-B590-70E1300647F0}"/>
              </a:ext>
            </a:extLst>
          </p:cNvPr>
          <p:cNvGraphicFramePr>
            <a:graphicFrameLocks noChangeAspect="1"/>
          </p:cNvGraphicFramePr>
          <p:nvPr>
            <p:extLst>
              <p:ext uri="{D42A27DB-BD31-4B8C-83A1-F6EECF244321}">
                <p14:modId xmlns:p14="http://schemas.microsoft.com/office/powerpoint/2010/main" val="1576572205"/>
              </p:ext>
            </p:extLst>
          </p:nvPr>
        </p:nvGraphicFramePr>
        <p:xfrm>
          <a:off x="10938463" y="2692352"/>
          <a:ext cx="830673" cy="1075119"/>
        </p:xfrm>
        <a:graphic>
          <a:graphicData uri="http://schemas.openxmlformats.org/presentationml/2006/ole">
            <mc:AlternateContent xmlns:mc="http://schemas.openxmlformats.org/markup-compatibility/2006">
              <mc:Choice xmlns:v="urn:schemas-microsoft-com:vml" Requires="v">
                <p:oleObj name="Acrobat Document" r:id="rId2" imgW="5828911" imgH="7543536" progId="AcroExch.Document.7">
                  <p:embed/>
                </p:oleObj>
              </mc:Choice>
              <mc:Fallback>
                <p:oleObj name="Acrobat Document" r:id="rId2" imgW="5828911" imgH="7543536" progId="AcroExch.Document.7">
                  <p:embed/>
                  <p:pic>
                    <p:nvPicPr>
                      <p:cNvPr id="0" name=""/>
                      <p:cNvPicPr/>
                      <p:nvPr/>
                    </p:nvPicPr>
                    <p:blipFill>
                      <a:blip r:embed="rId3"/>
                      <a:stretch>
                        <a:fillRect/>
                      </a:stretch>
                    </p:blipFill>
                    <p:spPr>
                      <a:xfrm>
                        <a:off x="10938463" y="2692352"/>
                        <a:ext cx="830673" cy="1075119"/>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FE0B455-43DB-4986-BA4B-C41F0B68D118}"/>
                  </a:ext>
                </a:extLst>
              </p14:cNvPr>
              <p14:cNvContentPartPr/>
              <p14:nvPr/>
            </p14:nvContentPartPr>
            <p14:xfrm>
              <a:off x="10694160" y="6152400"/>
              <a:ext cx="31320" cy="6840"/>
            </p14:xfrm>
          </p:contentPart>
        </mc:Choice>
        <mc:Fallback xmlns="">
          <p:pic>
            <p:nvPicPr>
              <p:cNvPr id="5" name="Ink 4">
                <a:extLst>
                  <a:ext uri="{FF2B5EF4-FFF2-40B4-BE49-F238E27FC236}">
                    <a16:creationId xmlns:a16="http://schemas.microsoft.com/office/drawing/2014/main" id="{6FE0B455-43DB-4986-BA4B-C41F0B68D118}"/>
                  </a:ext>
                </a:extLst>
              </p:cNvPr>
              <p:cNvPicPr/>
              <p:nvPr/>
            </p:nvPicPr>
            <p:blipFill>
              <a:blip r:embed="rId6"/>
              <a:stretch>
                <a:fillRect/>
              </a:stretch>
            </p:blipFill>
            <p:spPr>
              <a:xfrm>
                <a:off x="10684800" y="6143040"/>
                <a:ext cx="500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4CEA92C-381B-6D4D-7E84-54631D04639F}"/>
                  </a:ext>
                </a:extLst>
              </p14:cNvPr>
              <p14:cNvContentPartPr/>
              <p14:nvPr/>
            </p14:nvContentPartPr>
            <p14:xfrm>
              <a:off x="6845400" y="5854680"/>
              <a:ext cx="360" cy="360"/>
            </p14:xfrm>
          </p:contentPart>
        </mc:Choice>
        <mc:Fallback xmlns="">
          <p:pic>
            <p:nvPicPr>
              <p:cNvPr id="6" name="Ink 5">
                <a:extLst>
                  <a:ext uri="{FF2B5EF4-FFF2-40B4-BE49-F238E27FC236}">
                    <a16:creationId xmlns:a16="http://schemas.microsoft.com/office/drawing/2014/main" id="{84CEA92C-381B-6D4D-7E84-54631D04639F}"/>
                  </a:ext>
                </a:extLst>
              </p:cNvPr>
              <p:cNvPicPr/>
              <p:nvPr/>
            </p:nvPicPr>
            <p:blipFill>
              <a:blip r:embed="rId8"/>
              <a:stretch>
                <a:fillRect/>
              </a:stretch>
            </p:blipFill>
            <p:spPr>
              <a:xfrm>
                <a:off x="6836040" y="5845320"/>
                <a:ext cx="19080" cy="19080"/>
              </a:xfrm>
              <a:prstGeom prst="rect">
                <a:avLst/>
              </a:prstGeom>
            </p:spPr>
          </p:pic>
        </mc:Fallback>
      </mc:AlternateContent>
    </p:spTree>
    <p:extLst>
      <p:ext uri="{BB962C8B-B14F-4D97-AF65-F5344CB8AC3E}">
        <p14:creationId xmlns:p14="http://schemas.microsoft.com/office/powerpoint/2010/main" val="355039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44C-E13B-4468-BE55-7AAB12454E5E}"/>
              </a:ext>
            </a:extLst>
          </p:cNvPr>
          <p:cNvSpPr>
            <a:spLocks noGrp="1"/>
          </p:cNvSpPr>
          <p:nvPr>
            <p:ph idx="1"/>
          </p:nvPr>
        </p:nvSpPr>
        <p:spPr>
          <a:xfrm>
            <a:off x="838200" y="1873955"/>
            <a:ext cx="10515600" cy="4741158"/>
          </a:xfrm>
        </p:spPr>
        <p:txBody>
          <a:bodyPr>
            <a:normAutofit/>
          </a:bodyPr>
          <a:lstStyle/>
          <a:p>
            <a:pPr marL="0" indent="0">
              <a:buNone/>
            </a:pPr>
            <a:r>
              <a:rPr lang="en-US" b="1" dirty="0"/>
              <a:t>Case 1</a:t>
            </a:r>
            <a:r>
              <a:rPr lang="en-US" dirty="0"/>
              <a:t>  - </a:t>
            </a:r>
            <a:r>
              <a:rPr lang="en-US" u="sng" dirty="0"/>
              <a:t>Customer churn and retention (Churn management)</a:t>
            </a:r>
          </a:p>
          <a:p>
            <a:pPr marL="0" indent="0" algn="just">
              <a:buNone/>
            </a:pPr>
            <a:endParaRPr lang="en-US" sz="1900" dirty="0"/>
          </a:p>
          <a:p>
            <a:pPr marL="0" indent="0" algn="just">
              <a:buNone/>
            </a:pPr>
            <a:r>
              <a:rPr lang="en-US" sz="2400" u="sng" dirty="0"/>
              <a:t>Possible high level approach for </a:t>
            </a:r>
            <a:r>
              <a:rPr lang="en-US" sz="2400" b="1" u="sng" dirty="0"/>
              <a:t>Phase 1</a:t>
            </a:r>
          </a:p>
          <a:p>
            <a:pPr marL="457200" indent="-457200" algn="just">
              <a:buAutoNum type="arabicPeriod"/>
            </a:pPr>
            <a:r>
              <a:rPr lang="en-US" sz="2400" dirty="0"/>
              <a:t>For churn reduction, understand the churn definition used by the customer. Identify the stakeholders(internal and external), their roles and responsibilities and relation to the business</a:t>
            </a:r>
          </a:p>
          <a:p>
            <a:pPr marL="457200" indent="-457200" algn="just">
              <a:buAutoNum type="arabicPeriod"/>
            </a:pPr>
            <a:r>
              <a:rPr lang="en-US" sz="2400" dirty="0"/>
              <a:t>Identify possible reasons for churn. This can be done through brainstorming session with key stakeholders, survey of stores and customers, inspection of the stores in person etc.</a:t>
            </a:r>
          </a:p>
          <a:p>
            <a:pPr marL="457200" indent="-457200" algn="just">
              <a:buAutoNum type="arabicPeriod"/>
            </a:pPr>
            <a:r>
              <a:rPr lang="en-US" sz="2400" dirty="0"/>
              <a:t>Represent the information gathered in a comprehensive yet easy to understand way. For example, using “Mind Map” diagram</a:t>
            </a:r>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a:p>
            <a:pPr marL="0" indent="0" algn="just">
              <a:buNone/>
            </a:pPr>
            <a:endParaRPr lang="en-US" sz="1900" dirty="0"/>
          </a:p>
        </p:txBody>
      </p:sp>
      <p:sp>
        <p:nvSpPr>
          <p:cNvPr id="4" name="Title 1">
            <a:extLst>
              <a:ext uri="{FF2B5EF4-FFF2-40B4-BE49-F238E27FC236}">
                <a16:creationId xmlns:a16="http://schemas.microsoft.com/office/drawing/2014/main" id="{0CCF4A5B-CD68-41B4-B49C-5F04CF5E1B53}"/>
              </a:ext>
            </a:extLst>
          </p:cNvPr>
          <p:cNvSpPr>
            <a:spLocks noGrp="1"/>
          </p:cNvSpPr>
          <p:nvPr>
            <p:ph type="title"/>
          </p:nvPr>
        </p:nvSpPr>
        <p:spPr>
          <a:xfrm>
            <a:off x="838200" y="365125"/>
            <a:ext cx="10515600" cy="1325563"/>
          </a:xfrm>
        </p:spPr>
        <p:txBody>
          <a:bodyPr/>
          <a:lstStyle/>
          <a:p>
            <a:r>
              <a:rPr lang="en-US" dirty="0"/>
              <a:t>Understanding business problem</a:t>
            </a:r>
            <a:endParaRPr lang="en-IN" dirty="0"/>
          </a:p>
        </p:txBody>
      </p:sp>
    </p:spTree>
    <p:extLst>
      <p:ext uri="{BB962C8B-B14F-4D97-AF65-F5344CB8AC3E}">
        <p14:creationId xmlns:p14="http://schemas.microsoft.com/office/powerpoint/2010/main" val="257858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38556</TotalTime>
  <Words>4455</Words>
  <Application>Microsoft Office PowerPoint</Application>
  <PresentationFormat>Widescreen</PresentationFormat>
  <Paragraphs>676</Paragraphs>
  <Slides>45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Aptos</vt:lpstr>
      <vt:lpstr>Arial</vt:lpstr>
      <vt:lpstr>Calibri</vt:lpstr>
      <vt:lpstr>Calibri Light</vt:lpstr>
      <vt:lpstr>Office Theme</vt:lpstr>
      <vt:lpstr>Acrobat Document</vt:lpstr>
      <vt:lpstr>Business Communication for Data Analytics Project</vt:lpstr>
      <vt:lpstr>Expectations will be high</vt:lpstr>
      <vt:lpstr>Objectives of this session</vt:lpstr>
      <vt:lpstr>PowerPoint Presentation</vt:lpstr>
      <vt:lpstr>Phase 1 Understanding business problem</vt:lpstr>
      <vt:lpstr>Inactive participants except Karthik Kunal</vt:lpstr>
      <vt:lpstr>PowerPoint Presentation</vt:lpstr>
      <vt:lpstr>Understanding business problem</vt:lpstr>
      <vt:lpstr>Understanding business problem</vt:lpstr>
      <vt:lpstr>Understanding business problem Mind map of possible reasons</vt:lpstr>
      <vt:lpstr>Understanding business problem</vt:lpstr>
      <vt:lpstr>Understanding business problem Inventory Management Process Flow</vt:lpstr>
      <vt:lpstr>Understanding business problem Ishikawa / Fishbone diagram for root cause analysis</vt:lpstr>
      <vt:lpstr>Understanding business problem Customer Lifecycle &amp; Touchpoints </vt:lpstr>
      <vt:lpstr>Phase 2 Identify Data needed for the analysis</vt:lpstr>
      <vt:lpstr>Phase 2 Identify Data needed for the analysis</vt:lpstr>
      <vt:lpstr>Phase 2 Identify Data needed for the analysis</vt:lpstr>
      <vt:lpstr>Phase 2 Identify Data needed for the analysis</vt:lpstr>
      <vt:lpstr>Phase 2 Identify Data needed for the analysis</vt:lpstr>
      <vt:lpstr>Phase 4 Exploratory Data Analysis</vt:lpstr>
      <vt:lpstr>Phase 4 Exploratory Data Analysis</vt:lpstr>
      <vt:lpstr>Phase 4 Exploratory Data Analysis</vt:lpstr>
      <vt:lpstr>Phase 4 Exploratory Data Analysis</vt:lpstr>
      <vt:lpstr>Phase 5 Hypothesize to reflect possible causes</vt:lpstr>
      <vt:lpstr>Phase 5 Hypothesis and testing strategy</vt:lpstr>
      <vt:lpstr>Phase 6 Present Analysis Findings</vt:lpstr>
      <vt:lpstr>Phase 6 Present Analysis Findings</vt:lpstr>
      <vt:lpstr>Phase 6 Present Analysis Findings</vt:lpstr>
      <vt:lpstr>Phase 6 Present Analysis Findings</vt:lpstr>
      <vt:lpstr>Phase 6 Present Analysis Findings</vt:lpstr>
      <vt:lpstr>Project Proposal</vt:lpstr>
      <vt:lpstr>Cost Benefit Analysis (CBA)</vt:lpstr>
      <vt:lpstr>Cost Benefit Analysis (CBA)</vt:lpstr>
      <vt:lpstr>Cost Benefit Analysis (CBA) Net Present Value </vt:lpstr>
      <vt:lpstr>Cost Benefit Analysis (CBA) Benefit Cost ratio</vt:lpstr>
      <vt:lpstr>Cost Benefit Analysis (CBA) </vt:lpstr>
      <vt:lpstr>Model level Cost Benefit Analysis (CBA) </vt:lpstr>
      <vt:lpstr>PowerPoint Presentation</vt:lpstr>
      <vt:lpstr>Stakeholder identification</vt:lpstr>
      <vt:lpstr>Stakeholder identification</vt:lpstr>
      <vt:lpstr>Stakeholder identification</vt:lpstr>
      <vt:lpstr>Gather stakeholder requirements</vt:lpstr>
      <vt:lpstr>Data Analysis Tools</vt:lpstr>
      <vt:lpstr>Data Analysis Tools</vt:lpstr>
      <vt:lpstr>Benefits of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&amp; Story Telling</dc:title>
  <dc:creator>Mukesh Rao</dc:creator>
  <cp:lastModifiedBy>mallikarjuna doddamane</cp:lastModifiedBy>
  <cp:revision>151</cp:revision>
  <dcterms:created xsi:type="dcterms:W3CDTF">2022-11-29T05:30:58Z</dcterms:created>
  <dcterms:modified xsi:type="dcterms:W3CDTF">2025-01-11T07:36:20Z</dcterms:modified>
</cp:coreProperties>
</file>