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61" r:id="rId6"/>
    <p:sldId id="272" r:id="rId7"/>
    <p:sldId id="270" r:id="rId8"/>
    <p:sldId id="273" r:id="rId9"/>
    <p:sldId id="259" r:id="rId10"/>
    <p:sldId id="262" r:id="rId11"/>
    <p:sldId id="260" r:id="rId12"/>
    <p:sldId id="263" r:id="rId13"/>
    <p:sldId id="264" r:id="rId14"/>
    <p:sldId id="266" r:id="rId15"/>
    <p:sldId id="274" r:id="rId16"/>
    <p:sldId id="265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4752-13FF-45CB-BBA4-44A7F6EF4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FD016-B0E4-4F44-95AE-E21FE092F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A103-5F90-4C14-BD87-25288A10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6DC9B-784F-4035-B2B5-747826BE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6CDF-2F66-49CE-8369-4C33349D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2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8180-3C98-47B1-9200-3BB6648C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BBDB9-5143-4A2B-8AFD-428172FDC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679E-F4B1-467F-8B2F-BCAFAEFC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32E3-6268-423B-B128-FCE5B4EF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07BA-7450-4D91-9EBF-E23357BF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5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FF146-375F-4779-9A7B-9F9323942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28EE-F4B3-4A00-88FF-5F8E9F677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EA65-B0DB-4934-B4FE-64B8F57F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831D-84DD-418C-9017-D36FA759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D7C8-FE20-439B-997E-1445FEBE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58E-8D22-440C-BE26-0D3F266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4FF4-607E-42E0-B9C0-1FED7F5C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B22B-8E59-46A5-B8AD-3A80F2BF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1C9D-8D05-405F-894A-7BA6EE2B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AC6A-E09B-40F6-9DDA-49ECAD92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7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8A2E-9EA6-468D-BFF4-847A78CC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AB26-A892-4828-865E-9375470E0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B1616-983A-40DC-81EE-BCE5E8B3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2D59-EBC1-42EE-ACE0-AE4BC492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A827-0F68-42E1-B67D-F3B943A7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2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660D-D468-480C-811A-3960E50F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22FE-EF98-4893-A023-71A9A4F68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BAF68-326A-45B0-B73D-38A22D63C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74B6D-8B97-4526-9970-F94335D9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6144C-F127-4B66-BB12-065A4FB4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43CE-2689-47BF-8178-43BD3E58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49DC-A1A1-4753-BCCF-723ECE6D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1222-C7BE-47B0-861D-D323B2FE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81233-015E-44E6-809E-689B2E1D4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43632-9265-4B77-87CF-243BF909E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3F07F-4A4D-41E5-A3C7-8F1CE2CEA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4D614-2139-44DE-8FE1-F6023735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0228A-093F-4498-B574-B8E852DF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B54FF-4E10-4029-85BF-7BF51F11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15D2-ED7A-47DB-AB2B-569DEC54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C2ACB-10A5-4ABD-95DA-F977EE8E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4E9F2-BF7F-4AE5-AE45-089F25A5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E520A-9F7E-4B0B-B013-D7D3B82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D1B60-F0B9-46E9-ACC5-1D28D1D5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94A39-D2BD-4611-9E7F-115AA31B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732B-C11A-42B3-99DB-77D9268C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DD0E-E457-4EA2-9F11-1C9928BB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B656-9A23-4350-A11D-8D27EAD37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57880-7C5D-4431-AE8F-4E76DA33A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156A-028C-447C-9721-0563AAA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96EDC-7F18-4E2C-9237-31CBDE74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1E07-0415-4525-9FA5-AE5F1CD4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737C-3DDA-4777-9BC7-D30DF753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0A32C-7A54-4A1E-9CCB-75B23409C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93D9B-4C17-4E91-A5CE-2468402D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C957-5664-4A75-AC91-1425C480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5592-34AB-44B3-AA47-D3D7F561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CC4F2-F45E-4244-9268-1A87CDFC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4A024-5E7E-46C1-ADED-8C4D6E9F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F18D6-173C-4A15-A8F7-7261F936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3D44-9793-451A-A0F5-6FD654261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BB50-B495-465D-8768-E222689E033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C302-8B0A-4491-BB0A-1D81915FD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7245-A996-426C-9A84-85872F2ED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F1D7-6D5A-4E02-A73E-1861026BB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mohansivam/FDP-SEC-Machine-Learning-Techniques" TargetMode="External"/><Relationship Id="rId2" Type="http://schemas.openxmlformats.org/officeDocument/2006/relationships/hyperlink" Target="https://www.linkedin.com/in/m-s-mohan-sivam-281305a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7B21-13D3-4D1A-AD18-859B568FC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4C62-981C-46C7-B542-191B0AB80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9045-B20D-4725-8451-720593E4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EA91A-7D33-4304-8D7A-AE319796F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990" y="1027906"/>
            <a:ext cx="9986020" cy="5273674"/>
          </a:xfrm>
        </p:spPr>
      </p:pic>
    </p:spTree>
    <p:extLst>
      <p:ext uri="{BB962C8B-B14F-4D97-AF65-F5344CB8AC3E}">
        <p14:creationId xmlns:p14="http://schemas.microsoft.com/office/powerpoint/2010/main" val="358736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EA60-B6DB-40B7-B15F-8930CDA3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1E8EB-F719-4CE2-882F-6E0717C7D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1921565"/>
            <a:ext cx="5088835" cy="337930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43678E-6387-4C1E-A85C-D242CC65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85" y="1921566"/>
            <a:ext cx="5088835" cy="33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AA98-F621-495F-90CA-A0BE864A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9BB1E-CA65-4BC0-A6B8-DF6C915D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515061" cy="4306956"/>
          </a:xfrm>
        </p:spPr>
      </p:pic>
    </p:spTree>
    <p:extLst>
      <p:ext uri="{BB962C8B-B14F-4D97-AF65-F5344CB8AC3E}">
        <p14:creationId xmlns:p14="http://schemas.microsoft.com/office/powerpoint/2010/main" val="355177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AF67-3AE9-479D-ADB7-5BC130E9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32C55-011F-4F35-8DA0-912AD8ED1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495" y="1690688"/>
            <a:ext cx="9337734" cy="4829863"/>
          </a:xfrm>
        </p:spPr>
      </p:pic>
    </p:spTree>
    <p:extLst>
      <p:ext uri="{BB962C8B-B14F-4D97-AF65-F5344CB8AC3E}">
        <p14:creationId xmlns:p14="http://schemas.microsoft.com/office/powerpoint/2010/main" val="334626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640C-81FA-4AD8-9BCA-D1A4A0DE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3B1A-EE4A-4843-8208-8660EA1B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1079"/>
            <a:ext cx="10515600" cy="2703443"/>
          </a:xfrm>
        </p:spPr>
        <p:txBody>
          <a:bodyPr>
            <a:noAutofit/>
          </a:bodyPr>
          <a:lstStyle/>
          <a:p>
            <a:r>
              <a:rPr lang="en-IN" sz="4000" dirty="0"/>
              <a:t>Data Collection</a:t>
            </a:r>
          </a:p>
          <a:p>
            <a:r>
              <a:rPr lang="en-IN" sz="4000" dirty="0"/>
              <a:t>Exploratory Data Analysis</a:t>
            </a:r>
          </a:p>
          <a:p>
            <a:r>
              <a:rPr lang="en-IN" sz="4000" dirty="0"/>
              <a:t>Data Processing </a:t>
            </a:r>
          </a:p>
          <a:p>
            <a:r>
              <a:rPr lang="en-US" sz="4000" dirty="0"/>
              <a:t>Training and testing the model on data</a:t>
            </a:r>
          </a:p>
          <a:p>
            <a:r>
              <a:rPr lang="en-IN" sz="4000" dirty="0"/>
              <a:t>Analysis/Evaluation</a:t>
            </a:r>
          </a:p>
          <a:p>
            <a:r>
              <a:rPr lang="en-IN" sz="4000" dirty="0"/>
              <a:t>Deployment</a:t>
            </a:r>
          </a:p>
          <a:p>
            <a:pPr marL="0" indent="0">
              <a:buNone/>
            </a:pPr>
            <a:r>
              <a:rPr lang="en-IN" sz="4000" dirty="0"/>
              <a:t>    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503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CAA9-1FE2-40C4-8354-50A45035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Challenges/Issues in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D6F3-8162-4CD3-8B9E-C9D8A87A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Scarcity of Data</a:t>
            </a:r>
          </a:p>
          <a:p>
            <a:pPr marL="0" indent="0">
              <a:buNone/>
            </a:pPr>
            <a:r>
              <a:rPr lang="en-US" dirty="0"/>
              <a:t>2. Unclear question</a:t>
            </a:r>
          </a:p>
          <a:p>
            <a:pPr marL="0" indent="0">
              <a:buNone/>
            </a:pPr>
            <a:r>
              <a:rPr lang="en-US" dirty="0"/>
              <a:t>3. Unclear Representation of data</a:t>
            </a:r>
          </a:p>
          <a:p>
            <a:pPr marL="0" indent="0">
              <a:buNone/>
            </a:pPr>
            <a:r>
              <a:rPr lang="en-US" dirty="0"/>
              <a:t>4. Inadequate Infrastructure</a:t>
            </a:r>
          </a:p>
          <a:p>
            <a:pPr marL="0" indent="0">
              <a:buNone/>
            </a:pPr>
            <a:r>
              <a:rPr lang="en-US" dirty="0"/>
              <a:t>5. Machine learning Algorithm selection</a:t>
            </a:r>
          </a:p>
          <a:p>
            <a:pPr marL="0" indent="0">
              <a:buNone/>
            </a:pPr>
            <a:r>
              <a:rPr lang="en-US" dirty="0"/>
              <a:t>6. Lack of Skilled Resources</a:t>
            </a:r>
          </a:p>
        </p:txBody>
      </p:sp>
    </p:spTree>
    <p:extLst>
      <p:ext uri="{BB962C8B-B14F-4D97-AF65-F5344CB8AC3E}">
        <p14:creationId xmlns:p14="http://schemas.microsoft.com/office/powerpoint/2010/main" val="295066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6A59-DD61-45B7-A815-40F39E88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Machine Learning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0D56-F853-427A-BCAB-8E3C020D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31" y="2130425"/>
            <a:ext cx="10515600" cy="3448740"/>
          </a:xfrm>
        </p:spPr>
        <p:txBody>
          <a:bodyPr>
            <a:normAutofit/>
          </a:bodyPr>
          <a:lstStyle/>
          <a:p>
            <a:r>
              <a:rPr lang="en-US" sz="3600" dirty="0"/>
              <a:t>Microsoft Azure Machine Learning</a:t>
            </a:r>
          </a:p>
          <a:p>
            <a:r>
              <a:rPr lang="en-US" sz="3600" dirty="0"/>
              <a:t>IBM Watson</a:t>
            </a:r>
          </a:p>
          <a:p>
            <a:r>
              <a:rPr lang="en-US" sz="3600" dirty="0"/>
              <a:t>Google TensorFlow</a:t>
            </a:r>
          </a:p>
          <a:p>
            <a:r>
              <a:rPr lang="en-US" sz="3600" dirty="0"/>
              <a:t>Amazon Machine Learning</a:t>
            </a:r>
          </a:p>
          <a:p>
            <a:r>
              <a:rPr lang="en-US" sz="3600" dirty="0" err="1"/>
              <a:t>OpenNN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837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5B8F-B2C6-48FE-B72E-63BD880C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Decision Tree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4B2097-CE68-447F-B211-7B2C86B53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765" y="1536348"/>
            <a:ext cx="9614658" cy="4593670"/>
          </a:xfrm>
        </p:spPr>
      </p:pic>
    </p:spTree>
    <p:extLst>
      <p:ext uri="{BB962C8B-B14F-4D97-AF65-F5344CB8AC3E}">
        <p14:creationId xmlns:p14="http://schemas.microsoft.com/office/powerpoint/2010/main" val="114382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0B3A-E798-4E6E-89E6-E1ECC1E6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B687-B38F-4699-95C4-3CA45239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EC086-BA1F-4B20-B9A9-91FCDBC10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086" y="681037"/>
            <a:ext cx="9945914" cy="53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3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E4CF-982F-4FD7-973B-6DBD5729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419AA-715D-4C33-97E6-B81D3BD78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899887"/>
            <a:ext cx="10515600" cy="5592988"/>
          </a:xfrm>
        </p:spPr>
      </p:pic>
    </p:spTree>
    <p:extLst>
      <p:ext uri="{BB962C8B-B14F-4D97-AF65-F5344CB8AC3E}">
        <p14:creationId xmlns:p14="http://schemas.microsoft.com/office/powerpoint/2010/main" val="359401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0BD7-C32D-43FE-8CA1-E7EFD6C6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670C-70E6-4DDA-91D6-243D7CC9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Machine Learning</a:t>
            </a:r>
          </a:p>
          <a:p>
            <a:r>
              <a:rPr lang="en-IN" dirty="0"/>
              <a:t>Know about </a:t>
            </a:r>
            <a:r>
              <a:rPr lang="en-IN" dirty="0" err="1"/>
              <a:t>BigData</a:t>
            </a:r>
            <a:endParaRPr lang="en-IN" dirty="0"/>
          </a:p>
          <a:p>
            <a:r>
              <a:rPr lang="en-IN" dirty="0"/>
              <a:t>Pre-requisites for Machine Learning</a:t>
            </a:r>
          </a:p>
          <a:p>
            <a:r>
              <a:rPr lang="en-IN" dirty="0"/>
              <a:t>Types of Machine Learning</a:t>
            </a:r>
          </a:p>
          <a:p>
            <a:r>
              <a:rPr lang="en-IN" dirty="0"/>
              <a:t>Machine Learning Workflow</a:t>
            </a:r>
          </a:p>
          <a:p>
            <a:r>
              <a:rPr lang="en-IN" dirty="0"/>
              <a:t>Top Machine Learning tools </a:t>
            </a:r>
          </a:p>
          <a:p>
            <a:r>
              <a:rPr lang="en-IN" dirty="0"/>
              <a:t>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6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B43D-70FB-4945-A9F7-4CF01927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ABF60-8A0C-454A-B879-636779D00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899887"/>
            <a:ext cx="10091057" cy="5239656"/>
          </a:xfrm>
        </p:spPr>
      </p:pic>
    </p:spTree>
    <p:extLst>
      <p:ext uri="{BB962C8B-B14F-4D97-AF65-F5344CB8AC3E}">
        <p14:creationId xmlns:p14="http://schemas.microsoft.com/office/powerpoint/2010/main" val="133899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FAC9-40B1-4A7C-933A-CA7D187F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ECE70-DF30-4AAD-A9BF-2EC485137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430" y="754743"/>
            <a:ext cx="10740570" cy="5738132"/>
          </a:xfrm>
        </p:spPr>
      </p:pic>
    </p:spTree>
    <p:extLst>
      <p:ext uri="{BB962C8B-B14F-4D97-AF65-F5344CB8AC3E}">
        <p14:creationId xmlns:p14="http://schemas.microsoft.com/office/powerpoint/2010/main" val="415372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E15C-CF49-43B8-8D3A-22D3D0FD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– Association Mining Rule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61EC5-A671-4F46-B98C-1314A162E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8857" y="1443945"/>
            <a:ext cx="8723086" cy="4623026"/>
          </a:xfrm>
        </p:spPr>
      </p:pic>
    </p:spTree>
    <p:extLst>
      <p:ext uri="{BB962C8B-B14F-4D97-AF65-F5344CB8AC3E}">
        <p14:creationId xmlns:p14="http://schemas.microsoft.com/office/powerpoint/2010/main" val="178531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9336-6113-43EB-A229-8394926C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– Association Mining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2F71-E88A-4167-86A2-CF704663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Association Mining Rule </a:t>
            </a:r>
            <a:r>
              <a:rPr lang="en-IN" dirty="0"/>
              <a:t>is popular and well researched method for discovering interesting relations between variables in large data.</a:t>
            </a:r>
          </a:p>
          <a:p>
            <a:r>
              <a:rPr lang="en-IN" dirty="0"/>
              <a:t> The rule found in the sales data of a supermarket would indicate that </a:t>
            </a:r>
            <a:r>
              <a:rPr lang="en-IN" dirty="0">
                <a:solidFill>
                  <a:schemeClr val="accent1"/>
                </a:solidFill>
              </a:rPr>
              <a:t>if a customer buys Bread and Jam together</a:t>
            </a:r>
            <a:r>
              <a:rPr lang="en-IN" dirty="0"/>
              <a:t>, he or she is </a:t>
            </a:r>
            <a:r>
              <a:rPr lang="en-IN" dirty="0">
                <a:solidFill>
                  <a:schemeClr val="accent1"/>
                </a:solidFill>
              </a:rPr>
              <a:t>likely to also buy Butter.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E044B-7E3A-4968-8DB2-B987FC44A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686" y="3853418"/>
            <a:ext cx="7242628" cy="23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9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DD62-EF89-4565-A551-76EDBFB4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828B-1392-4115-970E-4CF56F2F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Contact - +91 9790748175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https://www.linkedin.com/in/m-s-mohan-sivam-281305a7/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https://github.com/msmohansivam/FDP-SEC-Machine-Learning-Techniques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1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FC46-1728-4DB8-947E-A99D33F8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Machine Learning</a:t>
            </a:r>
            <a:endParaRPr lang="en-US" dirty="0"/>
          </a:p>
        </p:txBody>
      </p:sp>
      <p:pic>
        <p:nvPicPr>
          <p:cNvPr id="1026" name="Picture 2" descr="Man Cartoon Png Images - Get Images One">
            <a:extLst>
              <a:ext uri="{FF2B5EF4-FFF2-40B4-BE49-F238E27FC236}">
                <a16:creationId xmlns:a16="http://schemas.microsoft.com/office/drawing/2014/main" id="{9F6183E6-E2E5-4E84-976B-37087A9D0F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17" y="2352505"/>
            <a:ext cx="2092171" cy="37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 Types of Personal Computers - dummies">
            <a:extLst>
              <a:ext uri="{FF2B5EF4-FFF2-40B4-BE49-F238E27FC236}">
                <a16:creationId xmlns:a16="http://schemas.microsoft.com/office/drawing/2014/main" id="{1A632E3D-AFC7-4B1A-9974-4E05B091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683" y="2729948"/>
            <a:ext cx="2286000" cy="26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D5873-BA1E-4A35-923A-1282BFD9A888}"/>
              </a:ext>
            </a:extLst>
          </p:cNvPr>
          <p:cNvSpPr txBox="1"/>
          <p:nvPr/>
        </p:nvSpPr>
        <p:spPr>
          <a:xfrm>
            <a:off x="1013317" y="1851632"/>
            <a:ext cx="235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Learn from Experience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F9C6E-A7B0-4D96-9CFA-B85A59E29AFF}"/>
              </a:ext>
            </a:extLst>
          </p:cNvPr>
          <p:cNvSpPr txBox="1"/>
          <p:nvPr/>
        </p:nvSpPr>
        <p:spPr>
          <a:xfrm>
            <a:off x="8824066" y="1926677"/>
            <a:ext cx="234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 the Instruction </a:t>
            </a:r>
            <a:endParaRPr lang="en-US" dirty="0"/>
          </a:p>
        </p:txBody>
      </p:sp>
      <p:pic>
        <p:nvPicPr>
          <p:cNvPr id="1032" name="Picture 8" descr="AI and machine learning: Powering the next-gen enterprise | CIO">
            <a:extLst>
              <a:ext uri="{FF2B5EF4-FFF2-40B4-BE49-F238E27FC236}">
                <a16:creationId xmlns:a16="http://schemas.microsoft.com/office/drawing/2014/main" id="{ADC384E9-F42D-461E-A3C8-5EBF0F3E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31" y="2515739"/>
            <a:ext cx="2619375" cy="312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EE95A-DDE3-4CEA-9C4D-28995EDB85DA}"/>
              </a:ext>
            </a:extLst>
          </p:cNvPr>
          <p:cNvSpPr txBox="1"/>
          <p:nvPr/>
        </p:nvSpPr>
        <p:spPr>
          <a:xfrm>
            <a:off x="4831375" y="1851632"/>
            <a:ext cx="175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Learn from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FDD0-BD42-46A9-B9FB-0530119F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Machine Learning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BC1D-D789-41BE-BB7B-E62E865143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9236" y="1745976"/>
            <a:ext cx="3426258" cy="168302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B1723E-6596-480D-B83B-33F483F39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7287" y="1766890"/>
            <a:ext cx="5999921" cy="4337054"/>
          </a:xfrm>
        </p:spPr>
        <p:txBody>
          <a:bodyPr/>
          <a:lstStyle/>
          <a:p>
            <a:pPr algn="just"/>
            <a:r>
              <a:rPr lang="en-US" dirty="0"/>
              <a:t>Machine learning is the study of computer algorithms that improve automatically through experience and by the use of data.</a:t>
            </a:r>
          </a:p>
          <a:p>
            <a:pPr algn="just"/>
            <a:r>
              <a:rPr lang="en-US" dirty="0"/>
              <a:t>Machine learning is a type of artificial intelligence that enables self-learning from data and then applies that learning without the need for human intervention.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9D7C6-B828-479A-BED4-BA4DF4B9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6" y="3874475"/>
            <a:ext cx="3426259" cy="16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5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564D-8EE3-4249-886B-3E13F059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&lt;--- ML &lt;--- DL &lt;--- 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3A81-7F58-4971-9866-C600007B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989F6A-B819-4685-A219-76848541C07A}"/>
              </a:ext>
            </a:extLst>
          </p:cNvPr>
          <p:cNvSpPr/>
          <p:nvPr/>
        </p:nvSpPr>
        <p:spPr>
          <a:xfrm>
            <a:off x="1828799" y="2027584"/>
            <a:ext cx="4982817" cy="37106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BF987-0804-4356-942F-8A7BE8D63A16}"/>
              </a:ext>
            </a:extLst>
          </p:cNvPr>
          <p:cNvSpPr txBox="1"/>
          <p:nvPr/>
        </p:nvSpPr>
        <p:spPr>
          <a:xfrm>
            <a:off x="6113988" y="3446430"/>
            <a:ext cx="515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ML– Provides the statistical tools to explore the data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512D73-D7D5-4339-822F-FB993BAACACA}"/>
              </a:ext>
            </a:extLst>
          </p:cNvPr>
          <p:cNvSpPr/>
          <p:nvPr/>
        </p:nvSpPr>
        <p:spPr>
          <a:xfrm>
            <a:off x="2716696" y="2396916"/>
            <a:ext cx="3140765" cy="2837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F7EA6-71C1-4921-AF4F-90C041938594}"/>
              </a:ext>
            </a:extLst>
          </p:cNvPr>
          <p:cNvSpPr txBox="1"/>
          <p:nvPr/>
        </p:nvSpPr>
        <p:spPr>
          <a:xfrm>
            <a:off x="6432040" y="2212250"/>
            <a:ext cx="333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AI – Enables the Machine to think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26C782-9745-403F-8F59-A6F57CA23EDC}"/>
              </a:ext>
            </a:extLst>
          </p:cNvPr>
          <p:cNvCxnSpPr>
            <a:endCxn id="8" idx="1"/>
          </p:cNvCxnSpPr>
          <p:nvPr/>
        </p:nvCxnSpPr>
        <p:spPr>
          <a:xfrm>
            <a:off x="6096000" y="2396916"/>
            <a:ext cx="336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FE9C0-6AC9-430D-88F7-44A5E49D4588}"/>
              </a:ext>
            </a:extLst>
          </p:cNvPr>
          <p:cNvCxnSpPr>
            <a:cxnSpLocks/>
          </p:cNvCxnSpPr>
          <p:nvPr/>
        </p:nvCxnSpPr>
        <p:spPr>
          <a:xfrm>
            <a:off x="5963478" y="3631096"/>
            <a:ext cx="256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C7E987C-FBE6-4535-8502-1717EAB19185}"/>
              </a:ext>
            </a:extLst>
          </p:cNvPr>
          <p:cNvSpPr/>
          <p:nvPr/>
        </p:nvSpPr>
        <p:spPr>
          <a:xfrm>
            <a:off x="3482954" y="3020631"/>
            <a:ext cx="1603513" cy="15902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CB2EB-B75F-4D7A-899F-ADAD61B46FE1}"/>
              </a:ext>
            </a:extLst>
          </p:cNvPr>
          <p:cNvSpPr txBox="1"/>
          <p:nvPr/>
        </p:nvSpPr>
        <p:spPr>
          <a:xfrm>
            <a:off x="5270512" y="4185094"/>
            <a:ext cx="554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DL – Multi Neural Network Architecture(ANN, CNN, RNN)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7BD3B-0669-4582-9C42-8A7EE57C6418}"/>
              </a:ext>
            </a:extLst>
          </p:cNvPr>
          <p:cNvCxnSpPr/>
          <p:nvPr/>
        </p:nvCxnSpPr>
        <p:spPr>
          <a:xfrm>
            <a:off x="4934472" y="4344986"/>
            <a:ext cx="336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6A3CCDB-69C8-4154-9C38-4AB9903959B2}"/>
              </a:ext>
            </a:extLst>
          </p:cNvPr>
          <p:cNvSpPr/>
          <p:nvPr/>
        </p:nvSpPr>
        <p:spPr>
          <a:xfrm>
            <a:off x="1125288" y="3496159"/>
            <a:ext cx="2970782" cy="11147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286C-5923-433C-89B3-123E9674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Fuel of Machine Learning -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3D9A-DACE-4036-A1AE-6B9B959D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6" y="2084076"/>
            <a:ext cx="10515600" cy="4020999"/>
          </a:xfrm>
        </p:spPr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en-US" sz="3600" dirty="0" err="1"/>
              <a:t>BigData</a:t>
            </a:r>
            <a:r>
              <a:rPr lang="en-US" sz="3600" dirty="0"/>
              <a:t>?</a:t>
            </a:r>
          </a:p>
          <a:p>
            <a:r>
              <a:rPr lang="en-US" sz="3600" dirty="0"/>
              <a:t>Characteristics of </a:t>
            </a:r>
            <a:r>
              <a:rPr lang="en-US" sz="3600" dirty="0" err="1"/>
              <a:t>BigData</a:t>
            </a:r>
            <a:r>
              <a:rPr lang="en-US" sz="3600" dirty="0"/>
              <a:t>.</a:t>
            </a:r>
          </a:p>
          <a:p>
            <a:r>
              <a:rPr lang="en-US" sz="3600" dirty="0"/>
              <a:t>Types of Data.</a:t>
            </a:r>
          </a:p>
          <a:p>
            <a:r>
              <a:rPr lang="en-US" sz="3600" dirty="0"/>
              <a:t>How </a:t>
            </a:r>
            <a:r>
              <a:rPr lang="en-US" sz="3600" dirty="0" err="1"/>
              <a:t>BigData</a:t>
            </a:r>
            <a:r>
              <a:rPr lang="en-US" sz="3600" dirty="0"/>
              <a:t> is driving the Business Optimization.</a:t>
            </a:r>
          </a:p>
          <a:p>
            <a:r>
              <a:rPr lang="en-US" sz="3600" dirty="0"/>
              <a:t>Data is a boon for machine learning systems.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072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8D83-821E-4D9D-97E7-CA5C379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Fuel of Machine Learning -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C4BE3-0C4B-4C07-B580-D024474F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33"/>
                    </a14:imgEffect>
                    <a14:imgEffect>
                      <a14:saturation sat="2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57870"/>
            <a:ext cx="10015330" cy="4286848"/>
          </a:xfrm>
        </p:spPr>
      </p:pic>
    </p:spTree>
    <p:extLst>
      <p:ext uri="{BB962C8B-B14F-4D97-AF65-F5344CB8AC3E}">
        <p14:creationId xmlns:p14="http://schemas.microsoft.com/office/powerpoint/2010/main" val="2991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9F50-4F09-4C2D-9222-0173421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Requisites for Machine Learning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7F03-12F3-42CD-BDF3-01104339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1452424"/>
            <a:ext cx="10515600" cy="2284689"/>
          </a:xfrm>
        </p:spPr>
        <p:txBody>
          <a:bodyPr>
            <a:noAutofit/>
          </a:bodyPr>
          <a:lstStyle/>
          <a:p>
            <a:r>
              <a:rPr lang="en-US" sz="2400" dirty="0"/>
              <a:t>Programming Language</a:t>
            </a:r>
          </a:p>
          <a:p>
            <a:pPr marL="0" indent="0">
              <a:buNone/>
            </a:pPr>
            <a:r>
              <a:rPr lang="en-US" sz="2400" dirty="0"/>
              <a:t>      Python &amp; R</a:t>
            </a:r>
          </a:p>
          <a:p>
            <a:r>
              <a:rPr lang="en-US" sz="2400" dirty="0"/>
              <a:t>Mathematics and Statistics</a:t>
            </a:r>
          </a:p>
          <a:p>
            <a:pPr marL="0" indent="0">
              <a:buNone/>
            </a:pPr>
            <a:r>
              <a:rPr lang="en-US" sz="2400" dirty="0"/>
              <a:t>      Linear Algebra, Probability and Random process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Database and SQL</a:t>
            </a:r>
          </a:p>
          <a:p>
            <a:pPr marL="0" indent="0">
              <a:buNone/>
            </a:pPr>
            <a:r>
              <a:rPr lang="en-US" sz="2400" dirty="0"/>
              <a:t>       RDBMS(MySQL, MSSQL, Postgres </a:t>
            </a:r>
            <a:r>
              <a:rPr lang="en-US" sz="2400" dirty="0" err="1"/>
              <a:t>etc</a:t>
            </a:r>
            <a:r>
              <a:rPr lang="en-US" sz="2400" dirty="0"/>
              <a:t>), NoSQL</a:t>
            </a:r>
          </a:p>
          <a:p>
            <a:r>
              <a:rPr lang="en-US" sz="2400" dirty="0"/>
              <a:t>Data Wrangling</a:t>
            </a:r>
          </a:p>
          <a:p>
            <a:pPr marL="0" indent="0">
              <a:buNone/>
            </a:pPr>
            <a:r>
              <a:rPr lang="en-US" sz="2400" dirty="0"/>
              <a:t>       Data Preparation </a:t>
            </a:r>
          </a:p>
          <a:p>
            <a:r>
              <a:rPr lang="en-US" sz="2400" dirty="0"/>
              <a:t>Data Visualization</a:t>
            </a:r>
          </a:p>
          <a:p>
            <a:pPr marL="0" indent="0">
              <a:buNone/>
            </a:pPr>
            <a:r>
              <a:rPr lang="en-US" sz="2400" dirty="0"/>
              <a:t>       Python Libraries, Tableau, </a:t>
            </a:r>
            <a:r>
              <a:rPr lang="en-US" sz="2400" dirty="0" err="1"/>
              <a:t>PowerBI</a:t>
            </a:r>
            <a:endParaRPr lang="en-US" sz="2400" dirty="0"/>
          </a:p>
          <a:p>
            <a:r>
              <a:rPr lang="en-US" sz="2400" dirty="0"/>
              <a:t>Machine Learning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023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61F4-BD1A-4FB8-B3F7-84275D4A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Machine Learning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D8652D-ED2A-4015-82F1-8A56F019F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26" y="1539065"/>
            <a:ext cx="11288347" cy="4450917"/>
          </a:xfrm>
        </p:spPr>
      </p:pic>
    </p:spTree>
    <p:extLst>
      <p:ext uri="{BB962C8B-B14F-4D97-AF65-F5344CB8AC3E}">
        <p14:creationId xmlns:p14="http://schemas.microsoft.com/office/powerpoint/2010/main" val="98968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406</Words>
  <Application>Microsoft Office PowerPoint</Application>
  <PresentationFormat>Widescreen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Machine Learning Introduction</vt:lpstr>
      <vt:lpstr>Agenda</vt:lpstr>
      <vt:lpstr>What is Machine Learning</vt:lpstr>
      <vt:lpstr>What is Machine Learning</vt:lpstr>
      <vt:lpstr>AI &lt;--- ML &lt;--- DL &lt;--- DS</vt:lpstr>
      <vt:lpstr>Fuel of Machine Learning - Data</vt:lpstr>
      <vt:lpstr>Fuel of Machine Learning - Data</vt:lpstr>
      <vt:lpstr>Requisites for Machine Learning </vt:lpstr>
      <vt:lpstr>Types of Machine Learning</vt:lpstr>
      <vt:lpstr>PowerPoint Presentation</vt:lpstr>
      <vt:lpstr>Supervised Learning</vt:lpstr>
      <vt:lpstr>Unsupervised Learning</vt:lpstr>
      <vt:lpstr>Reinforcement Learning</vt:lpstr>
      <vt:lpstr>Machine Learning Workflow</vt:lpstr>
      <vt:lpstr>Challenges/Issues in Machine Learning</vt:lpstr>
      <vt:lpstr>Top Machine Learning Tools</vt:lpstr>
      <vt:lpstr>Example 1 – Decision Tree</vt:lpstr>
      <vt:lpstr>PowerPoint Presentation</vt:lpstr>
      <vt:lpstr>PowerPoint Presentation</vt:lpstr>
      <vt:lpstr>PowerPoint Presentation</vt:lpstr>
      <vt:lpstr>PowerPoint Presentation</vt:lpstr>
      <vt:lpstr>Example 2 – Association Mining Rule</vt:lpstr>
      <vt:lpstr>Example 2 – Association Mining Rule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Introduction</dc:title>
  <dc:creator>Mohan Sadasivam</dc:creator>
  <cp:lastModifiedBy>Mohan Sadasivam</cp:lastModifiedBy>
  <cp:revision>60</cp:revision>
  <dcterms:created xsi:type="dcterms:W3CDTF">2021-06-04T17:43:44Z</dcterms:created>
  <dcterms:modified xsi:type="dcterms:W3CDTF">2021-06-06T19:08:35Z</dcterms:modified>
</cp:coreProperties>
</file>