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8" r:id="rId3"/>
    <p:sldId id="257" r:id="rId4"/>
    <p:sldId id="259" r:id="rId5"/>
    <p:sldId id="265" r:id="rId6"/>
    <p:sldId id="267" r:id="rId7"/>
    <p:sldId id="268" r:id="rId8"/>
    <p:sldId id="260" r:id="rId9"/>
    <p:sldId id="261" r:id="rId10"/>
    <p:sldId id="262" r:id="rId11"/>
    <p:sldId id="263" r:id="rId12"/>
    <p:sldId id="266"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0" d="100"/>
          <a:sy n="50" d="100"/>
        </p:scale>
        <p:origin x="60"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5/9/2020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8243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5/9/2020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73063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5/9/2020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80265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5/9/2020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99636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5/9/2020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10251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5/9/2020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02493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5/9/2020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38164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5/9/2020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02959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5/9/2020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64224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5/9/2020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84828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5/9/2020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87977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5/9/2020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22983418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1C4F8DC-DCB1-4571-B3B4-2585DF86EB4A}"/>
              </a:ext>
            </a:extLst>
          </p:cNvPr>
          <p:cNvPicPr>
            <a:picLocks noChangeAspect="1"/>
          </p:cNvPicPr>
          <p:nvPr/>
        </p:nvPicPr>
        <p:blipFill rotWithShape="1">
          <a:blip r:embed="rId2"/>
          <a:srcRect t="19699" r="-1" b="1187"/>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D676515-501A-4255-B965-01AC87487E94}"/>
              </a:ext>
            </a:extLst>
          </p:cNvPr>
          <p:cNvSpPr>
            <a:spLocks noGrp="1"/>
          </p:cNvSpPr>
          <p:nvPr>
            <p:ph type="ctrTitle"/>
          </p:nvPr>
        </p:nvSpPr>
        <p:spPr>
          <a:xfrm>
            <a:off x="477981" y="1122363"/>
            <a:ext cx="4023360" cy="3204134"/>
          </a:xfrm>
        </p:spPr>
        <p:txBody>
          <a:bodyPr anchor="b">
            <a:normAutofit/>
          </a:bodyPr>
          <a:lstStyle/>
          <a:p>
            <a:r>
              <a:rPr lang="en-IN" sz="4800" b="1"/>
              <a:t>HTTP, HTTPS, SSL</a:t>
            </a:r>
            <a:endParaRPr lang="en-US" sz="4800" b="1"/>
          </a:p>
        </p:txBody>
      </p:sp>
      <p:sp>
        <p:nvSpPr>
          <p:cNvPr id="3" name="Subtitle 2">
            <a:extLst>
              <a:ext uri="{FF2B5EF4-FFF2-40B4-BE49-F238E27FC236}">
                <a16:creationId xmlns:a16="http://schemas.microsoft.com/office/drawing/2014/main" id="{DA8A2003-B85A-4A65-9B4F-102F7CC98878}"/>
              </a:ext>
            </a:extLst>
          </p:cNvPr>
          <p:cNvSpPr>
            <a:spLocks noGrp="1"/>
          </p:cNvSpPr>
          <p:nvPr>
            <p:ph type="subTitle" idx="1"/>
          </p:nvPr>
        </p:nvSpPr>
        <p:spPr>
          <a:xfrm>
            <a:off x="477980" y="4872922"/>
            <a:ext cx="4023359" cy="1208141"/>
          </a:xfrm>
        </p:spPr>
        <p:txBody>
          <a:bodyPr>
            <a:normAutofit/>
          </a:bodyPr>
          <a:lstStyle/>
          <a:p>
            <a:r>
              <a:rPr lang="en-IN" sz="2000" dirty="0" err="1"/>
              <a:t>M.S.Mohan</a:t>
            </a:r>
            <a:r>
              <a:rPr lang="en-IN" sz="2000" dirty="0"/>
              <a:t> </a:t>
            </a:r>
            <a:r>
              <a:rPr lang="en-IN" sz="2000" dirty="0" err="1"/>
              <a:t>Sivam</a:t>
            </a:r>
            <a:endParaRPr lang="en-US" sz="20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490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17DF1-8611-423F-8F2D-7FB6C1324CD0}"/>
              </a:ext>
            </a:extLst>
          </p:cNvPr>
          <p:cNvSpPr>
            <a:spLocks noGrp="1"/>
          </p:cNvSpPr>
          <p:nvPr>
            <p:ph type="title"/>
          </p:nvPr>
        </p:nvSpPr>
        <p:spPr/>
        <p:txBody>
          <a:bodyPr/>
          <a:lstStyle/>
          <a:p>
            <a:r>
              <a:rPr lang="en-IN" b="1" dirty="0"/>
              <a:t>Installation</a:t>
            </a:r>
            <a:endParaRPr lang="en-US" dirty="0"/>
          </a:p>
        </p:txBody>
      </p:sp>
      <p:sp>
        <p:nvSpPr>
          <p:cNvPr id="3" name="Content Placeholder 2">
            <a:extLst>
              <a:ext uri="{FF2B5EF4-FFF2-40B4-BE49-F238E27FC236}">
                <a16:creationId xmlns:a16="http://schemas.microsoft.com/office/drawing/2014/main" id="{C4DE445E-B43E-4898-9C13-E8E5FBECCD52}"/>
              </a:ext>
            </a:extLst>
          </p:cNvPr>
          <p:cNvSpPr>
            <a:spLocks noGrp="1"/>
          </p:cNvSpPr>
          <p:nvPr>
            <p:ph idx="1"/>
          </p:nvPr>
        </p:nvSpPr>
        <p:spPr/>
        <p:txBody>
          <a:bodyPr/>
          <a:lstStyle/>
          <a:p>
            <a:pPr marL="0" lvl="0" indent="0">
              <a:buNone/>
            </a:pPr>
            <a:r>
              <a:rPr lang="en-IN" dirty="0"/>
              <a:t>Move the </a:t>
            </a:r>
            <a:r>
              <a:rPr lang="en-IN" dirty="0" err="1"/>
              <a:t>server.key</a:t>
            </a:r>
            <a:r>
              <a:rPr lang="en-IN" dirty="0"/>
              <a:t> and sever.crt to the above-mentioned path</a:t>
            </a:r>
            <a:endParaRPr lang="en-US" dirty="0"/>
          </a:p>
          <a:p>
            <a:r>
              <a:rPr lang="fr-FR" dirty="0" err="1"/>
              <a:t>sslcertificatefile</a:t>
            </a:r>
            <a:r>
              <a:rPr lang="fr-FR" dirty="0"/>
              <a:t> /</a:t>
            </a:r>
            <a:r>
              <a:rPr lang="fr-FR" dirty="0" err="1"/>
              <a:t>etc</a:t>
            </a:r>
            <a:r>
              <a:rPr lang="fr-FR" dirty="0"/>
              <a:t>/</a:t>
            </a:r>
            <a:r>
              <a:rPr lang="fr-FR" dirty="0" err="1"/>
              <a:t>pki</a:t>
            </a:r>
            <a:r>
              <a:rPr lang="fr-FR" dirty="0"/>
              <a:t>/</a:t>
            </a:r>
            <a:r>
              <a:rPr lang="fr-FR" dirty="0" err="1"/>
              <a:t>tls</a:t>
            </a:r>
            <a:r>
              <a:rPr lang="fr-FR" dirty="0"/>
              <a:t>/</a:t>
            </a:r>
            <a:r>
              <a:rPr lang="fr-FR" dirty="0" err="1"/>
              <a:t>certs</a:t>
            </a:r>
            <a:r>
              <a:rPr lang="fr-FR" dirty="0"/>
              <a:t>/server.crt</a:t>
            </a:r>
            <a:endParaRPr lang="en-US" dirty="0"/>
          </a:p>
          <a:p>
            <a:r>
              <a:rPr lang="fr-FR" dirty="0" err="1"/>
              <a:t>sslcertificatekeyfile</a:t>
            </a:r>
            <a:r>
              <a:rPr lang="fr-FR" dirty="0"/>
              <a:t> /</a:t>
            </a:r>
            <a:r>
              <a:rPr lang="fr-FR" dirty="0" err="1"/>
              <a:t>etc</a:t>
            </a:r>
            <a:r>
              <a:rPr lang="fr-FR" dirty="0"/>
              <a:t>/</a:t>
            </a:r>
            <a:r>
              <a:rPr lang="fr-FR" dirty="0" err="1"/>
              <a:t>pki</a:t>
            </a:r>
            <a:r>
              <a:rPr lang="fr-FR" dirty="0"/>
              <a:t>/</a:t>
            </a:r>
            <a:r>
              <a:rPr lang="fr-FR" dirty="0" err="1"/>
              <a:t>tls</a:t>
            </a:r>
            <a:r>
              <a:rPr lang="fr-FR" dirty="0"/>
              <a:t>/</a:t>
            </a:r>
            <a:r>
              <a:rPr lang="fr-FR" dirty="0" err="1"/>
              <a:t>private</a:t>
            </a:r>
            <a:r>
              <a:rPr lang="fr-FR" dirty="0"/>
              <a:t>/</a:t>
            </a:r>
            <a:r>
              <a:rPr lang="fr-FR" dirty="0" err="1"/>
              <a:t>server.key</a:t>
            </a:r>
            <a:endParaRPr lang="en-US" dirty="0"/>
          </a:p>
          <a:p>
            <a:pPr marL="0" indent="0">
              <a:buNone/>
            </a:pPr>
            <a:endParaRPr lang="en-US" dirty="0"/>
          </a:p>
        </p:txBody>
      </p:sp>
    </p:spTree>
    <p:extLst>
      <p:ext uri="{BB962C8B-B14F-4D97-AF65-F5344CB8AC3E}">
        <p14:creationId xmlns:p14="http://schemas.microsoft.com/office/powerpoint/2010/main" val="633285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EF6A6-D917-417A-99B3-BA69396C5C19}"/>
              </a:ext>
            </a:extLst>
          </p:cNvPr>
          <p:cNvSpPr>
            <a:spLocks noGrp="1"/>
          </p:cNvSpPr>
          <p:nvPr>
            <p:ph type="title"/>
          </p:nvPr>
        </p:nvSpPr>
        <p:spPr/>
        <p:txBody>
          <a:bodyPr/>
          <a:lstStyle/>
          <a:p>
            <a:r>
              <a:rPr lang="en-IN" b="1" dirty="0"/>
              <a:t>Installation</a:t>
            </a:r>
            <a:endParaRPr lang="en-US" dirty="0"/>
          </a:p>
        </p:txBody>
      </p:sp>
      <p:sp>
        <p:nvSpPr>
          <p:cNvPr id="3" name="Content Placeholder 2">
            <a:extLst>
              <a:ext uri="{FF2B5EF4-FFF2-40B4-BE49-F238E27FC236}">
                <a16:creationId xmlns:a16="http://schemas.microsoft.com/office/drawing/2014/main" id="{24B4A330-A3CC-4984-AF97-C97E22BF77A6}"/>
              </a:ext>
            </a:extLst>
          </p:cNvPr>
          <p:cNvSpPr>
            <a:spLocks noGrp="1"/>
          </p:cNvSpPr>
          <p:nvPr>
            <p:ph idx="1"/>
          </p:nvPr>
        </p:nvSpPr>
        <p:spPr>
          <a:xfrm>
            <a:off x="715617" y="1974573"/>
            <a:ext cx="10568079" cy="4197627"/>
          </a:xfrm>
        </p:spPr>
        <p:txBody>
          <a:bodyPr>
            <a:normAutofit fontScale="70000" lnSpcReduction="20000"/>
          </a:bodyPr>
          <a:lstStyle/>
          <a:p>
            <a:r>
              <a:rPr lang="en-US" dirty="0"/>
              <a:t>To editing the SSL config file:</a:t>
            </a:r>
          </a:p>
          <a:p>
            <a:pPr marL="0" indent="0">
              <a:buNone/>
            </a:pPr>
            <a:r>
              <a:rPr lang="en-US" dirty="0"/>
              <a:t>	[</a:t>
            </a:r>
            <a:r>
              <a:rPr lang="en-US" dirty="0" err="1"/>
              <a:t>root@msmohansivam</a:t>
            </a:r>
            <a:r>
              <a:rPr lang="en-US" dirty="0"/>
              <a:t> ~]# vi /</a:t>
            </a:r>
            <a:r>
              <a:rPr lang="en-US" dirty="0" err="1"/>
              <a:t>etc</a:t>
            </a:r>
            <a:r>
              <a:rPr lang="en-US" dirty="0"/>
              <a:t>/httpd/</a:t>
            </a:r>
            <a:r>
              <a:rPr lang="en-US" dirty="0" err="1"/>
              <a:t>conf.d</a:t>
            </a:r>
            <a:r>
              <a:rPr lang="en-US" dirty="0"/>
              <a:t>/</a:t>
            </a:r>
            <a:r>
              <a:rPr lang="en-US" dirty="0" err="1"/>
              <a:t>ssl.conf</a:t>
            </a:r>
            <a:endParaRPr lang="en-US" dirty="0"/>
          </a:p>
          <a:p>
            <a:r>
              <a:rPr lang="en-US" dirty="0"/>
              <a:t>Uncomment the </a:t>
            </a:r>
            <a:r>
              <a:rPr lang="en-US" dirty="0" err="1"/>
              <a:t>DocumentRoot</a:t>
            </a:r>
            <a:r>
              <a:rPr lang="en-US" dirty="0"/>
              <a:t> and </a:t>
            </a:r>
            <a:r>
              <a:rPr lang="en-US" dirty="0" err="1"/>
              <a:t>ServerName</a:t>
            </a:r>
            <a:r>
              <a:rPr lang="en-US" dirty="0"/>
              <a:t> like as follows</a:t>
            </a:r>
          </a:p>
          <a:p>
            <a:pPr marL="0" indent="0">
              <a:buNone/>
            </a:pPr>
            <a:r>
              <a:rPr lang="en-US" i="1" dirty="0"/>
              <a:t>	</a:t>
            </a:r>
            <a:r>
              <a:rPr lang="en-US" i="1" dirty="0" err="1"/>
              <a:t>DocumentRoot</a:t>
            </a:r>
            <a:r>
              <a:rPr lang="en-US" i="1" dirty="0"/>
              <a:t> “/var/www/html”</a:t>
            </a:r>
          </a:p>
          <a:p>
            <a:pPr marL="0" indent="0">
              <a:buNone/>
            </a:pPr>
            <a:r>
              <a:rPr lang="en-US" i="1" dirty="0"/>
              <a:t>	</a:t>
            </a:r>
            <a:r>
              <a:rPr lang="en-US" i="1" dirty="0" err="1"/>
              <a:t>ServerName</a:t>
            </a:r>
            <a:r>
              <a:rPr lang="en-US" i="1" dirty="0"/>
              <a:t> 192.168.181.2:443</a:t>
            </a:r>
          </a:p>
          <a:p>
            <a:pPr marL="0" indent="0">
              <a:buNone/>
            </a:pPr>
            <a:r>
              <a:rPr lang="en-US" i="1" dirty="0"/>
              <a:t>	</a:t>
            </a:r>
            <a:r>
              <a:rPr lang="en-US" i="1" dirty="0" err="1"/>
              <a:t>SSLEngine</a:t>
            </a:r>
            <a:r>
              <a:rPr lang="en-US" i="1" dirty="0"/>
              <a:t> on</a:t>
            </a:r>
          </a:p>
          <a:p>
            <a:pPr marL="0" indent="0">
              <a:buNone/>
            </a:pPr>
            <a:r>
              <a:rPr lang="en-US" i="1" dirty="0"/>
              <a:t>	</a:t>
            </a:r>
            <a:r>
              <a:rPr lang="en-US" i="1" dirty="0" err="1"/>
              <a:t>SSLCertificateFile</a:t>
            </a:r>
            <a:r>
              <a:rPr lang="en-US" i="1" dirty="0"/>
              <a:t> /</a:t>
            </a:r>
            <a:r>
              <a:rPr lang="en-US" i="1" dirty="0" err="1"/>
              <a:t>etc</a:t>
            </a:r>
            <a:r>
              <a:rPr lang="en-US" i="1" dirty="0"/>
              <a:t>/</a:t>
            </a:r>
            <a:r>
              <a:rPr lang="en-US" i="1" dirty="0" err="1"/>
              <a:t>pki</a:t>
            </a:r>
            <a:r>
              <a:rPr lang="en-US" i="1" dirty="0"/>
              <a:t>/</a:t>
            </a:r>
            <a:r>
              <a:rPr lang="en-US" i="1" dirty="0" err="1"/>
              <a:t>tls</a:t>
            </a:r>
            <a:r>
              <a:rPr lang="en-US" i="1" dirty="0"/>
              <a:t>/certs/ca.crt</a:t>
            </a:r>
          </a:p>
          <a:p>
            <a:pPr marL="0" indent="0">
              <a:buNone/>
            </a:pPr>
            <a:r>
              <a:rPr lang="en-US" i="1" dirty="0"/>
              <a:t>	</a:t>
            </a:r>
            <a:r>
              <a:rPr lang="en-US" i="1" dirty="0" err="1"/>
              <a:t>SSLCertificateKeyFile</a:t>
            </a:r>
            <a:r>
              <a:rPr lang="en-US" i="1" dirty="0"/>
              <a:t> /</a:t>
            </a:r>
            <a:r>
              <a:rPr lang="en-US" i="1" dirty="0" err="1"/>
              <a:t>etc</a:t>
            </a:r>
            <a:r>
              <a:rPr lang="en-US" i="1" dirty="0"/>
              <a:t>/</a:t>
            </a:r>
            <a:r>
              <a:rPr lang="en-US" i="1" dirty="0" err="1"/>
              <a:t>pki</a:t>
            </a:r>
            <a:r>
              <a:rPr lang="en-US" i="1" dirty="0"/>
              <a:t>/</a:t>
            </a:r>
            <a:r>
              <a:rPr lang="en-US" i="1" dirty="0" err="1"/>
              <a:t>tls</a:t>
            </a:r>
            <a:r>
              <a:rPr lang="en-US" i="1" dirty="0"/>
              <a:t>/private/</a:t>
            </a:r>
            <a:r>
              <a:rPr lang="en-US" i="1" dirty="0" err="1"/>
              <a:t>ca.key</a:t>
            </a:r>
            <a:endParaRPr lang="en-US" i="1" dirty="0"/>
          </a:p>
          <a:p>
            <a:r>
              <a:rPr lang="en-US" dirty="0"/>
              <a:t>Restart the httpd</a:t>
            </a:r>
          </a:p>
          <a:p>
            <a:pPr marL="0" indent="0">
              <a:buNone/>
            </a:pPr>
            <a:r>
              <a:rPr lang="en-US" dirty="0"/>
              <a:t>[</a:t>
            </a:r>
            <a:r>
              <a:rPr lang="en-US" dirty="0" err="1"/>
              <a:t>root@msmohansivam</a:t>
            </a:r>
            <a:r>
              <a:rPr lang="en-US" dirty="0"/>
              <a:t> ~]# </a:t>
            </a:r>
            <a:r>
              <a:rPr lang="en-US" dirty="0" err="1"/>
              <a:t>systemctl</a:t>
            </a:r>
            <a:r>
              <a:rPr lang="en-US" dirty="0"/>
              <a:t> restart httpd</a:t>
            </a:r>
          </a:p>
          <a:p>
            <a:pPr marL="0" indent="0">
              <a:buNone/>
            </a:pPr>
            <a:endParaRPr lang="en-US" i="1" dirty="0"/>
          </a:p>
        </p:txBody>
      </p:sp>
    </p:spTree>
    <p:extLst>
      <p:ext uri="{BB962C8B-B14F-4D97-AF65-F5344CB8AC3E}">
        <p14:creationId xmlns:p14="http://schemas.microsoft.com/office/powerpoint/2010/main" val="1866555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E21B7-5373-4103-87EC-0F13A0C1058A}"/>
              </a:ext>
            </a:extLst>
          </p:cNvPr>
          <p:cNvSpPr>
            <a:spLocks noGrp="1"/>
          </p:cNvSpPr>
          <p:nvPr>
            <p:ph type="title"/>
          </p:nvPr>
        </p:nvSpPr>
        <p:spPr/>
        <p:txBody>
          <a:bodyPr>
            <a:normAutofit fontScale="90000"/>
          </a:bodyPr>
          <a:lstStyle/>
          <a:p>
            <a:r>
              <a:rPr lang="en-US" b="1" dirty="0"/>
              <a:t>The process of purchasing and installing a third-party certificate.</a:t>
            </a:r>
          </a:p>
        </p:txBody>
      </p:sp>
      <p:sp>
        <p:nvSpPr>
          <p:cNvPr id="3" name="Content Placeholder 2">
            <a:extLst>
              <a:ext uri="{FF2B5EF4-FFF2-40B4-BE49-F238E27FC236}">
                <a16:creationId xmlns:a16="http://schemas.microsoft.com/office/drawing/2014/main" id="{043C8899-8312-417E-84B7-44F48CAC57D5}"/>
              </a:ext>
            </a:extLst>
          </p:cNvPr>
          <p:cNvSpPr>
            <a:spLocks noGrp="1"/>
          </p:cNvSpPr>
          <p:nvPr>
            <p:ph idx="1"/>
          </p:nvPr>
        </p:nvSpPr>
        <p:spPr/>
        <p:txBody>
          <a:bodyPr>
            <a:normAutofit fontScale="92500" lnSpcReduction="20000"/>
          </a:bodyPr>
          <a:lstStyle/>
          <a:p>
            <a:r>
              <a:rPr lang="en-US" dirty="0"/>
              <a:t>Generate a private key.</a:t>
            </a:r>
          </a:p>
          <a:p>
            <a:r>
              <a:rPr lang="en-US" dirty="0"/>
              <a:t>Use the private key plus some identifying information to generate a Certificate Signing Request (CSR).</a:t>
            </a:r>
          </a:p>
          <a:p>
            <a:r>
              <a:rPr lang="en-US" dirty="0"/>
              <a:t>Send the Certificate Signing Request to the certificate authority.</a:t>
            </a:r>
          </a:p>
          <a:p>
            <a:r>
              <a:rPr lang="en-US" dirty="0"/>
              <a:t>Complete one or more steps for confirmation and identification as determined by the Certificate Authority.</a:t>
            </a:r>
          </a:p>
          <a:p>
            <a:r>
              <a:rPr lang="en-US" dirty="0"/>
              <a:t>Install the certificate provided by the certificate authority along with the Certificate Authority bundle if one is provided.</a:t>
            </a:r>
          </a:p>
        </p:txBody>
      </p:sp>
    </p:spTree>
    <p:extLst>
      <p:ext uri="{BB962C8B-B14F-4D97-AF65-F5344CB8AC3E}">
        <p14:creationId xmlns:p14="http://schemas.microsoft.com/office/powerpoint/2010/main" val="875134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38400-1CA1-4D60-885E-AB17D66361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1C6DB4-87A0-4055-B9C9-7C135C6FA033}"/>
              </a:ext>
            </a:extLst>
          </p:cNvPr>
          <p:cNvSpPr>
            <a:spLocks noGrp="1"/>
          </p:cNvSpPr>
          <p:nvPr>
            <p:ph idx="1"/>
          </p:nvPr>
        </p:nvSpPr>
        <p:spPr/>
        <p:txBody>
          <a:bodyPr>
            <a:normAutofit/>
          </a:bodyPr>
          <a:lstStyle/>
          <a:p>
            <a:pPr marL="0" indent="0" algn="ctr">
              <a:buNone/>
            </a:pPr>
            <a:r>
              <a:rPr lang="en-IN" sz="5400" b="1" dirty="0"/>
              <a:t>Thank You</a:t>
            </a:r>
            <a:endParaRPr lang="en-US" sz="5400" b="1" dirty="0"/>
          </a:p>
        </p:txBody>
      </p:sp>
    </p:spTree>
    <p:extLst>
      <p:ext uri="{BB962C8B-B14F-4D97-AF65-F5344CB8AC3E}">
        <p14:creationId xmlns:p14="http://schemas.microsoft.com/office/powerpoint/2010/main" val="3438384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5A9996-11B9-48EC-B4B1-3B03C881432E}"/>
              </a:ext>
            </a:extLst>
          </p:cNvPr>
          <p:cNvSpPr>
            <a:spLocks noGrp="1"/>
          </p:cNvSpPr>
          <p:nvPr>
            <p:ph type="title"/>
          </p:nvPr>
        </p:nvSpPr>
        <p:spPr>
          <a:xfrm>
            <a:off x="7120920" y="736348"/>
            <a:ext cx="4314645" cy="1268958"/>
          </a:xfrm>
        </p:spPr>
        <p:txBody>
          <a:bodyPr anchor="b">
            <a:normAutofit/>
          </a:bodyPr>
          <a:lstStyle/>
          <a:p>
            <a:r>
              <a:rPr lang="en-IN" sz="3200" b="1" dirty="0"/>
              <a:t>What is HTTP</a:t>
            </a:r>
            <a:endParaRPr lang="en-US" sz="3200" b="1" dirty="0"/>
          </a:p>
        </p:txBody>
      </p:sp>
      <p:pic>
        <p:nvPicPr>
          <p:cNvPr id="1030" name="Picture 6">
            <a:extLst>
              <a:ext uri="{FF2B5EF4-FFF2-40B4-BE49-F238E27FC236}">
                <a16:creationId xmlns:a16="http://schemas.microsoft.com/office/drawing/2014/main" id="{CA48CFD3-56D8-488B-ABA0-40AF261CAC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227" r="-1" b="6738"/>
          <a:stretch/>
        </p:blipFill>
        <p:spPr bwMode="auto">
          <a:xfrm>
            <a:off x="20" y="10"/>
            <a:ext cx="4529777"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noFill/>
          <a:effectLst>
            <a:outerShdw blurRad="50800" dist="38100" algn="l"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572" y="2240371"/>
            <a:ext cx="42062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74F706D-368D-4D17-8A6D-6EDF0446A6B6}"/>
              </a:ext>
            </a:extLst>
          </p:cNvPr>
          <p:cNvSpPr>
            <a:spLocks noGrp="1"/>
          </p:cNvSpPr>
          <p:nvPr>
            <p:ph idx="1"/>
          </p:nvPr>
        </p:nvSpPr>
        <p:spPr>
          <a:xfrm>
            <a:off x="5252537" y="2395890"/>
            <a:ext cx="6740729" cy="2371019"/>
          </a:xfrm>
        </p:spPr>
        <p:txBody>
          <a:bodyPr anchor="t">
            <a:noAutofit/>
          </a:bodyPr>
          <a:lstStyle/>
          <a:p>
            <a:pPr algn="just"/>
            <a:r>
              <a:rPr lang="en-US" sz="2400" dirty="0"/>
              <a:t>The </a:t>
            </a:r>
            <a:r>
              <a:rPr lang="en-US" sz="2400" b="1" dirty="0"/>
              <a:t>Hypertext Transfer Protocol (HTTP)</a:t>
            </a:r>
            <a:r>
              <a:rPr lang="en-US" sz="2400" dirty="0"/>
              <a:t> is the basic communication protocol that both clients and servers must implement in order to be able to communicate.</a:t>
            </a:r>
          </a:p>
          <a:p>
            <a:pPr algn="just"/>
            <a:r>
              <a:rPr lang="en-US" sz="2400" dirty="0"/>
              <a:t>The protocol transfers information between the browser and the server in clear text, allowing the network, through which the information passes, to see the information transmitted.</a:t>
            </a:r>
          </a:p>
          <a:p>
            <a:pPr algn="just"/>
            <a:endParaRPr lang="en-US" sz="2400" dirty="0"/>
          </a:p>
          <a:p>
            <a:pPr algn="just"/>
            <a:endParaRPr lang="en-US" sz="2400" dirty="0"/>
          </a:p>
          <a:p>
            <a:pPr algn="just"/>
            <a:endParaRPr lang="en-US" sz="2400" dirty="0"/>
          </a:p>
        </p:txBody>
      </p:sp>
      <p:sp>
        <p:nvSpPr>
          <p:cNvPr id="4" name="AutoShape 4">
            <a:extLst>
              <a:ext uri="{FF2B5EF4-FFF2-40B4-BE49-F238E27FC236}">
                <a16:creationId xmlns:a16="http://schemas.microsoft.com/office/drawing/2014/main" id="{7A719EA8-3E33-484D-982C-A624503B26B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35907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134">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8E841C-5DB1-40B0-A480-F972818C1EE2}"/>
              </a:ext>
            </a:extLst>
          </p:cNvPr>
          <p:cNvSpPr>
            <a:spLocks noGrp="1"/>
          </p:cNvSpPr>
          <p:nvPr>
            <p:ph type="title"/>
          </p:nvPr>
        </p:nvSpPr>
        <p:spPr>
          <a:xfrm>
            <a:off x="7255563" y="662259"/>
            <a:ext cx="4314645" cy="1268958"/>
          </a:xfrm>
        </p:spPr>
        <p:txBody>
          <a:bodyPr anchor="b">
            <a:normAutofit/>
          </a:bodyPr>
          <a:lstStyle/>
          <a:p>
            <a:r>
              <a:rPr lang="en-IN" sz="3200" b="1" dirty="0"/>
              <a:t>What is HTTPS</a:t>
            </a:r>
            <a:endParaRPr lang="en-US" sz="3200" b="1" dirty="0"/>
          </a:p>
        </p:txBody>
      </p:sp>
      <p:pic>
        <p:nvPicPr>
          <p:cNvPr id="2050" name="Picture 2">
            <a:extLst>
              <a:ext uri="{FF2B5EF4-FFF2-40B4-BE49-F238E27FC236}">
                <a16:creationId xmlns:a16="http://schemas.microsoft.com/office/drawing/2014/main" id="{6FC8E863-565E-4203-A176-458BEAD73B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19" r="8130"/>
          <a:stretch/>
        </p:blipFill>
        <p:spPr bwMode="auto">
          <a:xfrm>
            <a:off x="20" y="10"/>
            <a:ext cx="5381423"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noFill/>
          <a:effectLst>
            <a:outerShdw blurRad="50800" dist="38100" algn="l"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sp>
        <p:nvSpPr>
          <p:cNvPr id="2053" name="Rectangle 136">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4" name="Rectangle 138">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572" y="2240371"/>
            <a:ext cx="42062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F10A72B-EA4E-40CD-8CFA-0C1BE56302E5}"/>
              </a:ext>
            </a:extLst>
          </p:cNvPr>
          <p:cNvSpPr>
            <a:spLocks noGrp="1"/>
          </p:cNvSpPr>
          <p:nvPr>
            <p:ph idx="1"/>
          </p:nvPr>
        </p:nvSpPr>
        <p:spPr>
          <a:xfrm>
            <a:off x="5817705" y="2557587"/>
            <a:ext cx="5752504" cy="3717317"/>
          </a:xfrm>
        </p:spPr>
        <p:txBody>
          <a:bodyPr anchor="t">
            <a:normAutofit/>
          </a:bodyPr>
          <a:lstStyle/>
          <a:p>
            <a:pPr marL="0" indent="0" algn="just">
              <a:buNone/>
            </a:pPr>
            <a:r>
              <a:rPr lang="en-US" sz="2400" dirty="0"/>
              <a:t>For the security concern, HTTP Secure (HTTPS) was introduced, allowing the client and the server to first establish an encrypted communication channel, and then pass the clear text HTTP messages through it, effectively protecting them from eavesdropping.</a:t>
            </a:r>
          </a:p>
          <a:p>
            <a:pPr marL="0" indent="0" algn="just">
              <a:buNone/>
            </a:pPr>
            <a:endParaRPr lang="en-US" sz="2400" dirty="0"/>
          </a:p>
        </p:txBody>
      </p:sp>
    </p:spTree>
    <p:extLst>
      <p:ext uri="{BB962C8B-B14F-4D97-AF65-F5344CB8AC3E}">
        <p14:creationId xmlns:p14="http://schemas.microsoft.com/office/powerpoint/2010/main" val="1858571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379DD-0216-41FE-B578-381232BF1397}"/>
              </a:ext>
            </a:extLst>
          </p:cNvPr>
          <p:cNvSpPr>
            <a:spLocks noGrp="1"/>
          </p:cNvSpPr>
          <p:nvPr>
            <p:ph type="title"/>
          </p:nvPr>
        </p:nvSpPr>
        <p:spPr/>
        <p:txBody>
          <a:bodyPr/>
          <a:lstStyle/>
          <a:p>
            <a:r>
              <a:rPr lang="en-IN" dirty="0"/>
              <a:t>HTTP vs HTTPS</a:t>
            </a:r>
            <a:endParaRPr lang="en-US" dirty="0"/>
          </a:p>
        </p:txBody>
      </p:sp>
      <p:pic>
        <p:nvPicPr>
          <p:cNvPr id="4" name="Content Placeholder 3">
            <a:extLst>
              <a:ext uri="{FF2B5EF4-FFF2-40B4-BE49-F238E27FC236}">
                <a16:creationId xmlns:a16="http://schemas.microsoft.com/office/drawing/2014/main" id="{F66B04D3-8795-4C5A-A213-7F8FEDA3D02F}"/>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7000"/>
                    </a14:imgEffect>
                  </a14:imgLayer>
                </a14:imgProps>
              </a:ext>
            </a:extLst>
          </a:blip>
          <a:stretch>
            <a:fillRect/>
          </a:stretch>
        </p:blipFill>
        <p:spPr>
          <a:xfrm>
            <a:off x="1610517" y="2073904"/>
            <a:ext cx="8970966" cy="4235456"/>
          </a:xfrm>
          <a:prstGeom prst="rect">
            <a:avLst/>
          </a:prstGeom>
        </p:spPr>
      </p:pic>
    </p:spTree>
    <p:extLst>
      <p:ext uri="{BB962C8B-B14F-4D97-AF65-F5344CB8AC3E}">
        <p14:creationId xmlns:p14="http://schemas.microsoft.com/office/powerpoint/2010/main" val="2731141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5D592-6916-4632-BE4D-29E80C6BCDC7}"/>
              </a:ext>
            </a:extLst>
          </p:cNvPr>
          <p:cNvSpPr>
            <a:spLocks noGrp="1"/>
          </p:cNvSpPr>
          <p:nvPr>
            <p:ph type="title"/>
          </p:nvPr>
        </p:nvSpPr>
        <p:spPr/>
        <p:txBody>
          <a:bodyPr/>
          <a:lstStyle/>
          <a:p>
            <a:r>
              <a:rPr lang="en-IN" b="1" dirty="0"/>
              <a:t>Why SSL </a:t>
            </a:r>
            <a:r>
              <a:rPr lang="en-IN" b="1" dirty="0" err="1"/>
              <a:t>Cerificate</a:t>
            </a:r>
            <a:r>
              <a:rPr lang="en-IN" b="1" dirty="0"/>
              <a:t>?</a:t>
            </a:r>
            <a:endParaRPr lang="en-US" b="1" dirty="0"/>
          </a:p>
        </p:txBody>
      </p:sp>
      <p:sp>
        <p:nvSpPr>
          <p:cNvPr id="3" name="Content Placeholder 2">
            <a:extLst>
              <a:ext uri="{FF2B5EF4-FFF2-40B4-BE49-F238E27FC236}">
                <a16:creationId xmlns:a16="http://schemas.microsoft.com/office/drawing/2014/main" id="{43B22230-B6E5-4001-9B23-3D6A6270553B}"/>
              </a:ext>
            </a:extLst>
          </p:cNvPr>
          <p:cNvSpPr>
            <a:spLocks noGrp="1"/>
          </p:cNvSpPr>
          <p:nvPr>
            <p:ph idx="1"/>
          </p:nvPr>
        </p:nvSpPr>
        <p:spPr/>
        <p:txBody>
          <a:bodyPr>
            <a:normAutofit/>
          </a:bodyPr>
          <a:lstStyle/>
          <a:p>
            <a:r>
              <a:rPr lang="en-IN" sz="3200" dirty="0"/>
              <a:t>Encrypts the traffic between a web server and a web browser.</a:t>
            </a:r>
          </a:p>
          <a:p>
            <a:r>
              <a:rPr lang="en-IN" sz="3200" dirty="0"/>
              <a:t>Enhances Data Security.</a:t>
            </a:r>
          </a:p>
          <a:p>
            <a:r>
              <a:rPr lang="en-IN" sz="3200" dirty="0"/>
              <a:t>Increases the trust of users.</a:t>
            </a:r>
            <a:endParaRPr lang="en-US" sz="3200" dirty="0"/>
          </a:p>
        </p:txBody>
      </p:sp>
    </p:spTree>
    <p:extLst>
      <p:ext uri="{BB962C8B-B14F-4D97-AF65-F5344CB8AC3E}">
        <p14:creationId xmlns:p14="http://schemas.microsoft.com/office/powerpoint/2010/main" val="3736894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15D3A-06FE-4136-9D65-0BA547C27CC4}"/>
              </a:ext>
            </a:extLst>
          </p:cNvPr>
          <p:cNvSpPr>
            <a:spLocks noGrp="1"/>
          </p:cNvSpPr>
          <p:nvPr>
            <p:ph type="title"/>
          </p:nvPr>
        </p:nvSpPr>
        <p:spPr/>
        <p:txBody>
          <a:bodyPr>
            <a:normAutofit/>
          </a:bodyPr>
          <a:lstStyle/>
          <a:p>
            <a:r>
              <a:rPr lang="en-IN" b="1" dirty="0"/>
              <a:t>SSL Certificate Work Flow.</a:t>
            </a:r>
            <a:endParaRPr lang="en-US" b="1" dirty="0"/>
          </a:p>
        </p:txBody>
      </p:sp>
      <p:pic>
        <p:nvPicPr>
          <p:cNvPr id="1026" name="Picture 2" descr="How Does SSL Work? | Entrust Datacard">
            <a:extLst>
              <a:ext uri="{FF2B5EF4-FFF2-40B4-BE49-F238E27FC236}">
                <a16:creationId xmlns:a16="http://schemas.microsoft.com/office/drawing/2014/main" id="{C585D121-2B7A-4F69-B7CF-1F87DB4369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5461" y="1728216"/>
            <a:ext cx="10901078" cy="4237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11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B65DC-54B0-4A87-9366-F12E4023AADC}"/>
              </a:ext>
            </a:extLst>
          </p:cNvPr>
          <p:cNvSpPr>
            <a:spLocks noGrp="1"/>
          </p:cNvSpPr>
          <p:nvPr>
            <p:ph type="title"/>
          </p:nvPr>
        </p:nvSpPr>
        <p:spPr/>
        <p:txBody>
          <a:bodyPr/>
          <a:lstStyle/>
          <a:p>
            <a:r>
              <a:rPr lang="en-IN" b="1" dirty="0"/>
              <a:t>SSL Certificate Work Flow.</a:t>
            </a:r>
            <a:endParaRPr lang="en-US" dirty="0"/>
          </a:p>
        </p:txBody>
      </p:sp>
      <p:sp>
        <p:nvSpPr>
          <p:cNvPr id="3" name="Content Placeholder 2">
            <a:extLst>
              <a:ext uri="{FF2B5EF4-FFF2-40B4-BE49-F238E27FC236}">
                <a16:creationId xmlns:a16="http://schemas.microsoft.com/office/drawing/2014/main" id="{0BE8369A-7811-4AE9-8A8B-C76FE587AA60}"/>
              </a:ext>
            </a:extLst>
          </p:cNvPr>
          <p:cNvSpPr>
            <a:spLocks noGrp="1"/>
          </p:cNvSpPr>
          <p:nvPr>
            <p:ph idx="1"/>
          </p:nvPr>
        </p:nvSpPr>
        <p:spPr>
          <a:xfrm>
            <a:off x="673475" y="1974574"/>
            <a:ext cx="11052313" cy="4184374"/>
          </a:xfrm>
        </p:spPr>
        <p:txBody>
          <a:bodyPr>
            <a:normAutofit fontScale="85000" lnSpcReduction="20000"/>
          </a:bodyPr>
          <a:lstStyle/>
          <a:p>
            <a:pPr marL="0" indent="0" algn="just">
              <a:buNone/>
            </a:pPr>
            <a:r>
              <a:rPr lang="en-US" dirty="0"/>
              <a:t>1. My Browser requests secure pages(HTTPS) from a Google Web server</a:t>
            </a:r>
          </a:p>
          <a:p>
            <a:pPr marL="0" indent="0" algn="just">
              <a:buNone/>
            </a:pPr>
            <a:r>
              <a:rPr lang="en-US" dirty="0"/>
              <a:t>2. Google sends its Public Key with SSL Certificate which is digitally signed by Third party CA.</a:t>
            </a:r>
          </a:p>
          <a:p>
            <a:pPr marL="0" indent="0" algn="just">
              <a:buNone/>
            </a:pPr>
            <a:r>
              <a:rPr lang="en-US" dirty="0"/>
              <a:t>3. Once the browser gets the certificate, it will check the issuer's digital signature to make sure the certificate is valid.</a:t>
            </a:r>
          </a:p>
          <a:p>
            <a:pPr marL="0" indent="0" algn="just">
              <a:buNone/>
            </a:pPr>
            <a:r>
              <a:rPr lang="en-US" dirty="0"/>
              <a:t>4. Once the Certificate's Signature is verified, the digital certificate is trusted.</a:t>
            </a:r>
          </a:p>
          <a:p>
            <a:pPr marL="0" indent="0" algn="just">
              <a:buNone/>
            </a:pPr>
            <a:r>
              <a:rPr lang="en-US" dirty="0"/>
              <a:t>5. Browser will create Symmetric Key, keeps one and share one copy to the webserver. this key will be encrypted by Webserver's Public Key.</a:t>
            </a:r>
          </a:p>
          <a:p>
            <a:pPr marL="0" indent="0" algn="just">
              <a:buNone/>
            </a:pPr>
            <a:r>
              <a:rPr lang="en-US" dirty="0"/>
              <a:t>6. When the Web server receives the Symmetric key, it uses its private to </a:t>
            </a:r>
            <a:r>
              <a:rPr lang="en-US" dirty="0" err="1"/>
              <a:t>to</a:t>
            </a:r>
            <a:r>
              <a:rPr lang="en-US" dirty="0"/>
              <a:t> decrypt it.</a:t>
            </a:r>
          </a:p>
          <a:p>
            <a:pPr algn="just"/>
            <a:endParaRPr lang="en-US" dirty="0"/>
          </a:p>
        </p:txBody>
      </p:sp>
    </p:spTree>
    <p:extLst>
      <p:ext uri="{BB962C8B-B14F-4D97-AF65-F5344CB8AC3E}">
        <p14:creationId xmlns:p14="http://schemas.microsoft.com/office/powerpoint/2010/main" val="3311938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95462-8B59-4C8D-9C38-8410602AA60C}"/>
              </a:ext>
            </a:extLst>
          </p:cNvPr>
          <p:cNvSpPr>
            <a:spLocks noGrp="1"/>
          </p:cNvSpPr>
          <p:nvPr>
            <p:ph type="title"/>
          </p:nvPr>
        </p:nvSpPr>
        <p:spPr/>
        <p:txBody>
          <a:bodyPr/>
          <a:lstStyle/>
          <a:p>
            <a:r>
              <a:rPr lang="en-IN" b="1" dirty="0"/>
              <a:t>Installation</a:t>
            </a:r>
            <a:endParaRPr lang="en-US" b="1" dirty="0"/>
          </a:p>
        </p:txBody>
      </p:sp>
      <p:sp>
        <p:nvSpPr>
          <p:cNvPr id="3" name="Content Placeholder 2">
            <a:extLst>
              <a:ext uri="{FF2B5EF4-FFF2-40B4-BE49-F238E27FC236}">
                <a16:creationId xmlns:a16="http://schemas.microsoft.com/office/drawing/2014/main" id="{D28CBC67-155B-47C1-BCA3-ED4726EE1BAD}"/>
              </a:ext>
            </a:extLst>
          </p:cNvPr>
          <p:cNvSpPr>
            <a:spLocks noGrp="1"/>
          </p:cNvSpPr>
          <p:nvPr>
            <p:ph idx="1"/>
          </p:nvPr>
        </p:nvSpPr>
        <p:spPr/>
        <p:txBody>
          <a:bodyPr/>
          <a:lstStyle/>
          <a:p>
            <a:r>
              <a:rPr lang="en-IN" dirty="0"/>
              <a:t> $yum install –y httpd</a:t>
            </a:r>
          </a:p>
          <a:p>
            <a:r>
              <a:rPr lang="en-IN" dirty="0"/>
              <a:t> $yum install </a:t>
            </a:r>
            <a:r>
              <a:rPr lang="en-IN" dirty="0" err="1"/>
              <a:t>mod_ssl</a:t>
            </a:r>
            <a:endParaRPr lang="en-IN" dirty="0"/>
          </a:p>
          <a:p>
            <a:r>
              <a:rPr lang="en-IN" dirty="0"/>
              <a:t> $yum install </a:t>
            </a:r>
            <a:r>
              <a:rPr lang="en-IN" dirty="0" err="1"/>
              <a:t>openssl</a:t>
            </a:r>
            <a:endParaRPr lang="en-IN" dirty="0"/>
          </a:p>
          <a:p>
            <a:endParaRPr lang="en-US" dirty="0"/>
          </a:p>
        </p:txBody>
      </p:sp>
    </p:spTree>
    <p:extLst>
      <p:ext uri="{BB962C8B-B14F-4D97-AF65-F5344CB8AC3E}">
        <p14:creationId xmlns:p14="http://schemas.microsoft.com/office/powerpoint/2010/main" val="1784718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FDA1D-1990-4B85-BFD8-A49947C94939}"/>
              </a:ext>
            </a:extLst>
          </p:cNvPr>
          <p:cNvSpPr>
            <a:spLocks noGrp="1"/>
          </p:cNvSpPr>
          <p:nvPr>
            <p:ph type="title"/>
          </p:nvPr>
        </p:nvSpPr>
        <p:spPr/>
        <p:txBody>
          <a:bodyPr/>
          <a:lstStyle/>
          <a:p>
            <a:r>
              <a:rPr lang="en-IN" b="1" dirty="0"/>
              <a:t>Installation</a:t>
            </a:r>
            <a:endParaRPr lang="en-US" dirty="0"/>
          </a:p>
        </p:txBody>
      </p:sp>
      <p:sp>
        <p:nvSpPr>
          <p:cNvPr id="3" name="Content Placeholder 2">
            <a:extLst>
              <a:ext uri="{FF2B5EF4-FFF2-40B4-BE49-F238E27FC236}">
                <a16:creationId xmlns:a16="http://schemas.microsoft.com/office/drawing/2014/main" id="{EFCAAB01-AEBD-496D-9E83-CBF54DEC43F1}"/>
              </a:ext>
            </a:extLst>
          </p:cNvPr>
          <p:cNvSpPr>
            <a:spLocks noGrp="1"/>
          </p:cNvSpPr>
          <p:nvPr>
            <p:ph idx="1"/>
          </p:nvPr>
        </p:nvSpPr>
        <p:spPr>
          <a:xfrm>
            <a:off x="1223970" y="3136990"/>
            <a:ext cx="10168128" cy="3985590"/>
          </a:xfrm>
        </p:spPr>
        <p:txBody>
          <a:bodyPr>
            <a:normAutofit/>
          </a:bodyPr>
          <a:lstStyle/>
          <a:p>
            <a:r>
              <a:rPr lang="en-IN" dirty="0"/>
              <a:t>$ </a:t>
            </a:r>
            <a:r>
              <a:rPr lang="en-IN" dirty="0" err="1"/>
              <a:t>openssl</a:t>
            </a:r>
            <a:r>
              <a:rPr lang="en-IN" dirty="0"/>
              <a:t> </a:t>
            </a:r>
            <a:r>
              <a:rPr lang="en-IN" dirty="0" err="1"/>
              <a:t>req</a:t>
            </a:r>
            <a:r>
              <a:rPr lang="en-IN" dirty="0"/>
              <a:t> -x509 -nodes -days 365 -</a:t>
            </a:r>
            <a:r>
              <a:rPr lang="en-IN" dirty="0" err="1"/>
              <a:t>newkey</a:t>
            </a:r>
            <a:r>
              <a:rPr lang="en-IN" dirty="0"/>
              <a:t> rsa:2048 -</a:t>
            </a:r>
            <a:r>
              <a:rPr lang="en-IN" dirty="0" err="1"/>
              <a:t>keyout</a:t>
            </a:r>
            <a:r>
              <a:rPr lang="en-IN" dirty="0"/>
              <a:t> </a:t>
            </a:r>
            <a:r>
              <a:rPr lang="en-IN" dirty="0" err="1"/>
              <a:t>server.key</a:t>
            </a:r>
            <a:r>
              <a:rPr lang="en-IN" dirty="0"/>
              <a:t> -out server.crt</a:t>
            </a:r>
            <a:endParaRPr lang="en-US" dirty="0"/>
          </a:p>
        </p:txBody>
      </p:sp>
    </p:spTree>
    <p:extLst>
      <p:ext uri="{BB962C8B-B14F-4D97-AF65-F5344CB8AC3E}">
        <p14:creationId xmlns:p14="http://schemas.microsoft.com/office/powerpoint/2010/main" val="189397430"/>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412429"/>
      </a:dk2>
      <a:lt2>
        <a:srgbClr val="E2E7E8"/>
      </a:lt2>
      <a:accent1>
        <a:srgbClr val="E64C2A"/>
      </a:accent1>
      <a:accent2>
        <a:srgbClr val="D41845"/>
      </a:accent2>
      <a:accent3>
        <a:srgbClr val="E62AA5"/>
      </a:accent3>
      <a:accent4>
        <a:srgbClr val="C618D4"/>
      </a:accent4>
      <a:accent5>
        <a:srgbClr val="8A2AE6"/>
      </a:accent5>
      <a:accent6>
        <a:srgbClr val="4F40DB"/>
      </a:accent6>
      <a:hlink>
        <a:srgbClr val="A155C6"/>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994</TotalTime>
  <Words>532</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Avenir Next LT Pro</vt:lpstr>
      <vt:lpstr>Calibri</vt:lpstr>
      <vt:lpstr>AccentBoxVTI</vt:lpstr>
      <vt:lpstr>HTTP, HTTPS, SSL</vt:lpstr>
      <vt:lpstr>What is HTTP</vt:lpstr>
      <vt:lpstr>What is HTTPS</vt:lpstr>
      <vt:lpstr>HTTP vs HTTPS</vt:lpstr>
      <vt:lpstr>Why SSL Cerificate?</vt:lpstr>
      <vt:lpstr>SSL Certificate Work Flow.</vt:lpstr>
      <vt:lpstr>SSL Certificate Work Flow.</vt:lpstr>
      <vt:lpstr>Installation</vt:lpstr>
      <vt:lpstr>Installation</vt:lpstr>
      <vt:lpstr>Installation</vt:lpstr>
      <vt:lpstr>Installation</vt:lpstr>
      <vt:lpstr>The process of purchasing and installing a third-party certificate.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 HTTPS, SSL</dc:title>
  <dc:creator>Mohan Sadasivam</dc:creator>
  <cp:lastModifiedBy>Mohan Sadasivam</cp:lastModifiedBy>
  <cp:revision>16</cp:revision>
  <dcterms:created xsi:type="dcterms:W3CDTF">2020-05-07T12:18:22Z</dcterms:created>
  <dcterms:modified xsi:type="dcterms:W3CDTF">2020-05-09T17:30:35Z</dcterms:modified>
</cp:coreProperties>
</file>