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4"/>
  </p:sldMasterIdLst>
  <p:sldIdLst>
    <p:sldId id="256" r:id="rId5"/>
  </p:sldIdLst>
  <p:sldSz cx="25199975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8EE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858" y="-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5891626"/>
            <a:ext cx="21419979" cy="12533242"/>
          </a:xfrm>
        </p:spPr>
        <p:txBody>
          <a:bodyPr anchor="b"/>
          <a:lstStyle>
            <a:lvl1pPr algn="ctr">
              <a:defRPr sz="1653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18908198"/>
            <a:ext cx="18899981" cy="8691601"/>
          </a:xfrm>
        </p:spPr>
        <p:txBody>
          <a:bodyPr/>
          <a:lstStyle>
            <a:lvl1pPr marL="0" indent="0" algn="ctr">
              <a:buNone/>
              <a:defRPr sz="6614"/>
            </a:lvl1pPr>
            <a:lvl2pPr marL="1259997" indent="0" algn="ctr">
              <a:buNone/>
              <a:defRPr sz="5512"/>
            </a:lvl2pPr>
            <a:lvl3pPr marL="2519995" indent="0" algn="ctr">
              <a:buNone/>
              <a:defRPr sz="4961"/>
            </a:lvl3pPr>
            <a:lvl4pPr marL="3779992" indent="0" algn="ctr">
              <a:buNone/>
              <a:defRPr sz="4409"/>
            </a:lvl4pPr>
            <a:lvl5pPr marL="5039990" indent="0" algn="ctr">
              <a:buNone/>
              <a:defRPr sz="4409"/>
            </a:lvl5pPr>
            <a:lvl6pPr marL="6299987" indent="0" algn="ctr">
              <a:buNone/>
              <a:defRPr sz="4409"/>
            </a:lvl6pPr>
            <a:lvl7pPr marL="7559985" indent="0" algn="ctr">
              <a:buNone/>
              <a:defRPr sz="4409"/>
            </a:lvl7pPr>
            <a:lvl8pPr marL="8819982" indent="0" algn="ctr">
              <a:buNone/>
              <a:defRPr sz="4409"/>
            </a:lvl8pPr>
            <a:lvl9pPr marL="10079980" indent="0" algn="ctr">
              <a:buNone/>
              <a:defRPr sz="4409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FF98-C563-4B52-AC83-4AEFA2E9F115}" type="datetimeFigureOut">
              <a:rPr lang="es-CO" smtClean="0"/>
              <a:t>22/11/2022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6ECC-2100-4C6D-ADC2-D43417FD1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137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FF98-C563-4B52-AC83-4AEFA2E9F115}" type="datetimeFigureOut">
              <a:rPr lang="es-CO" smtClean="0"/>
              <a:t>22/11/2022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6ECC-2100-4C6D-ADC2-D43417FD1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2278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1916653"/>
            <a:ext cx="5433745" cy="3050811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1916653"/>
            <a:ext cx="15986234" cy="3050811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FF98-C563-4B52-AC83-4AEFA2E9F115}" type="datetimeFigureOut">
              <a:rPr lang="es-CO" smtClean="0"/>
              <a:t>22/11/2022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6ECC-2100-4C6D-ADC2-D43417FD1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845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FF98-C563-4B52-AC83-4AEFA2E9F115}" type="datetimeFigureOut">
              <a:rPr lang="es-CO" smtClean="0"/>
              <a:t>22/11/2022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6ECC-2100-4C6D-ADC2-D43417FD1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8748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8974945"/>
            <a:ext cx="21734978" cy="14974888"/>
          </a:xfrm>
        </p:spPr>
        <p:txBody>
          <a:bodyPr anchor="b"/>
          <a:lstStyle>
            <a:lvl1pPr>
              <a:defRPr sz="1653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24091502"/>
            <a:ext cx="21734978" cy="7874940"/>
          </a:xfrm>
        </p:spPr>
        <p:txBody>
          <a:bodyPr/>
          <a:lstStyle>
            <a:lvl1pPr marL="0" indent="0">
              <a:buNone/>
              <a:defRPr sz="6614">
                <a:solidFill>
                  <a:schemeClr val="tx1"/>
                </a:solidFill>
              </a:defRPr>
            </a:lvl1pPr>
            <a:lvl2pPr marL="1259997" indent="0">
              <a:buNone/>
              <a:defRPr sz="5512">
                <a:solidFill>
                  <a:schemeClr val="tx1">
                    <a:tint val="75000"/>
                  </a:schemeClr>
                </a:solidFill>
              </a:defRPr>
            </a:lvl2pPr>
            <a:lvl3pPr marL="2519995" indent="0">
              <a:buNone/>
              <a:defRPr sz="4961">
                <a:solidFill>
                  <a:schemeClr val="tx1">
                    <a:tint val="75000"/>
                  </a:schemeClr>
                </a:solidFill>
              </a:defRPr>
            </a:lvl3pPr>
            <a:lvl4pPr marL="377999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4pPr>
            <a:lvl5pPr marL="503999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5pPr>
            <a:lvl6pPr marL="6299987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6pPr>
            <a:lvl7pPr marL="7559985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7pPr>
            <a:lvl8pPr marL="8819982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8pPr>
            <a:lvl9pPr marL="10079980" indent="0">
              <a:buNone/>
              <a:defRPr sz="44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FF98-C563-4B52-AC83-4AEFA2E9F115}" type="datetimeFigureOut">
              <a:rPr lang="es-CO" smtClean="0"/>
              <a:t>22/11/2022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6ECC-2100-4C6D-ADC2-D43417FD1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489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9583264"/>
            <a:ext cx="10709989" cy="228415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9583264"/>
            <a:ext cx="10709989" cy="228415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FF98-C563-4B52-AC83-4AEFA2E9F115}" type="datetimeFigureOut">
              <a:rPr lang="es-CO" smtClean="0"/>
              <a:t>22/11/2022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6ECC-2100-4C6D-ADC2-D43417FD1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076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1916661"/>
            <a:ext cx="21734978" cy="695828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8824938"/>
            <a:ext cx="10660769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13149904"/>
            <a:ext cx="10660769" cy="193415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8824938"/>
            <a:ext cx="10713272" cy="4324966"/>
          </a:xfrm>
        </p:spPr>
        <p:txBody>
          <a:bodyPr anchor="b"/>
          <a:lstStyle>
            <a:lvl1pPr marL="0" indent="0">
              <a:buNone/>
              <a:defRPr sz="6614" b="1"/>
            </a:lvl1pPr>
            <a:lvl2pPr marL="1259997" indent="0">
              <a:buNone/>
              <a:defRPr sz="5512" b="1"/>
            </a:lvl2pPr>
            <a:lvl3pPr marL="2519995" indent="0">
              <a:buNone/>
              <a:defRPr sz="4961" b="1"/>
            </a:lvl3pPr>
            <a:lvl4pPr marL="3779992" indent="0">
              <a:buNone/>
              <a:defRPr sz="4409" b="1"/>
            </a:lvl4pPr>
            <a:lvl5pPr marL="5039990" indent="0">
              <a:buNone/>
              <a:defRPr sz="4409" b="1"/>
            </a:lvl5pPr>
            <a:lvl6pPr marL="6299987" indent="0">
              <a:buNone/>
              <a:defRPr sz="4409" b="1"/>
            </a:lvl6pPr>
            <a:lvl7pPr marL="7559985" indent="0">
              <a:buNone/>
              <a:defRPr sz="4409" b="1"/>
            </a:lvl7pPr>
            <a:lvl8pPr marL="8819982" indent="0">
              <a:buNone/>
              <a:defRPr sz="4409" b="1"/>
            </a:lvl8pPr>
            <a:lvl9pPr marL="10079980" indent="0">
              <a:buNone/>
              <a:defRPr sz="4409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13149904"/>
            <a:ext cx="10713272" cy="193415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FF98-C563-4B52-AC83-4AEFA2E9F115}" type="datetimeFigureOut">
              <a:rPr lang="es-CO" smtClean="0"/>
              <a:t>22/11/2022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6ECC-2100-4C6D-ADC2-D43417FD1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640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FF98-C563-4B52-AC83-4AEFA2E9F115}" type="datetimeFigureOut">
              <a:rPr lang="es-CO" smtClean="0"/>
              <a:t>22/11/2022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6ECC-2100-4C6D-ADC2-D43417FD1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290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FF98-C563-4B52-AC83-4AEFA2E9F115}" type="datetimeFigureOut">
              <a:rPr lang="es-CO" smtClean="0"/>
              <a:t>22/11/2022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6ECC-2100-4C6D-ADC2-D43417FD1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70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5183304"/>
            <a:ext cx="12757487" cy="25583147"/>
          </a:xfrm>
        </p:spPr>
        <p:txBody>
          <a:bodyPr/>
          <a:lstStyle>
            <a:lvl1pPr>
              <a:defRPr sz="8819"/>
            </a:lvl1pPr>
            <a:lvl2pPr>
              <a:defRPr sz="7717"/>
            </a:lvl2pPr>
            <a:lvl3pPr>
              <a:defRPr sz="6614"/>
            </a:lvl3pPr>
            <a:lvl4pPr>
              <a:defRPr sz="5512"/>
            </a:lvl4pPr>
            <a:lvl5pPr>
              <a:defRPr sz="5512"/>
            </a:lvl5pPr>
            <a:lvl6pPr>
              <a:defRPr sz="5512"/>
            </a:lvl6pPr>
            <a:lvl7pPr>
              <a:defRPr sz="5512"/>
            </a:lvl7pPr>
            <a:lvl8pPr>
              <a:defRPr sz="5512"/>
            </a:lvl8pPr>
            <a:lvl9pPr>
              <a:defRPr sz="551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FF98-C563-4B52-AC83-4AEFA2E9F115}" type="datetimeFigureOut">
              <a:rPr lang="es-CO" smtClean="0"/>
              <a:t>22/11/2022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6ECC-2100-4C6D-ADC2-D43417FD1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631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2399982"/>
            <a:ext cx="8127648" cy="8399939"/>
          </a:xfrm>
        </p:spPr>
        <p:txBody>
          <a:bodyPr anchor="b"/>
          <a:lstStyle>
            <a:lvl1pPr>
              <a:defRPr sz="881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5183304"/>
            <a:ext cx="12757487" cy="25583147"/>
          </a:xfrm>
        </p:spPr>
        <p:txBody>
          <a:bodyPr anchor="t"/>
          <a:lstStyle>
            <a:lvl1pPr marL="0" indent="0">
              <a:buNone/>
              <a:defRPr sz="8819"/>
            </a:lvl1pPr>
            <a:lvl2pPr marL="1259997" indent="0">
              <a:buNone/>
              <a:defRPr sz="7717"/>
            </a:lvl2pPr>
            <a:lvl3pPr marL="2519995" indent="0">
              <a:buNone/>
              <a:defRPr sz="6614"/>
            </a:lvl3pPr>
            <a:lvl4pPr marL="3779992" indent="0">
              <a:buNone/>
              <a:defRPr sz="5512"/>
            </a:lvl4pPr>
            <a:lvl5pPr marL="5039990" indent="0">
              <a:buNone/>
              <a:defRPr sz="5512"/>
            </a:lvl5pPr>
            <a:lvl6pPr marL="6299987" indent="0">
              <a:buNone/>
              <a:defRPr sz="5512"/>
            </a:lvl6pPr>
            <a:lvl7pPr marL="7559985" indent="0">
              <a:buNone/>
              <a:defRPr sz="5512"/>
            </a:lvl7pPr>
            <a:lvl8pPr marL="8819982" indent="0">
              <a:buNone/>
              <a:defRPr sz="5512"/>
            </a:lvl8pPr>
            <a:lvl9pPr marL="10079980" indent="0">
              <a:buNone/>
              <a:defRPr sz="5512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10799922"/>
            <a:ext cx="8127648" cy="20008190"/>
          </a:xfrm>
        </p:spPr>
        <p:txBody>
          <a:bodyPr/>
          <a:lstStyle>
            <a:lvl1pPr marL="0" indent="0">
              <a:buNone/>
              <a:defRPr sz="4409"/>
            </a:lvl1pPr>
            <a:lvl2pPr marL="1259997" indent="0">
              <a:buNone/>
              <a:defRPr sz="3858"/>
            </a:lvl2pPr>
            <a:lvl3pPr marL="2519995" indent="0">
              <a:buNone/>
              <a:defRPr sz="3307"/>
            </a:lvl3pPr>
            <a:lvl4pPr marL="3779992" indent="0">
              <a:buNone/>
              <a:defRPr sz="2756"/>
            </a:lvl4pPr>
            <a:lvl5pPr marL="5039990" indent="0">
              <a:buNone/>
              <a:defRPr sz="2756"/>
            </a:lvl5pPr>
            <a:lvl6pPr marL="6299987" indent="0">
              <a:buNone/>
              <a:defRPr sz="2756"/>
            </a:lvl6pPr>
            <a:lvl7pPr marL="7559985" indent="0">
              <a:buNone/>
              <a:defRPr sz="2756"/>
            </a:lvl7pPr>
            <a:lvl8pPr marL="8819982" indent="0">
              <a:buNone/>
              <a:defRPr sz="2756"/>
            </a:lvl8pPr>
            <a:lvl9pPr marL="10079980" indent="0">
              <a:buNone/>
              <a:defRPr sz="275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EFF98-C563-4B52-AC83-4AEFA2E9F115}" type="datetimeFigureOut">
              <a:rPr lang="es-CO" smtClean="0"/>
              <a:t>22/11/2022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2B6ECC-2100-4C6D-ADC2-D43417FD1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834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1916661"/>
            <a:ext cx="21734978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9583264"/>
            <a:ext cx="21734978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EFF98-C563-4B52-AC83-4AEFA2E9F115}" type="datetimeFigureOut">
              <a:rPr lang="es-CO" smtClean="0"/>
              <a:t>22/11/2022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33366432"/>
            <a:ext cx="850499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33366432"/>
            <a:ext cx="5669994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6ECC-2100-4C6D-ADC2-D43417FD129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58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2519995" rtl="0" eaLnBrk="1" latinLnBrk="0" hangingPunct="1">
        <a:lnSpc>
          <a:spcPct val="90000"/>
        </a:lnSpc>
        <a:spcBef>
          <a:spcPct val="0"/>
        </a:spcBef>
        <a:buNone/>
        <a:defRPr sz="121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999" indent="-629999" algn="l" defTabSz="2519995" rtl="0" eaLnBrk="1" latinLnBrk="0" hangingPunct="1">
        <a:lnSpc>
          <a:spcPct val="90000"/>
        </a:lnSpc>
        <a:spcBef>
          <a:spcPts val="2756"/>
        </a:spcBef>
        <a:buFont typeface="Arial" panose="020B0604020202020204" pitchFamily="34" charset="0"/>
        <a:buChar char="•"/>
        <a:defRPr sz="7717" kern="1200">
          <a:solidFill>
            <a:schemeClr val="tx1"/>
          </a:solidFill>
          <a:latin typeface="+mn-lt"/>
          <a:ea typeface="+mn-ea"/>
          <a:cs typeface="+mn-cs"/>
        </a:defRPr>
      </a:lvl1pPr>
      <a:lvl2pPr marL="188999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14999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3pPr>
      <a:lvl4pPr marL="440999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66998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929986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8189984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9449981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709979" indent="-629999" algn="l" defTabSz="2519995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5999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2pPr>
      <a:lvl3pPr marL="251999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4pPr>
      <a:lvl5pPr marL="503999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5pPr>
      <a:lvl6pPr marL="6299987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6pPr>
      <a:lvl7pPr marL="7559985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7pPr>
      <a:lvl8pPr marL="8819982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8pPr>
      <a:lvl9pPr marL="10079980" algn="l" defTabSz="2519995" rtl="0" eaLnBrk="1" latinLnBrk="0" hangingPunct="1">
        <a:defRPr sz="49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14BC71C-E4C4-8440-D70B-2B2818A54594}"/>
              </a:ext>
            </a:extLst>
          </p:cNvPr>
          <p:cNvSpPr/>
          <p:nvPr/>
        </p:nvSpPr>
        <p:spPr>
          <a:xfrm>
            <a:off x="640080" y="2515507"/>
            <a:ext cx="23882350" cy="12792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" name="CaixaDeTexto 22">
            <a:extLst>
              <a:ext uri="{FF2B5EF4-FFF2-40B4-BE49-F238E27FC236}">
                <a16:creationId xmlns:a16="http://schemas.microsoft.com/office/drawing/2014/main" id="{ECC0071B-81B8-6B4A-0CE6-BC3933906031}"/>
              </a:ext>
            </a:extLst>
          </p:cNvPr>
          <p:cNvSpPr txBox="1"/>
          <p:nvPr/>
        </p:nvSpPr>
        <p:spPr>
          <a:xfrm>
            <a:off x="640080" y="2693469"/>
            <a:ext cx="23225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5400" b="1" dirty="0">
                <a:solidFill>
                  <a:schemeClr val="bg1"/>
                </a:solidFill>
                <a:latin typeface="Montserrat" pitchFamily="2" charset="77"/>
              </a:rPr>
              <a:t>Volatilidad estocástica y </a:t>
            </a:r>
            <a:r>
              <a:rPr lang="es-ES_tradnl" sz="5400" b="1" dirty="0" err="1">
                <a:solidFill>
                  <a:schemeClr val="bg1"/>
                </a:solidFill>
                <a:latin typeface="Montserrat" pitchFamily="2" charset="77"/>
              </a:rPr>
              <a:t>Kullback-leiber</a:t>
            </a:r>
            <a:endParaRPr lang="es-ES_tradnl" sz="54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8DE64A7-CE87-E773-B6A2-6F17117FCFDE}"/>
              </a:ext>
            </a:extLst>
          </p:cNvPr>
          <p:cNvSpPr/>
          <p:nvPr/>
        </p:nvSpPr>
        <p:spPr>
          <a:xfrm>
            <a:off x="8778240" y="4357643"/>
            <a:ext cx="15744190" cy="2866117"/>
          </a:xfrm>
          <a:prstGeom prst="rect">
            <a:avLst/>
          </a:prstGeom>
          <a:solidFill>
            <a:srgbClr val="FAFAFA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s-CO" sz="29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CO" sz="2900" dirty="0" err="1">
                <a:solidFill>
                  <a:schemeClr val="tx1"/>
                </a:solidFill>
                <a:latin typeface="Montserrat" panose="00000500000000000000" pitchFamily="2" charset="0"/>
              </a:rPr>
              <a:t>Biviana</a:t>
            </a:r>
            <a:r>
              <a:rPr lang="es-CO" sz="2900" dirty="0">
                <a:solidFill>
                  <a:schemeClr val="tx1"/>
                </a:solidFill>
                <a:latin typeface="Montserrat" panose="00000500000000000000" pitchFamily="2" charset="0"/>
              </a:rPr>
              <a:t> M. Suarez S</a:t>
            </a:r>
            <a:r>
              <a:rPr lang="es-CO" sz="2900" baseline="4000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  <a:r>
              <a:rPr lang="es-CO" sz="2900" dirty="0">
                <a:solidFill>
                  <a:schemeClr val="tx1"/>
                </a:solidFill>
                <a:latin typeface="Montserrat" panose="00000500000000000000" pitchFamily="2" charset="0"/>
              </a:rPr>
              <a:t>. Gabriel A. Agudelo T.</a:t>
            </a:r>
            <a:r>
              <a:rPr lang="es-CO" sz="2900" baseline="40000" dirty="0">
                <a:solidFill>
                  <a:schemeClr val="tx1"/>
                </a:solidFill>
                <a:latin typeface="Montserrat" panose="00000500000000000000" pitchFamily="2" charset="0"/>
              </a:rPr>
              <a:t>2</a:t>
            </a:r>
            <a:r>
              <a:rPr lang="es-CO" sz="2900" dirty="0">
                <a:solidFill>
                  <a:schemeClr val="tx1"/>
                </a:solidFill>
                <a:latin typeface="Montserrat" panose="00000500000000000000" pitchFamily="2" charset="0"/>
              </a:rPr>
              <a:t> Federico Banoy R.</a:t>
            </a:r>
            <a:r>
              <a:rPr lang="es-CO" sz="2900" baseline="40000" dirty="0">
                <a:solidFill>
                  <a:schemeClr val="tx1"/>
                </a:solidFill>
                <a:latin typeface="Montserrat" panose="00000500000000000000" pitchFamily="2" charset="0"/>
              </a:rPr>
              <a:t>1*</a:t>
            </a:r>
            <a:r>
              <a:rPr lang="es-CO" sz="2900" dirty="0">
                <a:solidFill>
                  <a:schemeClr val="tx1"/>
                </a:solidFill>
                <a:latin typeface="Montserrat" panose="00000500000000000000" pitchFamily="2" charset="0"/>
              </a:rPr>
              <a:t> </a:t>
            </a:r>
            <a:r>
              <a:rPr lang="es-CO" sz="2900" dirty="0" err="1">
                <a:solidFill>
                  <a:schemeClr val="tx1"/>
                </a:solidFill>
                <a:latin typeface="Montserrat" panose="00000500000000000000" pitchFamily="2" charset="0"/>
              </a:rPr>
              <a:t>Myllee</a:t>
            </a:r>
            <a:r>
              <a:rPr lang="es-CO" sz="2900" dirty="0">
                <a:solidFill>
                  <a:schemeClr val="tx1"/>
                </a:solidFill>
                <a:latin typeface="Montserrat" panose="00000500000000000000" pitchFamily="2" charset="0"/>
              </a:rPr>
              <a:t> S. Mosquera R</a:t>
            </a:r>
            <a:r>
              <a:rPr lang="es-CO" sz="2900" baseline="4000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  <a:endParaRPr lang="es-CO" sz="29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endParaRPr lang="es-CO" sz="29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r>
              <a:rPr lang="es-CO" sz="2900" baseline="40000" dirty="0">
                <a:solidFill>
                  <a:schemeClr val="tx1"/>
                </a:solidFill>
                <a:latin typeface="Montserrat" panose="00000500000000000000" pitchFamily="2" charset="0"/>
              </a:rPr>
              <a:t>1</a:t>
            </a:r>
            <a:r>
              <a:rPr lang="es-CO" sz="2900" dirty="0">
                <a:solidFill>
                  <a:schemeClr val="tx1"/>
                </a:solidFill>
                <a:latin typeface="Montserrat" panose="00000500000000000000" pitchFamily="2" charset="0"/>
              </a:rPr>
              <a:t>Departamento de Ciencias Matemáticas, Universidad EAFIT, Medellín</a:t>
            </a:r>
          </a:p>
          <a:p>
            <a:pPr algn="ctr"/>
            <a:r>
              <a:rPr lang="es-CO" sz="2900" baseline="40000" dirty="0">
                <a:solidFill>
                  <a:schemeClr val="tx1"/>
                </a:solidFill>
                <a:latin typeface="Montserrat" panose="00000500000000000000" pitchFamily="2" charset="0"/>
              </a:rPr>
              <a:t>2</a:t>
            </a:r>
            <a:r>
              <a:rPr lang="es-CO" sz="2900" dirty="0">
                <a:solidFill>
                  <a:schemeClr val="tx1"/>
                </a:solidFill>
                <a:latin typeface="Montserrat" panose="00000500000000000000" pitchFamily="2" charset="0"/>
              </a:rPr>
              <a:t>Departamento de Finanzas, ITM, Medellín</a:t>
            </a:r>
          </a:p>
          <a:p>
            <a:pPr algn="ctr"/>
            <a:r>
              <a:rPr lang="es-CO" sz="2900" dirty="0">
                <a:solidFill>
                  <a:schemeClr val="tx1"/>
                </a:solidFill>
                <a:latin typeface="Montserrat" panose="00000500000000000000" pitchFamily="2" charset="0"/>
              </a:rPr>
              <a:t>e-mail: fbanoy@eafi.edu.co</a:t>
            </a:r>
          </a:p>
          <a:p>
            <a:pPr algn="ctr"/>
            <a:endParaRPr lang="es-CO" sz="2900" baseline="400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pPr algn="ctr"/>
            <a:endParaRPr lang="es-CO" sz="2900" baseline="40000" dirty="0">
              <a:latin typeface="Montserrat" panose="00000500000000000000" pitchFamily="2" charset="0"/>
            </a:endParaRPr>
          </a:p>
          <a:p>
            <a:pPr algn="ctr"/>
            <a:endParaRPr lang="es-CO" sz="2900" baseline="40000" dirty="0">
              <a:latin typeface="Montserrat" panose="00000500000000000000" pitchFamily="2" charset="0"/>
            </a:endParaRPr>
          </a:p>
          <a:p>
            <a:pPr algn="ctr"/>
            <a:endParaRPr lang="es-CO" sz="2900" baseline="40000" dirty="0">
              <a:latin typeface="Montserrat" panose="00000500000000000000" pitchFamily="2" charset="0"/>
            </a:endParaRPr>
          </a:p>
          <a:p>
            <a:pPr algn="ctr"/>
            <a:endParaRPr lang="es-CO" sz="2900" baseline="40000" dirty="0">
              <a:latin typeface="Montserrat" panose="00000500000000000000" pitchFamily="2" charset="0"/>
            </a:endParaRPr>
          </a:p>
          <a:p>
            <a:pPr algn="ctr"/>
            <a:endParaRPr lang="es-CO" sz="2900" baseline="40000" dirty="0">
              <a:latin typeface="Montserrat" panose="00000500000000000000" pitchFamily="2" charset="0"/>
            </a:endParaRPr>
          </a:p>
          <a:p>
            <a:pPr algn="ctr"/>
            <a:endParaRPr lang="es-CO" sz="2900" baseline="40000" dirty="0">
              <a:latin typeface="Montserrat" panose="00000500000000000000" pitchFamily="2" charset="0"/>
            </a:endParaRPr>
          </a:p>
          <a:p>
            <a:pPr algn="ctr"/>
            <a:endParaRPr lang="es-CO" sz="2900" baseline="40000" dirty="0">
              <a:latin typeface="Montserrat" panose="00000500000000000000" pitchFamily="2" charset="0"/>
            </a:endParaRPr>
          </a:p>
          <a:p>
            <a:pPr algn="ctr"/>
            <a:endParaRPr lang="es-CO" sz="2900" baseline="40000" dirty="0">
              <a:latin typeface="Montserrat" panose="00000500000000000000" pitchFamily="2" charset="0"/>
            </a:endParaRPr>
          </a:p>
          <a:p>
            <a:pPr algn="ctr"/>
            <a:endParaRPr lang="es-CO" sz="2900" baseline="40000" dirty="0">
              <a:latin typeface="Montserrat" panose="00000500000000000000" pitchFamily="2" charset="0"/>
            </a:endParaRPr>
          </a:p>
          <a:p>
            <a:pPr algn="ctr"/>
            <a:endParaRPr lang="es-CO" sz="2900" baseline="40000" dirty="0">
              <a:latin typeface="Montserrat" panose="00000500000000000000" pitchFamily="2" charset="0"/>
            </a:endParaRPr>
          </a:p>
          <a:p>
            <a:pPr algn="ctr"/>
            <a:endParaRPr lang="es-CO" sz="2900" baseline="40000" dirty="0">
              <a:latin typeface="Montserrat" panose="00000500000000000000" pitchFamily="2" charset="0"/>
            </a:endParaRPr>
          </a:p>
        </p:txBody>
      </p:sp>
      <p:pic>
        <p:nvPicPr>
          <p:cNvPr id="8" name="Imagen 7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D9162496-05EF-BAF9-7551-51E12D432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45" y="4974446"/>
            <a:ext cx="7711829" cy="1632509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199B5DA-445E-EA96-C0D5-CE7FA7D5B2CC}"/>
              </a:ext>
            </a:extLst>
          </p:cNvPr>
          <p:cNvSpPr/>
          <p:nvPr/>
        </p:nvSpPr>
        <p:spPr>
          <a:xfrm>
            <a:off x="640080" y="7786640"/>
            <a:ext cx="11414760" cy="7360920"/>
          </a:xfrm>
          <a:prstGeom prst="rect">
            <a:avLst/>
          </a:prstGeom>
          <a:solidFill>
            <a:srgbClr val="FAFAFA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just"/>
            <a:endParaRPr lang="es-CO" sz="24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1D97B77-4AFC-F923-5646-61DAF8580F96}"/>
              </a:ext>
            </a:extLst>
          </p:cNvPr>
          <p:cNvSpPr/>
          <p:nvPr/>
        </p:nvSpPr>
        <p:spPr>
          <a:xfrm>
            <a:off x="13145135" y="7786640"/>
            <a:ext cx="11377295" cy="7360920"/>
          </a:xfrm>
          <a:prstGeom prst="rect">
            <a:avLst/>
          </a:prstGeom>
          <a:solidFill>
            <a:srgbClr val="FAFAFA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3D4F864-E3C5-1C2C-B7FB-B5822343D282}"/>
              </a:ext>
            </a:extLst>
          </p:cNvPr>
          <p:cNvSpPr/>
          <p:nvPr/>
        </p:nvSpPr>
        <p:spPr>
          <a:xfrm>
            <a:off x="640079" y="8366760"/>
            <a:ext cx="11414760" cy="731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Montserrat" panose="00000500000000000000" pitchFamily="2" charset="0"/>
              </a:rPr>
              <a:t>1. Introducción y objetivo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C65CA8A-5196-FD02-6816-3582B5E14AE0}"/>
              </a:ext>
            </a:extLst>
          </p:cNvPr>
          <p:cNvSpPr/>
          <p:nvPr/>
        </p:nvSpPr>
        <p:spPr>
          <a:xfrm>
            <a:off x="13145134" y="8366760"/>
            <a:ext cx="11377295" cy="731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Montserrat" panose="00000500000000000000" pitchFamily="2" charset="0"/>
              </a:rPr>
              <a:t>2. Materiales y métodos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77CA04-9EB5-C72A-568F-3F3A7B9B6B9D}"/>
              </a:ext>
            </a:extLst>
          </p:cNvPr>
          <p:cNvSpPr txBox="1"/>
          <p:nvPr/>
        </p:nvSpPr>
        <p:spPr>
          <a:xfrm>
            <a:off x="1154114" y="9539491"/>
            <a:ext cx="104241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400" dirty="0"/>
              <a:t>La correlación entre el comportamiento de los diferentes activos es un tema crítico en las finanzas modernas relacionadas con la estructura y gestión de portafolios de inversión.</a:t>
            </a:r>
          </a:p>
          <a:p>
            <a:pPr algn="just"/>
            <a:endParaRPr lang="es-MX" sz="2400" dirty="0"/>
          </a:p>
          <a:p>
            <a:pPr algn="just"/>
            <a:r>
              <a:rPr lang="es-MX" sz="2400" dirty="0"/>
              <a:t>Desde el surgimiento del modelo de Markowitz (1952), varios otros autores han intentado obtener mejores estimaciones, cada vez más cercanas a la realidad de la dependencia entre los rendimientos o la rentabilidad de estos activos. En este contexto, una estructuración adecuada de un portafolio de inversión en monedas es especialmente relevante, por tratarse de activos que impactan directamente el comercio internacional y el desarrollo sostenible de las economías.</a:t>
            </a:r>
            <a:endParaRPr lang="es-CO" sz="2400" dirty="0"/>
          </a:p>
          <a:p>
            <a:pPr algn="just"/>
            <a:endParaRPr lang="es-CO" sz="2400" dirty="0"/>
          </a:p>
          <a:p>
            <a:pPr algn="just"/>
            <a:r>
              <a:rPr lang="es-CO" sz="2400" b="1" dirty="0"/>
              <a:t>Objetivo: </a:t>
            </a:r>
            <a:r>
              <a:rPr lang="es-CO" sz="2400" dirty="0"/>
              <a:t>Presentar un método para estimar el impacto en la distribución de probabilidad de la volatilidad  de un activo, en este caso el Euro (EUR), producido por un shock o innovación en otro.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ABD6EAA-C546-D7DC-8AD1-FB39C792958F}"/>
                  </a:ext>
                </a:extLst>
              </p:cNvPr>
              <p:cNvSpPr txBox="1"/>
              <p:nvPr/>
            </p:nvSpPr>
            <p:spPr>
              <a:xfrm>
                <a:off x="13621700" y="9245994"/>
                <a:ext cx="10775735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MX" sz="2400" b="1" dirty="0"/>
                  <a:t>Modelo de Volatilidad Estocástica (Rodriguez, 2013). </a:t>
                </a:r>
                <a:r>
                  <a:rPr lang="es-MX" sz="2400" dirty="0"/>
                  <a:t>De acuerdo con Taylor (1982) una serie de tiempo puede ser modelada como</a:t>
                </a:r>
              </a:p>
              <a:p>
                <a:pPr algn="just"/>
                <a:endParaRPr lang="es-MX" sz="2000" dirty="0"/>
              </a:p>
              <a:p>
                <a:pPr algn="just"/>
                <a:endParaRPr lang="es-MX" sz="2000" dirty="0"/>
              </a:p>
              <a:p>
                <a:r>
                  <a:rPr lang="es-MX" sz="2400" dirty="0"/>
                  <a:t>Donde,                     corresponde a la volatilidad de la serie y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s-MX" sz="2400" dirty="0"/>
                  <a:t>   es una perturbación aleatoria. </a:t>
                </a:r>
                <a14:m>
                  <m:oMath xmlns:m="http://schemas.openxmlformats.org/officeDocument/2006/math">
                    <m:r>
                      <a:rPr lang="es-MX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</m:oMath>
                </a14:m>
                <a:r>
                  <a:rPr lang="es-MX" sz="2400" dirty="0"/>
                  <a:t>es una variable latente que sigue un proceso AR(1):</a:t>
                </a:r>
              </a:p>
              <a:p>
                <a:pPr algn="just"/>
                <a:endParaRPr lang="es-MX" sz="2000" dirty="0"/>
              </a:p>
              <a:p>
                <a:pPr algn="just"/>
                <a:endParaRPr lang="es-MX" sz="2000" dirty="0"/>
              </a:p>
              <a:p>
                <a:pPr algn="just"/>
                <a:endParaRPr lang="es-MX" sz="2000" dirty="0"/>
              </a:p>
              <a:p>
                <a:pPr algn="just"/>
                <a:endParaRPr lang="es-MX" sz="2000" dirty="0"/>
              </a:p>
              <a:p>
                <a:pPr algn="just"/>
                <a:endParaRPr lang="es-MX" sz="2000" dirty="0"/>
              </a:p>
              <a:p>
                <a:pPr algn="just"/>
                <a:endParaRPr lang="es-MX" sz="2000" dirty="0"/>
              </a:p>
              <a:p>
                <a:pPr algn="just"/>
                <a:r>
                  <a:rPr lang="es-MX" sz="2400" b="1" dirty="0"/>
                  <a:t>Divergencia </a:t>
                </a:r>
                <a:r>
                  <a:rPr lang="es-MX" sz="2400" b="1" dirty="0" err="1"/>
                  <a:t>Kullback</a:t>
                </a:r>
                <a:r>
                  <a:rPr lang="es-MX" sz="2400" b="1" dirty="0"/>
                  <a:t> – </a:t>
                </a:r>
                <a:r>
                  <a:rPr lang="es-MX" sz="2400" b="1" dirty="0" err="1"/>
                  <a:t>Leibler</a:t>
                </a:r>
                <a:r>
                  <a:rPr lang="es-MX" sz="2400" b="1" dirty="0"/>
                  <a:t> (1951). </a:t>
                </a:r>
                <a:r>
                  <a:rPr lang="es-MX" sz="2400" dirty="0"/>
                  <a:t>Es una medida asimétrica de la divergencia entre dos distribuciones de probabilidad.</a:t>
                </a:r>
                <a:endParaRPr lang="es-CO" sz="2400" b="1" dirty="0"/>
              </a:p>
              <a:p>
                <a:pPr algn="just"/>
                <a:endParaRPr lang="es-CO" sz="2000" dirty="0"/>
              </a:p>
              <a:p>
                <a:pPr algn="just"/>
                <a:endParaRPr lang="es-CO" sz="2000" dirty="0"/>
              </a:p>
              <a:p>
                <a:pPr algn="just"/>
                <a:endParaRPr lang="es-MX" sz="20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ABD6EAA-C546-D7DC-8AD1-FB39C7929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700" y="9245994"/>
                <a:ext cx="10775735" cy="5693866"/>
              </a:xfrm>
              <a:prstGeom prst="rect">
                <a:avLst/>
              </a:prstGeom>
              <a:blipFill>
                <a:blip r:embed="rId3"/>
                <a:stretch>
                  <a:fillRect l="-905" t="-857" r="-158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 14">
            <a:extLst>
              <a:ext uri="{FF2B5EF4-FFF2-40B4-BE49-F238E27FC236}">
                <a16:creationId xmlns:a16="http://schemas.microsoft.com/office/drawing/2014/main" id="{89FD7AF4-DA37-5863-06D4-91BEA3CC16B5}"/>
              </a:ext>
            </a:extLst>
          </p:cNvPr>
          <p:cNvSpPr/>
          <p:nvPr/>
        </p:nvSpPr>
        <p:spPr>
          <a:xfrm>
            <a:off x="640078" y="15579899"/>
            <a:ext cx="23882349" cy="13180824"/>
          </a:xfrm>
          <a:prstGeom prst="rect">
            <a:avLst/>
          </a:prstGeom>
          <a:solidFill>
            <a:srgbClr val="FAFAFA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just"/>
            <a:endParaRPr lang="es-CO" sz="2400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453C081-C447-100C-4BA3-BE33729EEE70}"/>
              </a:ext>
            </a:extLst>
          </p:cNvPr>
          <p:cNvSpPr/>
          <p:nvPr/>
        </p:nvSpPr>
        <p:spPr>
          <a:xfrm>
            <a:off x="640078" y="29397443"/>
            <a:ext cx="11414760" cy="4477156"/>
          </a:xfrm>
          <a:prstGeom prst="rect">
            <a:avLst/>
          </a:prstGeom>
          <a:solidFill>
            <a:srgbClr val="FAFAFA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just"/>
            <a:endParaRPr lang="es-CO" sz="240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00A304D-AFA2-5357-9AD1-EBE1923E50EA}"/>
              </a:ext>
            </a:extLst>
          </p:cNvPr>
          <p:cNvSpPr/>
          <p:nvPr/>
        </p:nvSpPr>
        <p:spPr>
          <a:xfrm>
            <a:off x="658814" y="29752339"/>
            <a:ext cx="11414760" cy="731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Montserrat" panose="00000500000000000000" pitchFamily="2" charset="0"/>
              </a:rPr>
              <a:t>4. Conclusiones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55E0AAF0-9043-A69D-C14C-6E2151C08F61}"/>
              </a:ext>
            </a:extLst>
          </p:cNvPr>
          <p:cNvSpPr/>
          <p:nvPr/>
        </p:nvSpPr>
        <p:spPr>
          <a:xfrm>
            <a:off x="13070199" y="29397443"/>
            <a:ext cx="11414760" cy="4477156"/>
          </a:xfrm>
          <a:prstGeom prst="rect">
            <a:avLst/>
          </a:prstGeom>
          <a:solidFill>
            <a:srgbClr val="FAFAFA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t"/>
          <a:lstStyle/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ctr"/>
            <a:endParaRPr lang="es-CO" dirty="0"/>
          </a:p>
          <a:p>
            <a:pPr algn="just"/>
            <a:endParaRPr lang="es-CO" sz="240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624A2E2-9637-EBA5-189A-9E1FA22037A2}"/>
              </a:ext>
            </a:extLst>
          </p:cNvPr>
          <p:cNvSpPr/>
          <p:nvPr/>
        </p:nvSpPr>
        <p:spPr>
          <a:xfrm>
            <a:off x="13051463" y="29758075"/>
            <a:ext cx="11414760" cy="731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Montserrat" panose="00000500000000000000" pitchFamily="2" charset="0"/>
              </a:rPr>
              <a:t>5. Referencias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30915A8-E3DE-A092-77F9-9A58FEBCCC11}"/>
              </a:ext>
            </a:extLst>
          </p:cNvPr>
          <p:cNvSpPr/>
          <p:nvPr/>
        </p:nvSpPr>
        <p:spPr>
          <a:xfrm>
            <a:off x="640076" y="16141361"/>
            <a:ext cx="23882350" cy="7315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latin typeface="Montserrat" panose="00000500000000000000" pitchFamily="2" charset="0"/>
              </a:rPr>
              <a:t>3. Resultados</a:t>
            </a:r>
          </a:p>
        </p:txBody>
      </p:sp>
      <p:pic>
        <p:nvPicPr>
          <p:cNvPr id="23" name="Gráfico 22" descr="Documento contorno">
            <a:extLst>
              <a:ext uri="{FF2B5EF4-FFF2-40B4-BE49-F238E27FC236}">
                <a16:creationId xmlns:a16="http://schemas.microsoft.com/office/drawing/2014/main" id="{10849AF9-4120-E38D-D988-38A65CAA9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18587" y="8393588"/>
            <a:ext cx="677863" cy="677863"/>
          </a:xfrm>
          <a:prstGeom prst="rect">
            <a:avLst/>
          </a:prstGeom>
        </p:spPr>
      </p:pic>
      <p:pic>
        <p:nvPicPr>
          <p:cNvPr id="25" name="Gráfico 24" descr="Gráfico de barras contorno">
            <a:extLst>
              <a:ext uri="{FF2B5EF4-FFF2-40B4-BE49-F238E27FC236}">
                <a16:creationId xmlns:a16="http://schemas.microsoft.com/office/drawing/2014/main" id="{8274BEBF-D000-DA91-FC99-488BC01032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362987" y="8423062"/>
            <a:ext cx="639763" cy="639763"/>
          </a:xfrm>
          <a:prstGeom prst="rect">
            <a:avLst/>
          </a:prstGeom>
        </p:spPr>
      </p:pic>
      <p:pic>
        <p:nvPicPr>
          <p:cNvPr id="28" name="Imagen 27" descr="Imagen que contiene Gráfico de líneas&#10;&#10;Descripción generada automáticamente">
            <a:extLst>
              <a:ext uri="{FF2B5EF4-FFF2-40B4-BE49-F238E27FC236}">
                <a16:creationId xmlns:a16="http://schemas.microsoft.com/office/drawing/2014/main" id="{306BA005-1145-0132-8C7E-C374F060F8B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1" r="6509"/>
          <a:stretch/>
        </p:blipFill>
        <p:spPr>
          <a:xfrm>
            <a:off x="17052865" y="24143470"/>
            <a:ext cx="7344571" cy="4114540"/>
          </a:xfrm>
          <a:prstGeom prst="rect">
            <a:avLst/>
          </a:prstGeom>
        </p:spPr>
      </p:pic>
      <p:pic>
        <p:nvPicPr>
          <p:cNvPr id="3" name="Imagen 2" descr="Un dibujo de una flor&#10;&#10;Descripción generada automáticamente con confianza media">
            <a:extLst>
              <a:ext uri="{FF2B5EF4-FFF2-40B4-BE49-F238E27FC236}">
                <a16:creationId xmlns:a16="http://schemas.microsoft.com/office/drawing/2014/main" id="{87627D0B-2429-3814-627D-1808D865BA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206" y="118968"/>
            <a:ext cx="8741200" cy="22427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79DA96-2AF8-8FE6-9936-A0AA40D0E1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390525" y="17856670"/>
            <a:ext cx="4768802" cy="4544094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FCFCD14-8FC5-48E7-4C78-765A7E6E07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30" r="6913"/>
          <a:stretch/>
        </p:blipFill>
        <p:spPr bwMode="auto">
          <a:xfrm>
            <a:off x="9958012" y="23684558"/>
            <a:ext cx="7122682" cy="425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E370BAFB-70C4-922D-900B-F288D9993D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023737" y="10061594"/>
            <a:ext cx="1790065" cy="438128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D38173CA-B0B7-45E4-3059-60D1BE95B87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67445" y="10611249"/>
            <a:ext cx="1339211" cy="358381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901407DD-BF48-5196-FF5C-2B07410065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072796" y="10690089"/>
            <a:ext cx="402392" cy="295506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EF5F721F-D664-C5BE-01B7-CD405C5029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952680" y="11056908"/>
            <a:ext cx="433829" cy="257783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9D8E9AE4-FC21-568D-53DC-83B6A82F6FF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3688070" y="11642777"/>
            <a:ext cx="5388282" cy="1062567"/>
          </a:xfrm>
          <a:prstGeom prst="rect">
            <a:avLst/>
          </a:prstGeom>
        </p:spPr>
      </p:pic>
      <p:pic>
        <p:nvPicPr>
          <p:cNvPr id="43" name="Imagen 42">
            <a:extLst>
              <a:ext uri="{FF2B5EF4-FFF2-40B4-BE49-F238E27FC236}">
                <a16:creationId xmlns:a16="http://schemas.microsoft.com/office/drawing/2014/main" id="{0C850BCA-698A-DE11-FA7B-3DE5A6B3E11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621499" y="11593774"/>
            <a:ext cx="4306854" cy="1087716"/>
          </a:xfrm>
          <a:prstGeom prst="rect">
            <a:avLst/>
          </a:prstGeom>
        </p:spPr>
      </p:pic>
      <p:pic>
        <p:nvPicPr>
          <p:cNvPr id="45" name="Imagen 44">
            <a:extLst>
              <a:ext uri="{FF2B5EF4-FFF2-40B4-BE49-F238E27FC236}">
                <a16:creationId xmlns:a16="http://schemas.microsoft.com/office/drawing/2014/main" id="{1CCC60A6-3A6C-A512-F59A-7286EAA7DB4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7572901" y="14106683"/>
            <a:ext cx="2873332" cy="635025"/>
          </a:xfrm>
          <a:prstGeom prst="rect">
            <a:avLst/>
          </a:prstGeom>
        </p:spPr>
      </p:pic>
      <p:pic>
        <p:nvPicPr>
          <p:cNvPr id="51" name="Imagen 50">
            <a:extLst>
              <a:ext uri="{FF2B5EF4-FFF2-40B4-BE49-F238E27FC236}">
                <a16:creationId xmlns:a16="http://schemas.microsoft.com/office/drawing/2014/main" id="{900D4C1C-0D35-E9B8-B0C6-DA341755BA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21155" y="19593870"/>
            <a:ext cx="6482576" cy="3702020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CA21552B-80E2-EF62-EC67-3113AE192E07}"/>
              </a:ext>
            </a:extLst>
          </p:cNvPr>
          <p:cNvSpPr txBox="1"/>
          <p:nvPr/>
        </p:nvSpPr>
        <p:spPr>
          <a:xfrm>
            <a:off x="1062033" y="17210512"/>
            <a:ext cx="87721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Se tomaron los precios de cierre (expresados en dólares estadounidenses) de las divisas más representativas del mercado de divisas (FX o Forex) entre el 6 de mayo de 2021 y el 3 de octubre de 2022. Se incluyó además en el análisis el precio de cierre del Oro. Las monedas estudiadas son: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6F089D2C-31A7-1130-34B7-8B7D7E397169}"/>
              </a:ext>
            </a:extLst>
          </p:cNvPr>
          <p:cNvSpPr txBox="1"/>
          <p:nvPr/>
        </p:nvSpPr>
        <p:spPr>
          <a:xfrm>
            <a:off x="1062033" y="19162867"/>
            <a:ext cx="329660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EUR: Euro</a:t>
            </a:r>
          </a:p>
          <a:p>
            <a:r>
              <a:rPr lang="es-CO" sz="2400" dirty="0"/>
              <a:t>CNH: yuan chino</a:t>
            </a:r>
          </a:p>
          <a:p>
            <a:r>
              <a:rPr lang="es-CO" sz="2400" dirty="0"/>
              <a:t>GBP: libra esterlina</a:t>
            </a:r>
          </a:p>
          <a:p>
            <a:r>
              <a:rPr lang="es-CO" sz="2400" dirty="0"/>
              <a:t>NZD: dólar neozelandés</a:t>
            </a:r>
          </a:p>
          <a:p>
            <a:r>
              <a:rPr lang="es-CO" sz="2400" dirty="0"/>
              <a:t>AUD: dólar australiano</a:t>
            </a:r>
          </a:p>
          <a:p>
            <a:r>
              <a:rPr lang="es-CO" sz="2400" dirty="0"/>
              <a:t>CHF: franco suizo</a:t>
            </a:r>
          </a:p>
          <a:p>
            <a:r>
              <a:rPr lang="es-CO" sz="2400" dirty="0"/>
              <a:t>SEK: corona sueca</a:t>
            </a:r>
          </a:p>
          <a:p>
            <a:r>
              <a:rPr lang="es-CO" sz="2400" dirty="0"/>
              <a:t>NOK: corona noruega</a:t>
            </a:r>
          </a:p>
          <a:p>
            <a:r>
              <a:rPr lang="es-CO" sz="2400" dirty="0"/>
              <a:t>CAD: dólar canadiense</a:t>
            </a:r>
          </a:p>
          <a:p>
            <a:r>
              <a:rPr lang="es-CO" sz="2400" dirty="0"/>
              <a:t>JPY: yen japonés</a:t>
            </a:r>
          </a:p>
          <a:p>
            <a:r>
              <a:rPr lang="es-CO" sz="2400" dirty="0"/>
              <a:t>TRY: lira turca</a:t>
            </a:r>
          </a:p>
          <a:p>
            <a:r>
              <a:rPr lang="es-CO" sz="2400" dirty="0"/>
              <a:t>MXN: peso mexicano</a:t>
            </a:r>
          </a:p>
          <a:p>
            <a:r>
              <a:rPr lang="es-CO" sz="2400" dirty="0"/>
              <a:t>ZAR: rand sudafricano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CCC70E9-0EEA-D467-BDC8-5EC7F5731849}"/>
              </a:ext>
            </a:extLst>
          </p:cNvPr>
          <p:cNvSpPr txBox="1"/>
          <p:nvPr/>
        </p:nvSpPr>
        <p:spPr>
          <a:xfrm>
            <a:off x="1062034" y="24206000"/>
            <a:ext cx="86344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En una diversificación tradicional de portafolio, el administrador evitará invertir en EUR y SEK a la vez, porque su coeficiente de correlación de Pearson es 0.83. Sin embargo, un análisis de las distribuciones de probabilidad de las volatilidades arroja conclusiones en contrario.</a:t>
            </a:r>
          </a:p>
          <a:p>
            <a:endParaRPr lang="es-CO" sz="2400" dirty="0"/>
          </a:p>
          <a:p>
            <a:r>
              <a:rPr lang="es-CO" sz="2400" dirty="0"/>
              <a:t>Para el periodo seleccionado, la distribución de la volatilidad del EUR es más similar a la del JPY que a la de las demás monedas. Por el contrario, la moneda con menos </a:t>
            </a:r>
            <a:r>
              <a:rPr lang="es-CO" sz="2400" dirty="0" err="1"/>
              <a:t>similaridad</a:t>
            </a:r>
            <a:r>
              <a:rPr lang="es-CO" sz="2400" dirty="0"/>
              <a:t> es TRY.</a:t>
            </a:r>
          </a:p>
        </p:txBody>
      </p:sp>
      <p:grpSp>
        <p:nvGrpSpPr>
          <p:cNvPr id="1024" name="Grupo 1023">
            <a:extLst>
              <a:ext uri="{FF2B5EF4-FFF2-40B4-BE49-F238E27FC236}">
                <a16:creationId xmlns:a16="http://schemas.microsoft.com/office/drawing/2014/main" id="{69C65580-CC4A-4E73-516B-D782EFCC4686}"/>
              </a:ext>
            </a:extLst>
          </p:cNvPr>
          <p:cNvGrpSpPr/>
          <p:nvPr/>
        </p:nvGrpSpPr>
        <p:grpSpPr>
          <a:xfrm>
            <a:off x="11578274" y="17141147"/>
            <a:ext cx="3296607" cy="6120483"/>
            <a:chOff x="11916229" y="17494901"/>
            <a:chExt cx="3296607" cy="6120483"/>
          </a:xfrm>
        </p:grpSpPr>
        <p:pic>
          <p:nvPicPr>
            <p:cNvPr id="58" name="Imagen 57">
              <a:extLst>
                <a:ext uri="{FF2B5EF4-FFF2-40B4-BE49-F238E27FC236}">
                  <a16:creationId xmlns:a16="http://schemas.microsoft.com/office/drawing/2014/main" id="{CDA636DA-EF53-F41C-8FC8-64710ADC9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/>
            <a:srcRect l="12219" r="65358" b="14044"/>
            <a:stretch/>
          </p:blipFill>
          <p:spPr>
            <a:xfrm>
              <a:off x="11916229" y="17494901"/>
              <a:ext cx="3296607" cy="6120483"/>
            </a:xfrm>
            <a:prstGeom prst="rect">
              <a:avLst/>
            </a:prstGeom>
          </p:spPr>
        </p:pic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8F7B0D82-8540-141B-9FD1-976F36ABA639}"/>
                </a:ext>
              </a:extLst>
            </p:cNvPr>
            <p:cNvSpPr/>
            <p:nvPr/>
          </p:nvSpPr>
          <p:spPr>
            <a:xfrm>
              <a:off x="12218376" y="21683133"/>
              <a:ext cx="2958652" cy="47650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987C99B6-33EF-F90D-2ADE-A4EBBCA7590B}"/>
                </a:ext>
              </a:extLst>
            </p:cNvPr>
            <p:cNvSpPr/>
            <p:nvPr/>
          </p:nvSpPr>
          <p:spPr>
            <a:xfrm>
              <a:off x="12218376" y="20400208"/>
              <a:ext cx="2958652" cy="476506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D854735-BB33-61C4-F8B3-2FB5DDCE642F}"/>
              </a:ext>
            </a:extLst>
          </p:cNvPr>
          <p:cNvSpPr txBox="1"/>
          <p:nvPr/>
        </p:nvSpPr>
        <p:spPr>
          <a:xfrm>
            <a:off x="15062054" y="17688881"/>
            <a:ext cx="35313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dirty="0"/>
              <a:t>Divergencia entre las distribuciones de la volatilidad para todo el periodo analizado. JPY es más similar a EUR que SEK.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961D247-525C-9BBF-2BDB-536A09B8B97F}"/>
              </a:ext>
            </a:extLst>
          </p:cNvPr>
          <p:cNvSpPr txBox="1"/>
          <p:nvPr/>
        </p:nvSpPr>
        <p:spPr>
          <a:xfrm>
            <a:off x="17367261" y="20264593"/>
            <a:ext cx="24522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M</a:t>
            </a:r>
            <a:r>
              <a:rPr lang="es-CO" sz="2400" dirty="0"/>
              <a:t>apa de calor por trimestres de la </a:t>
            </a:r>
            <a:r>
              <a:rPr lang="es-CO" sz="2400" dirty="0" err="1"/>
              <a:t>similaridad</a:t>
            </a:r>
            <a:r>
              <a:rPr lang="es-CO" sz="2400" dirty="0"/>
              <a:t> entre las distribuciones de volatilidad.</a:t>
            </a:r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DF55420E-0163-8260-0D65-98F57A6BC67C}"/>
              </a:ext>
            </a:extLst>
          </p:cNvPr>
          <p:cNvSpPr txBox="1"/>
          <p:nvPr/>
        </p:nvSpPr>
        <p:spPr>
          <a:xfrm>
            <a:off x="10110831" y="27582070"/>
            <a:ext cx="68170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Evolución de la </a:t>
            </a:r>
            <a:r>
              <a:rPr lang="es-MX" sz="2400" dirty="0" err="1"/>
              <a:t>similaridad</a:t>
            </a:r>
            <a:r>
              <a:rPr lang="es-MX" sz="2400" dirty="0"/>
              <a:t> entre distribuciones de volatilidad por moneda y por trimestre.</a:t>
            </a:r>
            <a:endParaRPr lang="es-CO" sz="2400" dirty="0"/>
          </a:p>
        </p:txBody>
      </p:sp>
      <p:sp>
        <p:nvSpPr>
          <p:cNvPr id="1027" name="CuadroTexto 1026">
            <a:extLst>
              <a:ext uri="{FF2B5EF4-FFF2-40B4-BE49-F238E27FC236}">
                <a16:creationId xmlns:a16="http://schemas.microsoft.com/office/drawing/2014/main" id="{4B2D8288-607B-E87A-5D5C-BD0E372FEC20}"/>
              </a:ext>
            </a:extLst>
          </p:cNvPr>
          <p:cNvSpPr txBox="1"/>
          <p:nvPr/>
        </p:nvSpPr>
        <p:spPr>
          <a:xfrm>
            <a:off x="17686083" y="27766735"/>
            <a:ext cx="6817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dirty="0"/>
              <a:t>Pronóstico de los log – retornos de EUR vs JPY.</a:t>
            </a:r>
            <a:endParaRPr lang="es-CO" sz="2400" dirty="0"/>
          </a:p>
        </p:txBody>
      </p:sp>
      <p:sp>
        <p:nvSpPr>
          <p:cNvPr id="1029" name="CuadroTexto 1028">
            <a:extLst>
              <a:ext uri="{FF2B5EF4-FFF2-40B4-BE49-F238E27FC236}">
                <a16:creationId xmlns:a16="http://schemas.microsoft.com/office/drawing/2014/main" id="{9FF142A5-105C-D58C-DADE-3F524A8E1342}"/>
              </a:ext>
            </a:extLst>
          </p:cNvPr>
          <p:cNvSpPr txBox="1"/>
          <p:nvPr/>
        </p:nvSpPr>
        <p:spPr>
          <a:xfrm>
            <a:off x="1062032" y="30719122"/>
            <a:ext cx="1051624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Modelar los log – retornos mediante un AR(1) permite obtener la distribución de probabilidad de la volatilidad del activo.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Las distribuciones de probabilidad de las volatilidades pueden ser estudiadas para determinar su grado de similitud. La divergencia </a:t>
            </a:r>
            <a:r>
              <a:rPr lang="es-CO" sz="2400" dirty="0" err="1"/>
              <a:t>Kullback-Leibler</a:t>
            </a:r>
            <a:r>
              <a:rPr lang="es-CO" sz="2400" dirty="0"/>
              <a:t> permite establecer una medida de </a:t>
            </a:r>
            <a:r>
              <a:rPr lang="es-CO" sz="2400" dirty="0" err="1"/>
              <a:t>similaridad</a:t>
            </a:r>
            <a:r>
              <a:rPr lang="es-CO" sz="2400" dirty="0"/>
              <a:t> entre ellas.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dirty="0"/>
              <a:t>La distribución de la volatilidad del EUR durante el periodo analizado fue más similar a la del JPY y la del MXN que a la de las demás monedas incluidas en el estudio.</a:t>
            </a:r>
          </a:p>
        </p:txBody>
      </p:sp>
      <p:sp>
        <p:nvSpPr>
          <p:cNvPr id="1031" name="CuadroTexto 1030">
            <a:extLst>
              <a:ext uri="{FF2B5EF4-FFF2-40B4-BE49-F238E27FC236}">
                <a16:creationId xmlns:a16="http://schemas.microsoft.com/office/drawing/2014/main" id="{295C84A6-8E50-A29B-28C3-BC266A604B89}"/>
              </a:ext>
            </a:extLst>
          </p:cNvPr>
          <p:cNvSpPr txBox="1"/>
          <p:nvPr/>
        </p:nvSpPr>
        <p:spPr>
          <a:xfrm>
            <a:off x="13281174" y="30589353"/>
            <a:ext cx="10992809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900" dirty="0" err="1"/>
              <a:t>Kullback</a:t>
            </a:r>
            <a:r>
              <a:rPr lang="en-US" sz="1900" dirty="0"/>
              <a:t>, S. and </a:t>
            </a:r>
            <a:r>
              <a:rPr lang="en-US" sz="1900" dirty="0" err="1"/>
              <a:t>Leibler</a:t>
            </a:r>
            <a:r>
              <a:rPr lang="en-US" sz="1900" dirty="0"/>
              <a:t>, R.A. (1951). ”On Information </a:t>
            </a:r>
            <a:r>
              <a:rPr lang="en-US" sz="1900" dirty="0" err="1"/>
              <a:t>andSufficiency</a:t>
            </a:r>
            <a:r>
              <a:rPr lang="en-US" sz="1900" dirty="0"/>
              <a:t>”. The Annals of Mathematical Statistics, 22(1), p.79–86.</a:t>
            </a:r>
          </a:p>
          <a:p>
            <a:pPr>
              <a:spcAft>
                <a:spcPts val="1200"/>
              </a:spcAft>
            </a:pPr>
            <a:r>
              <a:rPr lang="es-CO" sz="1900" dirty="0"/>
              <a:t>Markowitz</a:t>
            </a:r>
            <a:r>
              <a:rPr lang="en-US" sz="1900" dirty="0"/>
              <a:t>, H. (1952). Portfolio Selection. The Journal of Finance, Vol. 7, No. 1, pp. 77-91.</a:t>
            </a:r>
          </a:p>
          <a:p>
            <a:pPr>
              <a:spcAft>
                <a:spcPts val="1200"/>
              </a:spcAft>
            </a:pPr>
            <a:r>
              <a:rPr lang="es-MX" sz="1900" dirty="0"/>
              <a:t>Rodriguez, E. De </a:t>
            </a:r>
            <a:r>
              <a:rPr lang="es-MX" sz="1900" dirty="0" err="1"/>
              <a:t>Jes</a:t>
            </a:r>
            <a:r>
              <a:rPr lang="es-MX" sz="1900" dirty="0"/>
              <a:t> ́</a:t>
            </a:r>
            <a:r>
              <a:rPr lang="es-MX" sz="1900" dirty="0" err="1"/>
              <a:t>us</a:t>
            </a:r>
            <a:r>
              <a:rPr lang="es-MX" sz="1900" dirty="0"/>
              <a:t> Romo, V. (2013). </a:t>
            </a:r>
            <a:r>
              <a:rPr lang="es-MX" sz="1900" dirty="0" err="1"/>
              <a:t>Implementaci</a:t>
            </a:r>
            <a:r>
              <a:rPr lang="es-MX" sz="1900" dirty="0"/>
              <a:t> ́</a:t>
            </a:r>
            <a:r>
              <a:rPr lang="es-MX" sz="1900" dirty="0" err="1"/>
              <a:t>on</a:t>
            </a:r>
            <a:r>
              <a:rPr lang="es-MX" sz="1900" dirty="0"/>
              <a:t> </a:t>
            </a:r>
            <a:r>
              <a:rPr lang="es-MX" sz="1900" dirty="0" err="1"/>
              <a:t>delmuestreo</a:t>
            </a:r>
            <a:r>
              <a:rPr lang="es-MX" sz="1900" dirty="0"/>
              <a:t> de Gibbs en ”R” para la </a:t>
            </a:r>
            <a:r>
              <a:rPr lang="es-MX" sz="1900" dirty="0" err="1"/>
              <a:t>estimaci</a:t>
            </a:r>
            <a:r>
              <a:rPr lang="es-MX" sz="1900" dirty="0"/>
              <a:t> ́</a:t>
            </a:r>
            <a:r>
              <a:rPr lang="es-MX" sz="1900" dirty="0" err="1"/>
              <a:t>on</a:t>
            </a:r>
            <a:r>
              <a:rPr lang="es-MX" sz="1900" dirty="0"/>
              <a:t> de par ́</a:t>
            </a:r>
            <a:r>
              <a:rPr lang="es-MX" sz="1900" dirty="0" err="1"/>
              <a:t>ametros</a:t>
            </a:r>
            <a:r>
              <a:rPr lang="es-MX" sz="1900" dirty="0"/>
              <a:t> </a:t>
            </a:r>
            <a:r>
              <a:rPr lang="es-MX" sz="1900" dirty="0" err="1"/>
              <a:t>delmodelo</a:t>
            </a:r>
            <a:r>
              <a:rPr lang="es-MX" sz="1900" dirty="0"/>
              <a:t> de volatilidad </a:t>
            </a:r>
            <a:r>
              <a:rPr lang="es-MX" sz="1900" dirty="0" err="1"/>
              <a:t>estoc</a:t>
            </a:r>
            <a:r>
              <a:rPr lang="es-MX" sz="1900" dirty="0"/>
              <a:t> ́astica con </a:t>
            </a:r>
            <a:r>
              <a:rPr lang="es-MX" sz="1900" dirty="0" err="1"/>
              <a:t>aplicaci</a:t>
            </a:r>
            <a:r>
              <a:rPr lang="es-MX" sz="1900" dirty="0"/>
              <a:t> ́</a:t>
            </a:r>
            <a:r>
              <a:rPr lang="es-MX" sz="1900" dirty="0" err="1"/>
              <a:t>on</a:t>
            </a:r>
            <a:r>
              <a:rPr lang="es-MX" sz="1900" dirty="0"/>
              <a:t> a datos </a:t>
            </a:r>
            <a:r>
              <a:rPr lang="es-MX" sz="1900" dirty="0" err="1"/>
              <a:t>decontaminaci</a:t>
            </a:r>
            <a:r>
              <a:rPr lang="es-MX" sz="1900" dirty="0"/>
              <a:t> ́</a:t>
            </a:r>
            <a:r>
              <a:rPr lang="es-MX" sz="1900" dirty="0" err="1"/>
              <a:t>on</a:t>
            </a:r>
            <a:r>
              <a:rPr lang="es-MX" sz="1900" dirty="0"/>
              <a:t>. Universidad Nacional </a:t>
            </a:r>
            <a:r>
              <a:rPr lang="es-MX" sz="1900" dirty="0" err="1"/>
              <a:t>Aut</a:t>
            </a:r>
            <a:r>
              <a:rPr lang="es-MX" sz="1900" dirty="0"/>
              <a:t> ́</a:t>
            </a:r>
            <a:r>
              <a:rPr lang="es-MX" sz="1900" dirty="0" err="1"/>
              <a:t>onoma</a:t>
            </a:r>
            <a:r>
              <a:rPr lang="es-MX" sz="1900" dirty="0"/>
              <a:t> de M ́</a:t>
            </a:r>
            <a:r>
              <a:rPr lang="es-MX" sz="1900" dirty="0" err="1"/>
              <a:t>exico</a:t>
            </a:r>
            <a:r>
              <a:rPr lang="es-MX" sz="1900" dirty="0"/>
              <a:t>.</a:t>
            </a:r>
            <a:endParaRPr lang="en-US" sz="1900" dirty="0"/>
          </a:p>
          <a:p>
            <a:pPr>
              <a:spcAft>
                <a:spcPts val="1200"/>
              </a:spcAft>
            </a:pPr>
            <a:r>
              <a:rPr lang="en-US" sz="1900" dirty="0"/>
              <a:t>Taylor, S.J.(1982). Financial Returns Modelled by the Product </a:t>
            </a:r>
            <a:r>
              <a:rPr lang="en-US" sz="1900" dirty="0" err="1"/>
              <a:t>ofTwo</a:t>
            </a:r>
            <a:r>
              <a:rPr lang="en-US" sz="1900" dirty="0"/>
              <a:t> Stochastic Processes: A Study of Daily Sugar Prices,1961-1979. En Shephard, </a:t>
            </a:r>
            <a:r>
              <a:rPr lang="en-US" sz="1900" dirty="0" err="1"/>
              <a:t>N.Stochastic</a:t>
            </a:r>
            <a:r>
              <a:rPr lang="en-US" sz="1900" dirty="0"/>
              <a:t> Volatility: </a:t>
            </a:r>
            <a:r>
              <a:rPr lang="en-US" sz="1900" dirty="0" err="1"/>
              <a:t>SelectedReadings</a:t>
            </a:r>
            <a:r>
              <a:rPr lang="en-US" sz="1900" dirty="0"/>
              <a:t>. Oxford University Press, Oxford, pp.60-82.</a:t>
            </a:r>
            <a:endParaRPr lang="es-CO" sz="1900" dirty="0"/>
          </a:p>
        </p:txBody>
      </p:sp>
    </p:spTree>
    <p:extLst>
      <p:ext uri="{BB962C8B-B14F-4D97-AF65-F5344CB8AC3E}">
        <p14:creationId xmlns:p14="http://schemas.microsoft.com/office/powerpoint/2010/main" val="1588779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8BFB60403349B4E8D043C0960CBE659" ma:contentTypeVersion="15" ma:contentTypeDescription="Crear nuevo documento." ma:contentTypeScope="" ma:versionID="c5730255fc38db54bbce0d8c1434af69">
  <xsd:schema xmlns:xsd="http://www.w3.org/2001/XMLSchema" xmlns:xs="http://www.w3.org/2001/XMLSchema" xmlns:p="http://schemas.microsoft.com/office/2006/metadata/properties" xmlns:ns3="c6ba75c0-5c29-4176-92e6-b95ca7d5777c" xmlns:ns4="29fa0591-9d1f-4f59-93de-939c585456c5" targetNamespace="http://schemas.microsoft.com/office/2006/metadata/properties" ma:root="true" ma:fieldsID="7917b4c099e8a8b843ab5c704da3bdb1" ns3:_="" ns4:_="">
    <xsd:import namespace="c6ba75c0-5c29-4176-92e6-b95ca7d5777c"/>
    <xsd:import namespace="29fa0591-9d1f-4f59-93de-939c585456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a75c0-5c29-4176-92e6-b95ca7d577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fa0591-9d1f-4f59-93de-939c585456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6ba75c0-5c29-4176-92e6-b95ca7d5777c" xsi:nil="true"/>
  </documentManagement>
</p:properties>
</file>

<file path=customXml/itemProps1.xml><?xml version="1.0" encoding="utf-8"?>
<ds:datastoreItem xmlns:ds="http://schemas.openxmlformats.org/officeDocument/2006/customXml" ds:itemID="{5E8CC1ED-9826-4205-A2AE-ACBA3F02D4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6ba75c0-5c29-4176-92e6-b95ca7d5777c"/>
    <ds:schemaRef ds:uri="29fa0591-9d1f-4f59-93de-939c585456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CC6760-8CC4-4645-A5BA-62D6EC8E1C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C56B5B-1022-421A-8D62-13F6B873FB7A}">
  <ds:schemaRefs>
    <ds:schemaRef ds:uri="http://schemas.microsoft.com/office/2006/documentManagement/types"/>
    <ds:schemaRef ds:uri="c6ba75c0-5c29-4176-92e6-b95ca7d5777c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29fa0591-9d1f-4f59-93de-939c585456c5"/>
    <ds:schemaRef ds:uri="http://www.w3.org/XML/1998/namespace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273</TotalTime>
  <Words>784</Words>
  <Application>Microsoft Office PowerPoint</Application>
  <PresentationFormat>Personalizado</PresentationFormat>
  <Paragraphs>83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Montserrat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Federico Banoy</dc:creator>
  <cp:lastModifiedBy>Gabriel Alberto Agudelo Torres</cp:lastModifiedBy>
  <cp:revision>4</cp:revision>
  <dcterms:created xsi:type="dcterms:W3CDTF">2022-11-22T14:29:12Z</dcterms:created>
  <dcterms:modified xsi:type="dcterms:W3CDTF">2022-11-22T22:42:27Z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0x01010028BFB60403349B4E8D043C0960CBE659</vt:lpwstr>
  </property>
</Properties>
</file>