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350" r:id="rId5"/>
    <p:sldId id="356" r:id="rId6"/>
    <p:sldId id="361" r:id="rId7"/>
    <p:sldId id="352" r:id="rId8"/>
    <p:sldId id="334" r:id="rId9"/>
    <p:sldId id="353" r:id="rId10"/>
    <p:sldId id="354" r:id="rId11"/>
    <p:sldId id="355" r:id="rId12"/>
    <p:sldId id="357" r:id="rId13"/>
    <p:sldId id="362" r:id="rId14"/>
    <p:sldId id="363" r:id="rId15"/>
    <p:sldId id="364" r:id="rId16"/>
    <p:sldId id="34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655"/>
    <a:srgbClr val="F9D448"/>
    <a:srgbClr val="4495A2"/>
    <a:srgbClr val="65B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EB-4512-806B-A7899BFCB1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BEB-4512-806B-A7899BFCB1E5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3BEB-4512-806B-A7899BFCB1E5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BEB-4512-806B-A7899BFCB1E5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3BEB-4512-806B-A7899BFCB1E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EB-4512-806B-A7899BFCB1E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3BEB-4512-806B-A7899BFCB1E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3BEB-4512-806B-A7899BFCB1E5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3BEB-4512-806B-A7899BFCB1E5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3BEB-4512-806B-A7899BFCB1E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EB-4512-806B-A7899BFCB1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1173200"/>
        <c:axId val="431179760"/>
      </c:barChart>
      <c:catAx>
        <c:axId val="43117320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179760"/>
        <c:crosses val="autoZero"/>
        <c:auto val="1"/>
        <c:lblAlgn val="ctr"/>
        <c:lblOffset val="100"/>
        <c:noMultiLvlLbl val="0"/>
      </c:catAx>
      <c:valAx>
        <c:axId val="431179760"/>
        <c:scaling>
          <c:orientation val="minMax"/>
        </c:scaling>
        <c:delete val="0"/>
        <c:axPos val="b"/>
        <c:majorGridlines>
          <c:spPr>
            <a:ln w="25400" cap="flat" cmpd="sng" algn="ctr">
              <a:solidFill>
                <a:schemeClr val="bg2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173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180851114260928"/>
          <c:y val="0.93997142249110754"/>
          <c:w val="0.23735656033835878"/>
          <c:h val="6.00285775088924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2022-05-09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02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9,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May 9, 2022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597" y="227646"/>
            <a:ext cx="7029173" cy="1449468"/>
          </a:xfrm>
        </p:spPr>
        <p:txBody>
          <a:bodyPr/>
          <a:lstStyle/>
          <a:p>
            <a:pPr algn="ctr" rtl="1"/>
            <a:r>
              <a:rPr lang="fa-IR" sz="4000" dirty="0">
                <a:cs typeface="2  Titr" panose="00000700000000000000" pitchFamily="2" charset="-78"/>
              </a:rPr>
              <a:t>سبتا</a:t>
            </a:r>
            <a:br>
              <a:rPr lang="fa-IR" sz="4000" dirty="0">
                <a:cs typeface="2  Titr" panose="00000700000000000000" pitchFamily="2" charset="-78"/>
              </a:rPr>
            </a:br>
            <a:br>
              <a:rPr lang="fa-IR" sz="2500" dirty="0">
                <a:cs typeface="2  Titr" panose="00000700000000000000" pitchFamily="2" charset="-78"/>
              </a:rPr>
            </a:br>
            <a:r>
              <a:rPr lang="fa-IR" sz="2500" dirty="0">
                <a:cs typeface="2  Titr" panose="00000700000000000000" pitchFamily="2" charset="-78"/>
              </a:rPr>
              <a:t>سامانه ثبت، بررسی و تدوین ابلاغیه</a:t>
            </a:r>
            <a:endParaRPr lang="en-US" sz="2500" dirty="0">
              <a:cs typeface="2  Titr" panose="00000700000000000000" pitchFamily="2" charset="-7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21228" y="4762617"/>
            <a:ext cx="3879542" cy="953337"/>
          </a:xfrm>
        </p:spPr>
        <p:txBody>
          <a:bodyPr/>
          <a:lstStyle/>
          <a:p>
            <a:pPr algn="r" rtl="1"/>
            <a:r>
              <a:rPr lang="fa-IR" dirty="0">
                <a:solidFill>
                  <a:srgbClr val="7CA655"/>
                </a:solidFill>
                <a:latin typeface="+mj-lt"/>
                <a:cs typeface="B Nazanin" panose="00000400000000000000" pitchFamily="2" charset="-78"/>
              </a:rPr>
              <a:t>ارائه فاز دوم پروژه درس تحلیل و طراحی سیستم ها</a:t>
            </a:r>
            <a:endParaRPr lang="en-US" dirty="0">
              <a:solidFill>
                <a:srgbClr val="7CA655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solidFill>
                  <a:srgbClr val="7CA655"/>
                </a:solidFill>
                <a:cs typeface="B Nazanin" panose="00000400000000000000" pitchFamily="2" charset="-78"/>
              </a:rPr>
              <a:t>استاد راهنما: دکتر بهمن زمانی</a:t>
            </a:r>
          </a:p>
          <a:p>
            <a:pPr algn="r" rtl="1"/>
            <a:r>
              <a:rPr lang="fa-IR" dirty="0">
                <a:solidFill>
                  <a:srgbClr val="7CA655"/>
                </a:solidFill>
                <a:cs typeface="B Nazanin" panose="00000400000000000000" pitchFamily="2" charset="-78"/>
              </a:rPr>
              <a:t>بهار 1401</a:t>
            </a:r>
            <a:endParaRPr lang="en-US" dirty="0">
              <a:solidFill>
                <a:srgbClr val="7CA655"/>
              </a:solidFill>
              <a:cs typeface="B Nazanin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5493C7-B8D2-FC9D-F932-D833FA2955D0}"/>
              </a:ext>
            </a:extLst>
          </p:cNvPr>
          <p:cNvSpPr/>
          <p:nvPr/>
        </p:nvSpPr>
        <p:spPr>
          <a:xfrm>
            <a:off x="6365289" y="4128117"/>
            <a:ext cx="2299317" cy="1953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A2383E-2733-07BD-292E-2F3E0DDDE14E}"/>
              </a:ext>
            </a:extLst>
          </p:cNvPr>
          <p:cNvSpPr/>
          <p:nvPr/>
        </p:nvSpPr>
        <p:spPr>
          <a:xfrm>
            <a:off x="8788894" y="4412202"/>
            <a:ext cx="2911876" cy="49592"/>
          </a:xfrm>
          <a:prstGeom prst="rect">
            <a:avLst/>
          </a:prstGeom>
          <a:solidFill>
            <a:srgbClr val="7CA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50F06F-0D04-0601-8F5F-1F5BBBC83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824" y="1977937"/>
            <a:ext cx="2486672" cy="19637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271A4B-713F-67C7-AAF8-D5306AE9E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412" y="0"/>
            <a:ext cx="1582641" cy="10678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6581E8-4C9C-B1BA-434C-927B8917F310}"/>
              </a:ext>
            </a:extLst>
          </p:cNvPr>
          <p:cNvSpPr txBox="1"/>
          <p:nvPr/>
        </p:nvSpPr>
        <p:spPr>
          <a:xfrm>
            <a:off x="1492656" y="1207318"/>
            <a:ext cx="2166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دانشگاه اصفهان</a:t>
            </a:r>
          </a:p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دانشکده مهندسی کامپیوتر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Q1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Business priorities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942138"/>
          </a:xfrm>
        </p:spPr>
        <p:txBody>
          <a:bodyPr/>
          <a:lstStyle/>
          <a:p>
            <a:r>
              <a:rPr lang="en-US" dirty="0"/>
              <a:t>Increase customer satisfaction by 2%</a:t>
            </a:r>
          </a:p>
          <a:p>
            <a:r>
              <a:rPr lang="en-US" dirty="0"/>
              <a:t>Maintain growth</a:t>
            </a:r>
          </a:p>
          <a:p>
            <a:r>
              <a:rPr lang="en-US" dirty="0"/>
              <a:t>Diversify investment in sector 2</a:t>
            </a:r>
          </a:p>
          <a:p>
            <a:r>
              <a:rPr lang="en-US" dirty="0"/>
              <a:t>Initiative partnership with 3</a:t>
            </a:r>
            <a:r>
              <a:rPr lang="en-US" baseline="30000" dirty="0"/>
              <a:t>rd</a:t>
            </a:r>
            <a:r>
              <a:rPr lang="en-US" dirty="0"/>
              <a:t> party organizations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Employee opportunities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End of fiscal celebration on July 15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Employee day of learning on August 14</a:t>
            </a:r>
            <a:r>
              <a:rPr lang="en-US" baseline="30000" dirty="0"/>
              <a:t>th </a:t>
            </a:r>
          </a:p>
          <a:p>
            <a:r>
              <a:rPr lang="en-US" dirty="0"/>
              <a:t>Employee Yoga on September 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  <a:p>
            <a:r>
              <a:rPr lang="en-US" dirty="0"/>
              <a:t>Seminar series begins September 10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  <a:endParaRPr lang="en-US" sz="11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May 9, 2022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26B5-2F88-BA48-A996-4A13FDFA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Q2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BDF8F-0AD5-5C43-9EF3-8679B9897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Business priorities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2A119-28D1-B54D-A879-A0DDEC29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86446"/>
            <a:ext cx="3036477" cy="1942138"/>
          </a:xfrm>
        </p:spPr>
        <p:txBody>
          <a:bodyPr/>
          <a:lstStyle/>
          <a:p>
            <a:r>
              <a:rPr lang="en-US" dirty="0"/>
              <a:t>Increase customer satisfaction </a:t>
            </a:r>
            <a:br>
              <a:rPr lang="en-US" dirty="0"/>
            </a:br>
            <a:r>
              <a:rPr lang="en-US" dirty="0"/>
              <a:t>by 2%</a:t>
            </a:r>
          </a:p>
          <a:p>
            <a:r>
              <a:rPr lang="en-US" dirty="0"/>
              <a:t>Maintain growth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E5840-ED0D-0349-88F3-4E90A009498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Added priorities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01285-85FB-FD43-9631-322998389AF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Decrease the number of rotations </a:t>
            </a:r>
            <a:br>
              <a:rPr lang="en-US" dirty="0"/>
            </a:br>
            <a:r>
              <a:rPr lang="en-US" dirty="0"/>
              <a:t>by at least 2</a:t>
            </a:r>
          </a:p>
          <a:p>
            <a:r>
              <a:rPr lang="en-US" dirty="0"/>
              <a:t>Ensure the cost of development stays below budget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20E658-15B8-6C4B-A736-3D894774670E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Employee opportunities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52F621-1B1F-5E49-939F-12BD1A0FD52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Interns begin</a:t>
            </a:r>
          </a:p>
          <a:p>
            <a:r>
              <a:rPr lang="en-US" dirty="0"/>
              <a:t>Indoor rec leagues</a:t>
            </a:r>
          </a:p>
          <a:p>
            <a:r>
              <a:rPr lang="en-US" dirty="0"/>
              <a:t>Chess tournaments</a:t>
            </a:r>
          </a:p>
          <a:p>
            <a:r>
              <a:rPr lang="en-US" dirty="0"/>
              <a:t>Big Game watching party</a:t>
            </a:r>
          </a:p>
          <a:p>
            <a:r>
              <a:rPr lang="en-US" dirty="0"/>
              <a:t>Food drive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B50C3FA-D20D-3049-9C7F-6F37D4E022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6278D20-060E-1942-9A72-E600C02A82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  <a:endParaRPr lang="en-US" sz="11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FD06229-BFA1-7D4D-B1E0-0A9F7FBF1F7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May 9, 2022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95483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Our business is good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Profits are up in the last quarter by 3%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We’re getting our work done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A09D80D2-95FB-43C6-96F8-7EF7737C2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 finished the consolidation project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D796758-F31D-4250-A439-D6DE9523C8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We’re delivering for our customers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CEBFC0C0-C506-47F0-AE21-8A46DB8664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Last year we supported thousands of customers and</a:t>
            </a:r>
          </a:p>
          <a:p>
            <a:r>
              <a:rPr lang="en-US" dirty="0"/>
              <a:t>sold 60,000 units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D582AC9C-B267-4C04-9E50-051DE43353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Our customers keep coming back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C60A09F8-DA84-487F-81AC-337BE4A9F3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We increased customer retention by 4%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A1B673DD-4FEC-4191-8446-77B89805FF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We’re leaders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1E84004F-53E7-47E5-A493-1980475C42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We are top leaders in the industry</a:t>
            </a:r>
          </a:p>
          <a:p>
            <a:r>
              <a:rPr lang="en-US" dirty="0"/>
              <a:t>across the board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May 9,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Thanks to your commitment and strong work ethic, we know next year will be even better than the last. </a:t>
            </a:r>
          </a:p>
          <a:p>
            <a:r>
              <a:rPr lang="en-US" dirty="0"/>
              <a:t>We look forward to working together. </a:t>
            </a:r>
          </a:p>
          <a:p>
            <a:endParaRPr lang="en-US" dirty="0"/>
          </a:p>
        </p:txBody>
      </p:sp>
      <p:pic>
        <p:nvPicPr>
          <p:cNvPr id="13" name="Picture Placeholder 12" descr="Portrait of a team member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Contoso  </a:t>
            </a:r>
            <a:r>
              <a:rPr lang="en-US" dirty="0"/>
              <a:t>  </a:t>
            </a:r>
          </a:p>
          <a:p>
            <a:r>
              <a:rPr lang="en-US" dirty="0"/>
              <a:t>sales@contoso.com</a:t>
            </a: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81" y="1290544"/>
            <a:ext cx="3054640" cy="794061"/>
          </a:xfrm>
        </p:spPr>
        <p:txBody>
          <a:bodyPr>
            <a:noAutofit/>
          </a:bodyPr>
          <a:lstStyle/>
          <a:p>
            <a:pPr algn="ctr"/>
            <a:r>
              <a:rPr lang="fa-IR" sz="5000" dirty="0">
                <a:solidFill>
                  <a:srgbClr val="F9D448"/>
                </a:solidFill>
                <a:cs typeface="2  Titr" panose="00000700000000000000" pitchFamily="2" charset="-78"/>
              </a:rPr>
              <a:t>تیم ما</a:t>
            </a:r>
            <a:endParaRPr lang="en-US" sz="5000" dirty="0">
              <a:solidFill>
                <a:srgbClr val="F9D448"/>
              </a:solidFill>
              <a:cs typeface="2  Titr" panose="00000700000000000000" pitchFamily="2" charset="-78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1E2644-1BD8-DB4D-B01F-F617AABF7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1032" y="5679684"/>
            <a:ext cx="1418071" cy="176381"/>
          </a:xfrm>
        </p:spPr>
        <p:txBody>
          <a:bodyPr/>
          <a:lstStyle/>
          <a:p>
            <a:pPr algn="ctr"/>
            <a:r>
              <a:rPr lang="fa-IR" dirty="0">
                <a:solidFill>
                  <a:srgbClr val="4495A2"/>
                </a:solidFill>
                <a:cs typeface="B Nazanin" panose="00000400000000000000" pitchFamily="2" charset="-78"/>
              </a:rPr>
              <a:t>امیر شریفیان</a:t>
            </a:r>
            <a:endParaRPr lang="en-US" dirty="0">
              <a:solidFill>
                <a:srgbClr val="4495A2"/>
              </a:solidFill>
              <a:cs typeface="B Nazanin" panose="00000400000000000000" pitchFamily="2" charset="-78"/>
            </a:endParaRPr>
          </a:p>
          <a:p>
            <a:pPr algn="ctr"/>
            <a:endParaRPr lang="en-US" dirty="0">
              <a:solidFill>
                <a:srgbClr val="4495A2"/>
              </a:solidFill>
              <a:cs typeface="B Nazanin" panose="00000400000000000000" pitchFamily="2" charset="-78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43A531-88E8-744E-9BB5-FD05029B1D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0504" y="5679684"/>
            <a:ext cx="1414453" cy="176381"/>
          </a:xfrm>
        </p:spPr>
        <p:txBody>
          <a:bodyPr/>
          <a:lstStyle/>
          <a:p>
            <a:pPr algn="ctr"/>
            <a:r>
              <a:rPr lang="fa-IR" dirty="0">
                <a:solidFill>
                  <a:srgbClr val="4495A2"/>
                </a:solidFill>
                <a:cs typeface="B Nazanin" panose="00000400000000000000" pitchFamily="2" charset="-78"/>
              </a:rPr>
              <a:t>امیرمحمد بامداد</a:t>
            </a:r>
            <a:endParaRPr lang="en-US" dirty="0">
              <a:solidFill>
                <a:srgbClr val="4495A2"/>
              </a:solidFill>
              <a:cs typeface="B Nazanin" panose="00000400000000000000" pitchFamily="2" charset="-78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90C1A1-4321-EC41-8248-D3B566DD51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56325" y="5632717"/>
            <a:ext cx="1414453" cy="316479"/>
          </a:xfrm>
        </p:spPr>
        <p:txBody>
          <a:bodyPr/>
          <a:lstStyle/>
          <a:p>
            <a:pPr algn="ctr"/>
            <a:r>
              <a:rPr lang="fa-IR" sz="1800" dirty="0">
                <a:solidFill>
                  <a:srgbClr val="4495A2"/>
                </a:solidFill>
                <a:cs typeface="B Nazanin" panose="00000400000000000000" pitchFamily="2" charset="-78"/>
              </a:rPr>
              <a:t>علی شریفی</a:t>
            </a:r>
            <a:endParaRPr lang="en-US" sz="1800" dirty="0">
              <a:solidFill>
                <a:srgbClr val="4495A2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DF7B21D-37D3-8344-AC78-C169C79D3D2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360075" y="5679685"/>
            <a:ext cx="1415176" cy="176381"/>
          </a:xfrm>
        </p:spPr>
        <p:txBody>
          <a:bodyPr/>
          <a:lstStyle/>
          <a:p>
            <a:pPr algn="ctr"/>
            <a:r>
              <a:rPr lang="fa-IR" dirty="0">
                <a:solidFill>
                  <a:srgbClr val="4495A2"/>
                </a:solidFill>
                <a:cs typeface="B Nazanin" panose="00000400000000000000" pitchFamily="2" charset="-78"/>
              </a:rPr>
              <a:t>رضا پورمحمدی</a:t>
            </a:r>
            <a:endParaRPr lang="en-US" dirty="0">
              <a:solidFill>
                <a:srgbClr val="4495A2"/>
              </a:solidFill>
              <a:cs typeface="B Nazanin" panose="00000400000000000000" pitchFamily="2" charset="-78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81095F-0795-744B-A3E7-94DFB3CBF3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7025" y="5668425"/>
            <a:ext cx="1415176" cy="316479"/>
          </a:xfrm>
        </p:spPr>
        <p:txBody>
          <a:bodyPr/>
          <a:lstStyle/>
          <a:p>
            <a:pPr algn="ctr"/>
            <a:r>
              <a:rPr lang="fa-IR" sz="1800" dirty="0">
                <a:solidFill>
                  <a:srgbClr val="4495A2"/>
                </a:solidFill>
                <a:cs typeface="B Nazanin" panose="00000400000000000000" pitchFamily="2" charset="-78"/>
              </a:rPr>
              <a:t>متین لیث صفار</a:t>
            </a:r>
            <a:endParaRPr lang="en-US" sz="1800" dirty="0">
              <a:solidFill>
                <a:srgbClr val="4495A2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0695B8F-A3CD-4845-8150-758480179C2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05522" y="3983489"/>
            <a:ext cx="1415176" cy="176381"/>
          </a:xfrm>
        </p:spPr>
        <p:txBody>
          <a:bodyPr/>
          <a:lstStyle/>
          <a:p>
            <a:pPr algn="ctr"/>
            <a:r>
              <a:rPr lang="fa-IR" dirty="0">
                <a:solidFill>
                  <a:srgbClr val="4495A2"/>
                </a:solidFill>
                <a:cs typeface="B Nazanin" panose="00000400000000000000" pitchFamily="2" charset="-78"/>
              </a:rPr>
              <a:t>مسعود سلیمانی</a:t>
            </a:r>
            <a:endParaRPr lang="en-US" dirty="0">
              <a:solidFill>
                <a:srgbClr val="4495A2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7513074-81EB-1C70-1AAD-3882609C7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830" y="4465027"/>
            <a:ext cx="794061" cy="79406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E1A70E7-B816-A284-DF05-425AAEBD2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479" y="4469646"/>
            <a:ext cx="794061" cy="7940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7E68CA0-1238-486A-9A89-06DC92CCA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079" y="4465027"/>
            <a:ext cx="794061" cy="79406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C66BC65-8ACF-EB92-8035-1300999CC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511" y="4469284"/>
            <a:ext cx="794061" cy="79406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6F51AB3-300E-77EB-2CDC-F05D605F5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26" y="4469284"/>
            <a:ext cx="794061" cy="79406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7DC6953-5945-4671-0A12-EC51968CBDC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CA65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865" y="2848003"/>
            <a:ext cx="794061" cy="79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64" y="751822"/>
            <a:ext cx="5692436" cy="610863"/>
          </a:xfrm>
        </p:spPr>
        <p:txBody>
          <a:bodyPr>
            <a:normAutofit/>
          </a:bodyPr>
          <a:lstStyle/>
          <a:p>
            <a:pPr algn="ctr"/>
            <a:r>
              <a:rPr lang="fa-IR" sz="3000" dirty="0">
                <a:cs typeface="2  Titr" panose="00000700000000000000" pitchFamily="2" charset="-78"/>
              </a:rPr>
              <a:t>آمار جلسات و اقدامات انجام شده</a:t>
            </a:r>
            <a:endParaRPr lang="en-US" sz="3000" dirty="0">
              <a:cs typeface="2  Titr" panose="00000700000000000000" pitchFamily="2" charset="-78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BD9320-FECA-6961-D3DC-19A01EDE7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08185"/>
            <a:ext cx="6032135" cy="35961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033D6E-9F16-83DE-D245-A1A715D01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758" y="2353816"/>
            <a:ext cx="369332" cy="3693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552E56-3589-ABB1-76DA-6818B531B3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36459" y="3310396"/>
            <a:ext cx="428662" cy="4286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C48B67E-69FD-84E1-4A5B-3BAC3D3E29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205" y="4987066"/>
            <a:ext cx="412672" cy="4134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C9F8A56-3459-8844-5910-2FADF61B64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461" y="4107194"/>
            <a:ext cx="428660" cy="4286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442E29F-5B5E-DFB6-8000-42DEC35A048C}"/>
              </a:ext>
            </a:extLst>
          </p:cNvPr>
          <p:cNvSpPr txBox="1"/>
          <p:nvPr/>
        </p:nvSpPr>
        <p:spPr>
          <a:xfrm>
            <a:off x="3132890" y="2418403"/>
            <a:ext cx="213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با مشارکت تمامی اعضا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50B814-F46F-5684-F249-65C6D3156885}"/>
              </a:ext>
            </a:extLst>
          </p:cNvPr>
          <p:cNvSpPr txBox="1"/>
          <p:nvPr/>
        </p:nvSpPr>
        <p:spPr>
          <a:xfrm>
            <a:off x="1331650" y="3350499"/>
            <a:ext cx="393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35 ساعت در مجموع برای جلسات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C38FBB-00CD-3971-1A4F-7BB47FAF15E2}"/>
              </a:ext>
            </a:extLst>
          </p:cNvPr>
          <p:cNvSpPr txBox="1"/>
          <p:nvPr/>
        </p:nvSpPr>
        <p:spPr>
          <a:xfrm>
            <a:off x="3179770" y="4144098"/>
            <a:ext cx="210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دیسکورد / دانشگاه اصفهان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DEDFFF-7438-5885-9461-2E5C76997B56}"/>
              </a:ext>
            </a:extLst>
          </p:cNvPr>
          <p:cNvSpPr txBox="1"/>
          <p:nvPr/>
        </p:nvSpPr>
        <p:spPr>
          <a:xfrm>
            <a:off x="2337425" y="5059127"/>
            <a:ext cx="298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Trello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/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Visual Paradigm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/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>
            <a:normAutofit fontScale="90000"/>
          </a:bodyPr>
          <a:lstStyle/>
          <a:p>
            <a:pPr algn="ctr"/>
            <a:r>
              <a:rPr lang="fa-IR" dirty="0">
                <a:solidFill>
                  <a:srgbClr val="F9D448"/>
                </a:solidFill>
                <a:cs typeface="2  Titr" panose="00000700000000000000" pitchFamily="2" charset="-78"/>
              </a:rPr>
              <a:t>فهرست مطالب</a:t>
            </a:r>
            <a:endParaRPr lang="en-US" dirty="0">
              <a:solidFill>
                <a:srgbClr val="F9D448"/>
              </a:solidFill>
              <a:cs typeface="2  Titr" panose="00000700000000000000" pitchFamily="2" charset="-78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8889" y="2209800"/>
            <a:ext cx="2201768" cy="1219200"/>
          </a:xfrm>
        </p:spPr>
        <p:txBody>
          <a:bodyPr/>
          <a:lstStyle/>
          <a:p>
            <a:pPr algn="ctr" rtl="1"/>
            <a:r>
              <a:rPr lang="fa-IR" sz="2500" dirty="0">
                <a:cs typeface="B Nazanin" panose="00000400000000000000" pitchFamily="2" charset="-78"/>
              </a:rPr>
              <a:t>1. اصلاحات فاز اول</a:t>
            </a:r>
            <a:endParaRPr lang="en-US" sz="2500" dirty="0">
              <a:cs typeface="B Nazanin" panose="00000400000000000000" pitchFamily="2" charset="-78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/>
          <a:lstStyle/>
          <a:p>
            <a:pPr algn="ctr" rtl="1"/>
            <a:r>
              <a:rPr lang="fa-IR" sz="2500" dirty="0">
                <a:cs typeface="B Nazanin" panose="00000400000000000000" pitchFamily="2" charset="-78"/>
              </a:rPr>
              <a:t>2. مدل دامنه</a:t>
            </a:r>
            <a:endParaRPr lang="en-US" sz="2500" dirty="0">
              <a:cs typeface="B Nazanin" panose="00000400000000000000" pitchFamily="2" charset="-78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/>
          <a:lstStyle/>
          <a:p>
            <a:pPr algn="ctr" rtl="1"/>
            <a:r>
              <a:rPr lang="fa-IR" sz="2500" dirty="0">
                <a:cs typeface="B Nazanin" panose="00000400000000000000" pitchFamily="2" charset="-78"/>
              </a:rPr>
              <a:t>3. طراحی معماری</a:t>
            </a:r>
            <a:endParaRPr lang="en-US" sz="2500" dirty="0">
              <a:cs typeface="B Nazanin" panose="00000400000000000000" pitchFamily="2" charset="-78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/>
          <a:lstStyle/>
          <a:p>
            <a:pPr algn="ctr" rtl="1"/>
            <a:r>
              <a:rPr lang="fa-IR" sz="2500" dirty="0">
                <a:cs typeface="B Nazanin" panose="00000400000000000000" pitchFamily="2" charset="-78"/>
              </a:rPr>
              <a:t>4. استنتاج مدل کاربرد از نیازمندی ها</a:t>
            </a:r>
            <a:endParaRPr lang="en-US" sz="2500" dirty="0">
              <a:cs typeface="B Nazanin" panose="00000400000000000000" pitchFamily="2" charset="-78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489577" y="4522803"/>
            <a:ext cx="2006722" cy="205837"/>
          </a:xfrm>
        </p:spPr>
        <p:txBody>
          <a:bodyPr/>
          <a:lstStyle/>
          <a:p>
            <a:pPr algn="ctr" rtl="1"/>
            <a:r>
              <a:rPr lang="fa-IR" sz="2500" dirty="0">
                <a:cs typeface="B Nazanin" panose="00000400000000000000" pitchFamily="2" charset="-78"/>
              </a:rPr>
              <a:t>5. مدل سازی تعامل کنشگر-سیستم</a:t>
            </a:r>
            <a:endParaRPr lang="en-US" sz="2500" dirty="0">
              <a:cs typeface="B Nazanin" panose="00000400000000000000" pitchFamily="2" charset="-78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C7909C2-8617-3C70-B82C-E7F84F6D0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44" y="2753544"/>
            <a:ext cx="1219200" cy="1219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2062FBB-D82B-14C1-82BE-6828A8C3C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34" y="2753544"/>
            <a:ext cx="1219200" cy="1219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1779C8A-56A8-0FBE-682D-4134256F07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62" y="5431645"/>
            <a:ext cx="1094583" cy="109458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5F9CF51-9B26-CD9F-D982-82BDE69950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494" y="5460462"/>
            <a:ext cx="1048888" cy="111940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0E67FCD-2841-79B7-718B-F9DA298B78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90" y="5358970"/>
            <a:ext cx="1167258" cy="11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Seedling Black and white close up">
            <a:extLst>
              <a:ext uri="{FF2B5EF4-FFF2-40B4-BE49-F238E27FC236}">
                <a16:creationId xmlns:a16="http://schemas.microsoft.com/office/drawing/2014/main" id="{12F007AF-B3B3-4BBC-9990-D46E31738B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704A28-E62C-2E4A-A2A4-AD85CB61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</p:spPr>
        <p:txBody>
          <a:bodyPr/>
          <a:lstStyle/>
          <a:p>
            <a:r>
              <a:rPr lang="en-US" dirty="0"/>
              <a:t>Last year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6EE753-BEBB-4348-896E-73627FDDC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94680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465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081654" cy="610863"/>
          </a:xfrm>
        </p:spPr>
        <p:txBody>
          <a:bodyPr/>
          <a:lstStyle/>
          <a:p>
            <a:r>
              <a:rPr lang="en-US" dirty="0"/>
              <a:t>Growth by sector graph</a:t>
            </a:r>
          </a:p>
        </p:txBody>
      </p:sp>
      <p:graphicFrame>
        <p:nvGraphicFramePr>
          <p:cNvPr id="24" name="Chart Placeholder 23" descr="Growth by Sector graph">
            <a:extLst>
              <a:ext uri="{FF2B5EF4-FFF2-40B4-BE49-F238E27FC236}">
                <a16:creationId xmlns:a16="http://schemas.microsoft.com/office/drawing/2014/main" id="{1036F083-5B62-486F-9167-3421FCA6941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41867531"/>
              </p:ext>
            </p:extLst>
          </p:nvPr>
        </p:nvGraphicFramePr>
        <p:xfrm>
          <a:off x="952500" y="1938338"/>
          <a:ext cx="10352088" cy="4111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May 9,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560545" cy="610863"/>
          </a:xfrm>
        </p:spPr>
        <p:txBody>
          <a:bodyPr>
            <a:normAutofit/>
          </a:bodyPr>
          <a:lstStyle/>
          <a:p>
            <a:r>
              <a:rPr lang="en-US" b="1" dirty="0"/>
              <a:t>Growth by sector table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3B5A5E4-3ABE-D143-902C-F2BCA6C75EDE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678003019"/>
              </p:ext>
            </p:extLst>
          </p:nvPr>
        </p:nvGraphicFramePr>
        <p:xfrm>
          <a:off x="952500" y="2209800"/>
          <a:ext cx="10287000" cy="236835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050297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2064503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592089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Q1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Q2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Q3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Q4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Series 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4.3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2.5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3.5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4.5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Series 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2.4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4.4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1.8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2.8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Series 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1D416-C020-1946-91EA-2A8F166E018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May 9,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10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</p:spPr>
        <p:txBody>
          <a:bodyPr/>
          <a:lstStyle/>
          <a:p>
            <a:r>
              <a:rPr lang="en-US" dirty="0"/>
              <a:t>Contoso was great to work with. </a:t>
            </a:r>
            <a:br>
              <a:rPr lang="en-US" dirty="0"/>
            </a:br>
            <a:r>
              <a:rPr lang="en-US" dirty="0"/>
              <a:t>Patrice was my representative and she anticipated my needs and worked diligently to fix my issue.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9620-6CCC-A34D-9D45-D6B57F80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55189-E7B2-3A4A-99EE-997592791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</p:spPr>
        <p:txBody>
          <a:bodyPr/>
          <a:lstStyle/>
          <a:p>
            <a:r>
              <a:rPr lang="en-US" dirty="0"/>
              <a:t>Q1. Jul – Sep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3C602-BA59-1744-B258-B489E00A3E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</p:spPr>
        <p:txBody>
          <a:bodyPr/>
          <a:lstStyle/>
          <a:p>
            <a:r>
              <a:rPr lang="en-US" dirty="0"/>
              <a:t>Lorem ipsum dolor sit amet, consectetuer adipiscing elit, sed diam nonummy nibh.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284CF-DF13-E947-ADA5-0FD9AAC03C2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</p:spPr>
        <p:txBody>
          <a:bodyPr/>
          <a:lstStyle/>
          <a:p>
            <a:r>
              <a:rPr lang="en-US" dirty="0"/>
              <a:t>Q2. Oct – Dec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FEC49-A0F0-FB4E-9A87-B2EF1136472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</p:spPr>
        <p:txBody>
          <a:bodyPr/>
          <a:lstStyle/>
          <a:p>
            <a:r>
              <a:rPr lang="en-US" dirty="0"/>
              <a:t>Lorem ipsum dolor sit amet, consectetuer adipiscing elit, sed diam nonummy nibh.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C396C20-F6DF-C940-BE16-6E008BFF9CB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</p:spPr>
        <p:txBody>
          <a:bodyPr/>
          <a:lstStyle/>
          <a:p>
            <a:r>
              <a:rPr lang="en-US" dirty="0"/>
              <a:t>Q3. Jan – Mar	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5F2A68F-70C1-7F46-9A1C-586701744F5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</p:spPr>
        <p:txBody>
          <a:bodyPr/>
          <a:lstStyle/>
          <a:p>
            <a:r>
              <a:rPr lang="en-US" dirty="0"/>
              <a:t>Lorem ipsum dolor sit amet, consectetuer adipiscing elit, sed diam nonummy nibh.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554997-3B04-634C-A36E-69B03113315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</p:spPr>
        <p:txBody>
          <a:bodyPr/>
          <a:lstStyle/>
          <a:p>
            <a:r>
              <a:rPr lang="en-US" dirty="0"/>
              <a:t>Q4. Apr – Jun	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55B93-F7B4-8649-8BBF-819B529D7E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</p:spPr>
        <p:txBody>
          <a:bodyPr/>
          <a:lstStyle/>
          <a:p>
            <a:r>
              <a:rPr lang="en-US" dirty="0"/>
              <a:t>Lorem ipsum dolor sit amet, consectetuer adipiscing elit, sed diam nonummy nibh.</a:t>
            </a:r>
          </a:p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2B0E625-26CC-9744-9B92-56905E797B65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F29C953-E914-EE4E-B001-1E1EAD7BFD8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88C120B-6FFA-9C42-80DF-9F19DE9503F4}"/>
              </a:ext>
            </a:extLst>
          </p:cNvPr>
          <p:cNvSpPr>
            <a:spLocks noGrp="1"/>
          </p:cNvSpPr>
          <p:nvPr>
            <p:ph type="dt" sz="half" idx="36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May 9,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10188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358</TotalTime>
  <Words>474</Words>
  <Application>Microsoft Office PowerPoint</Application>
  <PresentationFormat>Widescreen</PresentationFormat>
  <Paragraphs>122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Franklin Gothic Book</vt:lpstr>
      <vt:lpstr>Franklin Gothic Demi</vt:lpstr>
      <vt:lpstr>Wingdings</vt:lpstr>
      <vt:lpstr>Theme1</vt:lpstr>
      <vt:lpstr>سبتا  سامانه ثبت، بررسی و تدوین ابلاغیه</vt:lpstr>
      <vt:lpstr>تیم ما</vt:lpstr>
      <vt:lpstr>آمار جلسات و اقدامات انجام شده</vt:lpstr>
      <vt:lpstr>فهرست مطالب</vt:lpstr>
      <vt:lpstr>Last year</vt:lpstr>
      <vt:lpstr>Growth by sector graph</vt:lpstr>
      <vt:lpstr>Growth by sector table</vt:lpstr>
      <vt:lpstr>Contoso was great to work with.  Patrice was my representative and she anticipated my needs and worked diligently to fix my issue. </vt:lpstr>
      <vt:lpstr>Timeline</vt:lpstr>
      <vt:lpstr>Goals for Q1</vt:lpstr>
      <vt:lpstr>Goals for Q2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سبتا  سامانه ثبت، بررسی و تدوین ابلاغیه</dc:title>
  <dc:creator>Masoud Soleimani</dc:creator>
  <cp:lastModifiedBy>Masoud Soleimani</cp:lastModifiedBy>
  <cp:revision>3</cp:revision>
  <dcterms:created xsi:type="dcterms:W3CDTF">2022-05-09T11:56:16Z</dcterms:created>
  <dcterms:modified xsi:type="dcterms:W3CDTF">2022-05-09T19:51:58Z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