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0"/>
  </p:notesMasterIdLst>
  <p:sldIdLst>
    <p:sldId id="276" r:id="rId2"/>
    <p:sldId id="277" r:id="rId3"/>
    <p:sldId id="256" r:id="rId4"/>
    <p:sldId id="262" r:id="rId5"/>
    <p:sldId id="263" r:id="rId6"/>
    <p:sldId id="278" r:id="rId7"/>
    <p:sldId id="264" r:id="rId8"/>
    <p:sldId id="272" r:id="rId9"/>
    <p:sldId id="273" r:id="rId10"/>
    <p:sldId id="274" r:id="rId11"/>
    <p:sldId id="275" r:id="rId12"/>
    <p:sldId id="265" r:id="rId13"/>
    <p:sldId id="271" r:id="rId14"/>
    <p:sldId id="266" r:id="rId15"/>
    <p:sldId id="267" r:id="rId16"/>
    <p:sldId id="270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AF9F0-5E27-404C-8D9A-76CB49ADE20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EE50E-BE84-47C1-A73C-D984E0C04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7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EEE50E-BE84-47C1-A73C-D984E0C045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05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2"/>
          </a:xfrm>
        </p:spPr>
        <p:txBody>
          <a:bodyPr>
            <a:noAutofit/>
          </a:bodyPr>
          <a:lstStyle/>
          <a:p>
            <a:r>
              <a:rPr lang="en-US" sz="2000" b="1" u="sng" dirty="0"/>
              <a:t>A Resilient, AI-Powered SDLC Automation System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58141" y="1219200"/>
            <a:ext cx="8298180" cy="7086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From Requirements to Pull Request: An Autonomous and Intelligent Workflow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8141" y="3281997"/>
            <a:ext cx="1889759" cy="436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7640" y="1927860"/>
            <a:ext cx="7193281" cy="15724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The </a:t>
            </a:r>
            <a:r>
              <a:rPr lang="en-US" sz="1800" b="1" dirty="0" smtClean="0"/>
              <a:t>Challenge</a:t>
            </a:r>
            <a:r>
              <a:rPr lang="en-US" sz="1800" dirty="0" smtClean="0"/>
              <a:t>: </a:t>
            </a:r>
            <a:r>
              <a:rPr lang="en-US" sz="1600" dirty="0" smtClean="0"/>
              <a:t>Fragile Automation &amp; Repetitive Work</a:t>
            </a:r>
          </a:p>
          <a:p>
            <a:pPr lvl="1"/>
            <a:r>
              <a:rPr lang="en-US" sz="1400" b="1" dirty="0"/>
              <a:t>Key Problems:</a:t>
            </a:r>
          </a:p>
          <a:p>
            <a:pPr marL="1085850" lvl="2">
              <a:buFont typeface="Arial" pitchFamily="34" charset="0"/>
              <a:buChar char="•"/>
            </a:pPr>
            <a:r>
              <a:rPr lang="en-US" sz="1000" dirty="0"/>
              <a:t>Writing boilerplate code for APIs</a:t>
            </a:r>
          </a:p>
          <a:p>
            <a:pPr marL="1085850" lvl="2">
              <a:buFont typeface="Arial" pitchFamily="34" charset="0"/>
              <a:buChar char="•"/>
            </a:pPr>
            <a:r>
              <a:rPr lang="en-US" sz="1000" dirty="0"/>
              <a:t>Managing project dependencies and versions.</a:t>
            </a:r>
          </a:p>
          <a:p>
            <a:pPr marL="1085850" lvl="2">
              <a:buFont typeface="Arial" pitchFamily="34" charset="0"/>
              <a:buChar char="•"/>
            </a:pPr>
            <a:r>
              <a:rPr lang="en-US" sz="1000" dirty="0"/>
              <a:t>Writing unit tests.</a:t>
            </a:r>
          </a:p>
          <a:p>
            <a:pPr marL="1085850" lvl="2">
              <a:buFont typeface="Arial" pitchFamily="34" charset="0"/>
              <a:buChar char="•"/>
            </a:pPr>
            <a:r>
              <a:rPr lang="en-US" sz="1000" dirty="0"/>
              <a:t>Diagnosing build failures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" y="2343308"/>
            <a:ext cx="5905500" cy="1939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endParaRPr lang="en-US" sz="1800" b="1" dirty="0"/>
          </a:p>
        </p:txBody>
      </p:sp>
      <p:sp>
        <p:nvSpPr>
          <p:cNvPr id="9" name="Text Placeholder 2"/>
          <p:cNvSpPr txBox="1">
            <a:spLocks/>
          </p:cNvSpPr>
          <p:nvPr/>
        </p:nvSpPr>
        <p:spPr>
          <a:xfrm>
            <a:off x="312421" y="3718560"/>
            <a:ext cx="7193281" cy="157241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The </a:t>
            </a:r>
            <a:r>
              <a:rPr lang="en-US" sz="1800" b="1" dirty="0" smtClean="0"/>
              <a:t>Solution</a:t>
            </a:r>
            <a:r>
              <a:rPr lang="en-US" sz="1800" dirty="0" smtClean="0"/>
              <a:t>: </a:t>
            </a:r>
            <a:r>
              <a:rPr lang="en-US" sz="1600" dirty="0"/>
              <a:t>A Multi-Agent System with a Quality </a:t>
            </a:r>
            <a:r>
              <a:rPr lang="en-US" sz="1600" dirty="0" smtClean="0"/>
              <a:t>Gate</a:t>
            </a:r>
          </a:p>
          <a:p>
            <a:pPr lvl="1"/>
            <a:r>
              <a:rPr lang="en-US" sz="1400" dirty="0" err="1"/>
              <a:t>AdkSdlcWorkflow</a:t>
            </a:r>
            <a:r>
              <a:rPr lang="en-US" sz="1400" b="1" dirty="0" smtClean="0"/>
              <a:t>:</a:t>
            </a:r>
            <a:endParaRPr lang="en-US" sz="1400" b="1" dirty="0"/>
          </a:p>
          <a:p>
            <a:pPr marL="1085850" lvl="2">
              <a:buFont typeface="Arial" pitchFamily="34" charset="0"/>
              <a:buChar char="•"/>
            </a:pPr>
            <a:r>
              <a:rPr lang="en-US" sz="1000" dirty="0"/>
              <a:t>An advanced multi-agent AI system that automates the software development lifecycle </a:t>
            </a:r>
            <a:endParaRPr lang="en-US" sz="1000" dirty="0" smtClean="0"/>
          </a:p>
          <a:p>
            <a:pPr marL="1085850" lvl="2">
              <a:buFont typeface="Arial" pitchFamily="34" charset="0"/>
              <a:buChar char="•"/>
            </a:pPr>
            <a:r>
              <a:rPr lang="en-US" sz="1000" dirty="0"/>
              <a:t>Takes SRS input and produces a production-ready Spring Boot </a:t>
            </a:r>
            <a:r>
              <a:rPr lang="en-US" sz="1000" dirty="0" smtClean="0"/>
              <a:t>micro-service </a:t>
            </a:r>
          </a:p>
          <a:p>
            <a:pPr marL="1085850" lvl="2">
              <a:buFont typeface="Arial" pitchFamily="34" charset="0"/>
              <a:buChar char="•"/>
            </a:pPr>
            <a:r>
              <a:rPr lang="en-US" sz="1000" dirty="0"/>
              <a:t>Handles build failures intelligently</a:t>
            </a:r>
            <a:r>
              <a:rPr lang="en-US" sz="1000" dirty="0" smtClean="0"/>
              <a:t>.</a:t>
            </a:r>
            <a:endParaRPr lang="en-US" sz="1000" dirty="0"/>
          </a:p>
          <a:p>
            <a:pPr marL="1085850" lvl="2">
              <a:buFont typeface="Arial" pitchFamily="34" charset="0"/>
              <a:buChar char="•"/>
            </a:pPr>
            <a:r>
              <a:rPr lang="en-US" sz="1000" dirty="0"/>
              <a:t>Diagnosing build failures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1856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57" y="1171260"/>
            <a:ext cx="8859486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1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04" y="442495"/>
            <a:ext cx="8535591" cy="597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4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98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46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080"/>
            <a:ext cx="9144000" cy="470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2077"/>
            <a:ext cx="9144000" cy="379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3350"/>
            <a:ext cx="9144000" cy="35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0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0301"/>
            <a:ext cx="9144000" cy="381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4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533400"/>
            <a:ext cx="8770620" cy="399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7001"/>
            <a:ext cx="9144000" cy="407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77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5042"/>
          </a:xfrm>
        </p:spPr>
        <p:txBody>
          <a:bodyPr>
            <a:noAutofit/>
          </a:bodyPr>
          <a:lstStyle/>
          <a:p>
            <a:r>
              <a:rPr lang="en-US" sz="2000" b="1" u="sng" dirty="0"/>
              <a:t>Use Case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58141" y="1219200"/>
            <a:ext cx="8298180" cy="70866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/>
              <a:t>	Rapid </a:t>
            </a:r>
            <a:r>
              <a:rPr lang="en-US" sz="2000" dirty="0" err="1"/>
              <a:t>Microservice</a:t>
            </a:r>
            <a:r>
              <a:rPr lang="en-US" sz="2000" dirty="0"/>
              <a:t> Prototyping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8141" y="3281997"/>
            <a:ext cx="1889759" cy="436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167640" y="1927860"/>
            <a:ext cx="7924800" cy="20650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/>
              <a:t>Scenario:</a:t>
            </a:r>
          </a:p>
          <a:p>
            <a:r>
              <a:rPr lang="en-US" sz="1400" dirty="0" smtClean="0"/>
              <a:t>Developer </a:t>
            </a:r>
            <a:r>
              <a:rPr lang="en-US" sz="1400" dirty="0"/>
              <a:t>provides an SRS </a:t>
            </a:r>
            <a:r>
              <a:rPr lang="en-US" sz="1400" dirty="0" smtClean="0"/>
              <a:t>file. (Future development: later it will take user stories from </a:t>
            </a:r>
            <a:r>
              <a:rPr lang="en-US" sz="1400" dirty="0" err="1" smtClean="0"/>
              <a:t>jira</a:t>
            </a:r>
            <a:r>
              <a:rPr lang="en-US" sz="1400" b="1" dirty="0" smtClean="0"/>
              <a:t> )</a:t>
            </a:r>
          </a:p>
          <a:p>
            <a:r>
              <a:rPr lang="en-US" sz="1400" dirty="0" err="1"/>
              <a:t>AdkSdlcWorkflow</a:t>
            </a:r>
            <a:r>
              <a:rPr lang="en-US" sz="1400" dirty="0"/>
              <a:t> autonomously produces a </a:t>
            </a:r>
            <a:r>
              <a:rPr lang="en-US" sz="1400" dirty="0" err="1" smtClean="0"/>
              <a:t>microservice</a:t>
            </a:r>
            <a:r>
              <a:rPr lang="en-US" sz="1400" dirty="0" smtClean="0"/>
              <a:t> (</a:t>
            </a:r>
            <a:r>
              <a:rPr lang="en-US" sz="1400" dirty="0" err="1" smtClean="0"/>
              <a:t>src</a:t>
            </a:r>
            <a:r>
              <a:rPr lang="en-US" sz="1400" dirty="0" err="1"/>
              <a:t>,</a:t>
            </a:r>
            <a:r>
              <a:rPr lang="en-US" sz="1400" dirty="0" err="1" smtClean="0"/>
              <a:t>test</a:t>
            </a:r>
            <a:r>
              <a:rPr lang="en-US" sz="1400" dirty="0" smtClean="0"/>
              <a:t> code , pom.xml, </a:t>
            </a:r>
            <a:r>
              <a:rPr lang="en-US" sz="1400" dirty="0" err="1" smtClean="0"/>
              <a:t>appliation.yml</a:t>
            </a:r>
            <a:r>
              <a:rPr lang="en-US" sz="1400" dirty="0" smtClean="0"/>
              <a:t> and </a:t>
            </a:r>
            <a:r>
              <a:rPr lang="en-US" sz="1400" dirty="0" err="1" smtClean="0"/>
              <a:t>ci.yml</a:t>
            </a:r>
            <a:r>
              <a:rPr lang="en-US" sz="1400" dirty="0" smtClean="0"/>
              <a:t> ) </a:t>
            </a:r>
            <a:r>
              <a:rPr lang="en-US" sz="1400" dirty="0"/>
              <a:t>and creates a pull request on </a:t>
            </a:r>
            <a:r>
              <a:rPr lang="en-US" sz="1400" dirty="0" err="1"/>
              <a:t>GitHub</a:t>
            </a:r>
            <a:endParaRPr lang="en-US" sz="1400" b="1" dirty="0" smtClean="0"/>
          </a:p>
          <a:p>
            <a:endParaRPr lang="en-US" sz="1400" b="1" dirty="0" smtClean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" y="2343308"/>
            <a:ext cx="5905500" cy="1939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7284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61772"/>
          </a:xfrm>
        </p:spPr>
        <p:txBody>
          <a:bodyPr>
            <a:normAutofit/>
          </a:bodyPr>
          <a:lstStyle/>
          <a:p>
            <a:r>
              <a:rPr sz="2000" dirty="0"/>
              <a:t>Why ADK Stands Out for SDLC Automation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1100"/>
            <a:ext cx="8229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 sz="1800"/>
            </a:pPr>
            <a:r>
              <a:rPr dirty="0" smtClean="0"/>
              <a:t>End-to-End </a:t>
            </a:r>
            <a:r>
              <a:rPr dirty="0"/>
              <a:t>SDLC automation: From planning to monitoring</a:t>
            </a:r>
          </a:p>
          <a:p>
            <a:pPr marL="285750" indent="-285750">
              <a:buFont typeface="Arial" pitchFamily="34" charset="0"/>
              <a:buChar char="•"/>
              <a:defRPr sz="1800"/>
            </a:pPr>
            <a:r>
              <a:rPr dirty="0" smtClean="0"/>
              <a:t>Seamless </a:t>
            </a:r>
            <a:r>
              <a:rPr dirty="0"/>
              <a:t>integration with CI/CD tools (Jenkins, </a:t>
            </a:r>
            <a:r>
              <a:rPr dirty="0" err="1"/>
              <a:t>Git</a:t>
            </a:r>
            <a:r>
              <a:rPr dirty="0"/>
              <a:t>, Azure </a:t>
            </a:r>
            <a:r>
              <a:rPr dirty="0" err="1"/>
              <a:t>DevOps</a:t>
            </a:r>
            <a:r>
              <a:rPr dirty="0"/>
              <a:t>)</a:t>
            </a:r>
          </a:p>
          <a:p>
            <a:pPr marL="285750" indent="-285750">
              <a:buFont typeface="Arial" pitchFamily="34" charset="0"/>
              <a:buChar char="•"/>
              <a:defRPr sz="1800"/>
            </a:pPr>
            <a:r>
              <a:rPr dirty="0" smtClean="0"/>
              <a:t>Modular</a:t>
            </a:r>
            <a:r>
              <a:rPr dirty="0"/>
              <a:t>, reusable components for faster delivery</a:t>
            </a:r>
          </a:p>
          <a:p>
            <a:pPr marL="285750" indent="-285750">
              <a:buFont typeface="Arial" pitchFamily="34" charset="0"/>
              <a:buChar char="•"/>
              <a:defRPr sz="1800"/>
            </a:pPr>
            <a:r>
              <a:rPr dirty="0" smtClean="0"/>
              <a:t>Reduces </a:t>
            </a:r>
            <a:r>
              <a:rPr dirty="0"/>
              <a:t>manual effort, increases consistency</a:t>
            </a:r>
          </a:p>
          <a:p>
            <a:pPr marL="285750" indent="-285750">
              <a:buFont typeface="Arial" pitchFamily="34" charset="0"/>
              <a:buChar char="•"/>
              <a:defRPr sz="1800"/>
            </a:pPr>
            <a:r>
              <a:rPr dirty="0" smtClean="0"/>
              <a:t>Proven </a:t>
            </a:r>
            <a:r>
              <a:rPr dirty="0"/>
              <a:t>improvements: 60% faster releases, 70% fewer </a:t>
            </a:r>
            <a:r>
              <a:rPr dirty="0" smtClean="0"/>
              <a:t>errors</a:t>
            </a:r>
            <a:endParaRPr lang="en-US" dirty="0" smtClean="0"/>
          </a:p>
          <a:p>
            <a:pPr>
              <a:defRPr sz="1800"/>
            </a:pPr>
            <a:endParaRPr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1000" y="3142488"/>
            <a:ext cx="8305800" cy="461772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Key Benefits of ADK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604260"/>
            <a:ext cx="8229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 sz="1800"/>
            </a:pPr>
            <a:r>
              <a:rPr lang="en-US" dirty="0" smtClean="0"/>
              <a:t>Faster </a:t>
            </a:r>
            <a:r>
              <a:rPr lang="en-US" dirty="0"/>
              <a:t>Time-to-Market: Automates repetitive tasks, reducing release cycles.</a:t>
            </a:r>
          </a:p>
          <a:p>
            <a:pPr marL="285750" indent="-285750">
              <a:buFont typeface="Arial" pitchFamily="34" charset="0"/>
              <a:buChar char="•"/>
              <a:defRPr sz="1800"/>
            </a:pPr>
            <a:r>
              <a:rPr lang="en-US" dirty="0" smtClean="0"/>
              <a:t>Modular </a:t>
            </a:r>
            <a:r>
              <a:rPr lang="en-US" dirty="0"/>
              <a:t>Architecture: Easy to plug in or replace components per project needs.</a:t>
            </a:r>
          </a:p>
          <a:p>
            <a:pPr marL="285750" indent="-285750">
              <a:buFont typeface="Arial" pitchFamily="34" charset="0"/>
              <a:buChar char="•"/>
              <a:defRPr sz="1800"/>
            </a:pPr>
            <a:r>
              <a:rPr lang="en-US" dirty="0" smtClean="0"/>
              <a:t>Governance </a:t>
            </a:r>
            <a:r>
              <a:rPr lang="en-US" dirty="0"/>
              <a:t>&amp; Compliance: Built-in controls for audit, traceability, and policy adherence.</a:t>
            </a:r>
          </a:p>
          <a:p>
            <a:pPr marL="285750" indent="-285750">
              <a:buFont typeface="Arial" pitchFamily="34" charset="0"/>
              <a:buChar char="•"/>
              <a:defRPr sz="1800"/>
            </a:pPr>
            <a:r>
              <a:rPr lang="en-US" dirty="0" smtClean="0"/>
              <a:t>Continuous </a:t>
            </a:r>
            <a:r>
              <a:rPr lang="en-US" dirty="0"/>
              <a:t>Feedback Loop: Supports shift-left and shift-right strategies for quality assurance.</a:t>
            </a:r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438912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Google ADK – Pros &amp; Cons</a:t>
            </a:r>
            <a:endParaRPr sz="2000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76292"/>
              </p:ext>
            </p:extLst>
          </p:nvPr>
        </p:nvGraphicFramePr>
        <p:xfrm>
          <a:off x="407972" y="1493520"/>
          <a:ext cx="8515048" cy="297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7524"/>
                <a:gridCol w="4257524"/>
              </a:tblGrid>
              <a:tr h="409320">
                <a:tc>
                  <a:txBody>
                    <a:bodyPr/>
                    <a:lstStyle/>
                    <a:p>
                      <a:r>
                        <a:rPr sz="1400" b="1" dirty="0" smtClean="0"/>
                        <a:t>✅ </a:t>
                      </a:r>
                      <a:r>
                        <a:rPr lang="en-US" sz="1400" b="1" dirty="0" smtClean="0"/>
                        <a:t>Props</a:t>
                      </a:r>
                      <a:endParaRPr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 dirty="0" smtClean="0">
                          <a:solidFill>
                            <a:srgbClr val="FF0000"/>
                          </a:solidFill>
                        </a:rPr>
                        <a:t>⚠</a:t>
                      </a:r>
                      <a:r>
                        <a:rPr sz="1400" b="1" dirty="0" smtClean="0"/>
                        <a:t> </a:t>
                      </a:r>
                      <a:r>
                        <a:rPr lang="en-US" sz="1400" b="1" dirty="0" smtClean="0"/>
                        <a:t>Cons</a:t>
                      </a:r>
                      <a:endParaRPr sz="1400" b="1" dirty="0"/>
                    </a:p>
                  </a:txBody>
                  <a:tcPr/>
                </a:tc>
              </a:tr>
              <a:tr h="757242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Modular Design</a:t>
                      </a:r>
                      <a:r>
                        <a:rPr lang="en-US" sz="1200" dirty="0" smtClean="0"/>
                        <a:t>: Clean architecture with clearly defined agent roles.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Niche Framework</a:t>
                      </a:r>
                      <a:r>
                        <a:rPr lang="en-US" sz="1200" dirty="0" smtClean="0"/>
                        <a:t>: Smaller community and fewer resources than </a:t>
                      </a:r>
                      <a:r>
                        <a:rPr lang="en-US" sz="1200" dirty="0" err="1" smtClean="0"/>
                        <a:t>LangChain</a:t>
                      </a:r>
                      <a:endParaRPr sz="1200" dirty="0"/>
                    </a:p>
                  </a:txBody>
                  <a:tcPr/>
                </a:tc>
              </a:tr>
              <a:tr h="61398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Simplified Orchestration</a:t>
                      </a:r>
                      <a:r>
                        <a:rPr lang="en-US" sz="1200" dirty="0" smtClean="0"/>
                        <a:t>: </a:t>
                      </a:r>
                      <a:r>
                        <a:rPr lang="en-US" sz="1200" dirty="0" err="1" smtClean="0"/>
                        <a:t>SequentialAgent</a:t>
                      </a:r>
                      <a:r>
                        <a:rPr lang="en-US" sz="1200" dirty="0" smtClean="0"/>
                        <a:t> automates state/context flow.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Rigid Orchestration</a:t>
                      </a:r>
                      <a:r>
                        <a:rPr lang="en-US" sz="1200" dirty="0" smtClean="0"/>
                        <a:t>: Conditional flows or retry loops need custom logic.</a:t>
                      </a:r>
                      <a:endParaRPr sz="1200" dirty="0"/>
                    </a:p>
                  </a:txBody>
                  <a:tcPr/>
                </a:tc>
              </a:tr>
              <a:tr h="61398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Focus on Business Logic</a:t>
                      </a:r>
                      <a:r>
                        <a:rPr lang="en-US" sz="1200" dirty="0" smtClean="0"/>
                        <a:t>: Abstracts away low-level API and retry handling.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Vendor Lock-in</a:t>
                      </a:r>
                      <a:r>
                        <a:rPr lang="en-US" sz="1200" dirty="0" smtClean="0"/>
                        <a:t>: Deeply tied to the Google ecosystem</a:t>
                      </a:r>
                      <a:endParaRPr sz="1200" dirty="0"/>
                    </a:p>
                  </a:txBody>
                  <a:tcPr/>
                </a:tc>
              </a:tr>
              <a:tr h="58489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Separation of Concerns</a:t>
                      </a:r>
                      <a:r>
                        <a:rPr lang="en-US" sz="1200" dirty="0" smtClean="0"/>
                        <a:t>: Each agent is independently testable and replaceable.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Debugging Complexity</a:t>
                      </a:r>
                      <a:r>
                        <a:rPr lang="en-US" sz="1200" dirty="0" smtClean="0"/>
                        <a:t>: Hard to trace issues across multiple dependent agents.</a:t>
                      </a:r>
                      <a:endParaRPr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15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385572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Google Gemini Model – Pros &amp; Cons</a:t>
            </a:r>
            <a:endParaRPr sz="2000" b="1" u="sng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94387"/>
              </p:ext>
            </p:extLst>
          </p:nvPr>
        </p:nvGraphicFramePr>
        <p:xfrm>
          <a:off x="407972" y="1284205"/>
          <a:ext cx="8355028" cy="3408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7514"/>
                <a:gridCol w="4177514"/>
              </a:tblGrid>
              <a:tr h="0">
                <a:tc>
                  <a:txBody>
                    <a:bodyPr/>
                    <a:lstStyle/>
                    <a:p>
                      <a:r>
                        <a:rPr sz="1400" b="1" dirty="0" smtClean="0"/>
                        <a:t>✅ </a:t>
                      </a:r>
                      <a:r>
                        <a:rPr lang="en-US" sz="1400" b="1" dirty="0" smtClean="0"/>
                        <a:t>Props</a:t>
                      </a:r>
                      <a:endParaRPr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 dirty="0" smtClean="0">
                          <a:solidFill>
                            <a:srgbClr val="FF0000"/>
                          </a:solidFill>
                        </a:rPr>
                        <a:t>⚠</a:t>
                      </a:r>
                      <a:r>
                        <a:rPr sz="1400" b="1" dirty="0" smtClean="0"/>
                        <a:t> </a:t>
                      </a:r>
                      <a:r>
                        <a:rPr lang="en-US" sz="1400" b="1" dirty="0" smtClean="0"/>
                        <a:t>Cons</a:t>
                      </a:r>
                      <a:endParaRPr sz="1400" b="1" dirty="0"/>
                    </a:p>
                  </a:txBody>
                  <a:tcPr/>
                </a:tc>
              </a:tr>
              <a:tr h="77599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High-Quality Code Generation</a:t>
                      </a:r>
                      <a:r>
                        <a:rPr lang="en-US" sz="1200" dirty="0" smtClean="0"/>
                        <a:t>: Understands context and creates correct code and </a:t>
                      </a:r>
                      <a:r>
                        <a:rPr lang="en-US" sz="1200" dirty="0" err="1" smtClean="0"/>
                        <a:t>configs</a:t>
                      </a:r>
                      <a:r>
                        <a:rPr lang="en-US" sz="1200" dirty="0" smtClean="0"/>
                        <a:t>.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Inaccuracy / Hallucinations</a:t>
                      </a:r>
                      <a:r>
                        <a:rPr lang="en-US" sz="1200" dirty="0" smtClean="0"/>
                        <a:t>: May generate incorrect logic or imports.</a:t>
                      </a:r>
                      <a:endParaRPr sz="1200" dirty="0"/>
                    </a:p>
                  </a:txBody>
                  <a:tcPr/>
                </a:tc>
              </a:tr>
              <a:tr h="77599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Strong Instruction Following</a:t>
                      </a:r>
                      <a:r>
                        <a:rPr lang="en-US" sz="1200" dirty="0" smtClean="0"/>
                        <a:t>: Accurately executes complex, multi-step prompts.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Black Box Debugging</a:t>
                      </a:r>
                      <a:r>
                        <a:rPr lang="en-US" sz="1200" dirty="0" smtClean="0"/>
                        <a:t>: Root cause analysis often relies on trial-and-error.</a:t>
                      </a:r>
                      <a:endParaRPr sz="1200" dirty="0"/>
                    </a:p>
                  </a:txBody>
                  <a:tcPr/>
                </a:tc>
              </a:tr>
              <a:tr h="77599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Large Context Window</a:t>
                      </a:r>
                      <a:r>
                        <a:rPr lang="en-US" sz="1200" dirty="0" smtClean="0"/>
                        <a:t>: Handles entire codebases or large documents effectively.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Cost &amp; Reliability</a:t>
                      </a:r>
                      <a:r>
                        <a:rPr lang="en-US" sz="1200" dirty="0" smtClean="0"/>
                        <a:t>: Frequent, large calls can be expensive and API failures happen.</a:t>
                      </a:r>
                      <a:endParaRPr sz="1200" dirty="0"/>
                    </a:p>
                  </a:txBody>
                  <a:tcPr/>
                </a:tc>
              </a:tr>
              <a:tr h="775998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Fast &amp; Flexible</a:t>
                      </a:r>
                      <a:r>
                        <a:rPr lang="en-US" sz="1200" dirty="0" smtClean="0"/>
                        <a:t>: Gemini Flash offers speed without sacrificing too much quality.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Prompt Sensitivity</a:t>
                      </a:r>
                      <a:r>
                        <a:rPr lang="en-US" sz="1200" dirty="0" smtClean="0"/>
                        <a:t>: Small changes in wording can affect output drastically.</a:t>
                      </a:r>
                      <a:endParaRPr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55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2622"/>
          </a:xfrm>
        </p:spPr>
        <p:txBody>
          <a:bodyPr>
            <a:noAutofit/>
          </a:bodyPr>
          <a:lstStyle/>
          <a:p>
            <a:pPr algn="ctr"/>
            <a:r>
              <a:rPr lang="en-US" sz="2400" b="1" u="sng" dirty="0" smtClean="0"/>
              <a:t>ACCEPTANCE CRITERIA</a:t>
            </a:r>
            <a:endParaRPr lang="en-US" sz="2400" b="1" u="sng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58141" y="3281997"/>
            <a:ext cx="1889759" cy="436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000" dirty="0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91439" y="960120"/>
            <a:ext cx="7193281" cy="99822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Happy Path</a:t>
            </a:r>
            <a:r>
              <a:rPr lang="en-US" sz="1400" dirty="0" smtClean="0"/>
              <a:t>:</a:t>
            </a:r>
          </a:p>
          <a:p>
            <a:r>
              <a:rPr lang="en-US" sz="1200" dirty="0"/>
              <a:t>Valid SRS file provided.</a:t>
            </a:r>
          </a:p>
          <a:p>
            <a:r>
              <a:rPr lang="en-US" sz="1200" dirty="0"/>
              <a:t>Generates complete Spring Boot project.</a:t>
            </a:r>
          </a:p>
          <a:p>
            <a:r>
              <a:rPr lang="en-US" sz="1200" dirty="0"/>
              <a:t>Passes tests and creates </a:t>
            </a:r>
            <a:r>
              <a:rPr lang="en-US" sz="1200" dirty="0" err="1"/>
              <a:t>GitHub</a:t>
            </a:r>
            <a:r>
              <a:rPr lang="en-US" sz="1200" dirty="0"/>
              <a:t> PR.</a:t>
            </a:r>
          </a:p>
          <a:p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7640" y="2343308"/>
            <a:ext cx="5905500" cy="1939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>
              <a:buFont typeface="Arial" pitchFamily="34" charset="0"/>
              <a:buChar char="•"/>
            </a:pPr>
            <a:endParaRPr lang="en-US" sz="1800" b="1" dirty="0"/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67640" y="2046286"/>
            <a:ext cx="7193281" cy="8585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Failure Handling</a:t>
            </a:r>
            <a:r>
              <a:rPr lang="en-US" sz="1400" dirty="0" smtClean="0"/>
              <a:t>:</a:t>
            </a:r>
          </a:p>
          <a:p>
            <a:r>
              <a:rPr lang="en-US" sz="1200" dirty="0"/>
              <a:t>On build failure: generates analysis report.</a:t>
            </a:r>
          </a:p>
          <a:p>
            <a:r>
              <a:rPr lang="en-US" sz="1200" dirty="0"/>
              <a:t>Commits broken code and analysis, no PR created</a:t>
            </a:r>
            <a:endParaRPr lang="en-US" sz="1200" b="1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220980" y="2904807"/>
            <a:ext cx="7193281" cy="90535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Failure Handling</a:t>
            </a:r>
            <a:r>
              <a:rPr lang="en-US" sz="1400" dirty="0" smtClean="0"/>
              <a:t>:</a:t>
            </a:r>
          </a:p>
          <a:p>
            <a:r>
              <a:rPr lang="en-US" sz="1200" dirty="0"/>
              <a:t>On build failure: generates analysis report.</a:t>
            </a:r>
          </a:p>
          <a:p>
            <a:r>
              <a:rPr lang="en-US" sz="1200" dirty="0"/>
              <a:t>Commits broken code and analysis, no PR created</a:t>
            </a:r>
            <a:endParaRPr lang="en-US" sz="1200" b="1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67640" y="3810158"/>
            <a:ext cx="7193281" cy="138287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b="1" dirty="0"/>
              <a:t>Graceful Exit</a:t>
            </a:r>
            <a:r>
              <a:rPr lang="en-US" sz="1400" dirty="0" smtClean="0"/>
              <a:t>:</a:t>
            </a:r>
          </a:p>
          <a:p>
            <a:r>
              <a:rPr lang="en-US" sz="1200" dirty="0"/>
              <a:t>Invalid </a:t>
            </a:r>
            <a:r>
              <a:rPr lang="en-US" sz="1200" dirty="0" err="1"/>
              <a:t>config</a:t>
            </a:r>
            <a:r>
              <a:rPr lang="en-US" sz="1200" dirty="0"/>
              <a:t> (e.g. missing </a:t>
            </a:r>
            <a:r>
              <a:rPr lang="en-US" sz="1200" dirty="0" err="1"/>
              <a:t>GitHub</a:t>
            </a:r>
            <a:r>
              <a:rPr lang="en-US" sz="1200" dirty="0"/>
              <a:t> URL): logs clear error and exits</a:t>
            </a:r>
            <a:r>
              <a:rPr lang="en-US" sz="1200" dirty="0" smtClean="0"/>
              <a:t>..</a:t>
            </a:r>
            <a:endParaRPr lang="en-US" sz="1200" dirty="0"/>
          </a:p>
          <a:p>
            <a:r>
              <a:rPr lang="en-US" sz="1200" dirty="0"/>
              <a:t>No changes in </a:t>
            </a:r>
            <a:r>
              <a:rPr lang="en-US" sz="1200" dirty="0" smtClean="0"/>
              <a:t>SRS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7746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0700"/>
            <a:ext cx="9144000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2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8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221"/>
            <a:ext cx="9144000" cy="346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0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166</TotalTime>
  <Words>538</Words>
  <Application>Microsoft Office PowerPoint</Application>
  <PresentationFormat>On-screen Show (4:3)</PresentationFormat>
  <Paragraphs>67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A Resilient, AI-Powered SDLC Automation System</vt:lpstr>
      <vt:lpstr>Use Case</vt:lpstr>
      <vt:lpstr>Why ADK Stands Out for SDLC Automation</vt:lpstr>
      <vt:lpstr>Google ADK – Pros &amp; Cons</vt:lpstr>
      <vt:lpstr>Google Gemini Model – Pros &amp; Cons</vt:lpstr>
      <vt:lpstr>ACCEPTANCE CRITERIA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ADK Stands Out for SDLC Automation</dc:title>
  <dc:creator>USER</dc:creator>
  <dc:description>generated using python-pptx</dc:description>
  <cp:lastModifiedBy>Windows User</cp:lastModifiedBy>
  <cp:revision>20</cp:revision>
  <dcterms:created xsi:type="dcterms:W3CDTF">2013-01-27T09:14:16Z</dcterms:created>
  <dcterms:modified xsi:type="dcterms:W3CDTF">2025-07-22T06:35:03Z</dcterms:modified>
</cp:coreProperties>
</file>