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4" r:id="rId7"/>
    <p:sldId id="272" r:id="rId8"/>
    <p:sldId id="273" r:id="rId9"/>
    <p:sldId id="274" r:id="rId10"/>
    <p:sldId id="275" r:id="rId11"/>
    <p:sldId id="265" r:id="rId12"/>
    <p:sldId id="271" r:id="rId13"/>
    <p:sldId id="266" r:id="rId14"/>
    <p:sldId id="267" r:id="rId15"/>
    <p:sldId id="270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2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ADK Stands Out for SDLC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✅ End-to-End SDLC automation: From planning to monitoring</a:t>
            </a:r>
          </a:p>
          <a:p>
            <a:pPr>
              <a:defRPr sz="1800"/>
            </a:pPr>
            <a:r>
              <a:rPr dirty="0"/>
              <a:t>🔗 Seamless integration with CI/CD tools (Jenkins, </a:t>
            </a:r>
            <a:r>
              <a:rPr dirty="0" err="1"/>
              <a:t>Git</a:t>
            </a:r>
            <a:r>
              <a:rPr dirty="0"/>
              <a:t>, Azure </a:t>
            </a:r>
            <a:r>
              <a:rPr dirty="0" err="1"/>
              <a:t>DevOps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⚙️ Modular, reusable components for faster delivery</a:t>
            </a:r>
          </a:p>
          <a:p>
            <a:pPr>
              <a:defRPr sz="1800"/>
            </a:pPr>
            <a:r>
              <a:rPr dirty="0"/>
              <a:t>📉 Reduces manual effort, increases consistency</a:t>
            </a:r>
          </a:p>
          <a:p>
            <a:pPr>
              <a:defRPr sz="1800"/>
            </a:pPr>
            <a:r>
              <a:rPr dirty="0"/>
              <a:t>📊 Proven improvements: 60% faster releases, 70% fewer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" y="442495"/>
            <a:ext cx="8535591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9144000" cy="47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077"/>
            <a:ext cx="9144000" cy="37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50"/>
            <a:ext cx="9144000" cy="35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301"/>
            <a:ext cx="9144000" cy="38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33400"/>
            <a:ext cx="877062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01"/>
            <a:ext cx="9144000" cy="40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of ADK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✅ Faster Time-to-Market: Automates repetitive tasks, reducing release cycles.</a:t>
            </a:r>
          </a:p>
          <a:p>
            <a:pPr>
              <a:defRPr sz="1800"/>
            </a:pPr>
            <a:r>
              <a:rPr dirty="0"/>
              <a:t>🧩 Modular Architecture: Easy to plug in or replace components per project needs.</a:t>
            </a:r>
          </a:p>
          <a:p>
            <a:pPr>
              <a:defRPr sz="1800"/>
            </a:pPr>
            <a:r>
              <a:rPr dirty="0"/>
              <a:t>🔒 Governance &amp; Compliance: Built-in controls for audit, traceability, and policy adherence.</a:t>
            </a:r>
          </a:p>
          <a:p>
            <a:pPr>
              <a:defRPr sz="1800"/>
            </a:pPr>
            <a:r>
              <a:rPr dirty="0"/>
              <a:t>🔁 Continuous Feedback Loop: Supports shift-left and shift-right strategies for quality assurance.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ADK vs Other Frameworks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33400">
                <a:tc>
                  <a:txBody>
                    <a:bodyPr/>
                    <a:lstStyle/>
                    <a:p>
                      <a:r>
                        <a:rPr dirty="0"/>
                        <a:t>Feature / 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ADK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⚠️ Other Frameworks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Scope of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 SDLC (Dev, Test, Deploy, Monitor)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Focused (e.g., only Test or Deploy)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Low-code, simplified 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skilled scripting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Built-in components &amp;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Manual script reuse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Integration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Plug &amp; play with DevOps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Often needs setup/custom connectors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Maintenance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Centralized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Distributed &amp; tool-specific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Google ADK – Pros &amp; Cons</a:t>
            </a:r>
            <a:endParaRPr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46207"/>
              </p:ext>
            </p:extLst>
          </p:nvPr>
        </p:nvGraphicFramePr>
        <p:xfrm>
          <a:off x="457198" y="1371600"/>
          <a:ext cx="8355028" cy="375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14"/>
                <a:gridCol w="4177514"/>
              </a:tblGrid>
              <a:tr h="646665">
                <a:tc>
                  <a:txBody>
                    <a:bodyPr/>
                    <a:lstStyle/>
                    <a:p>
                      <a:r>
                        <a:rPr dirty="0" smtClean="0"/>
                        <a:t>✅ </a:t>
                      </a:r>
                      <a:r>
                        <a:rPr lang="en-US" dirty="0" smtClean="0"/>
                        <a:t>Props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>
                          <a:solidFill>
                            <a:srgbClr val="FF0000"/>
                          </a:solidFill>
                        </a:rPr>
                        <a:t>⚠</a:t>
                      </a:r>
                      <a:r>
                        <a:rPr dirty="0" smtClean="0"/>
                        <a:t> </a:t>
                      </a:r>
                      <a:r>
                        <a:rPr lang="en-US" dirty="0" smtClean="0"/>
                        <a:t>Cons</a:t>
                      </a:r>
                      <a:endParaRPr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Modular Design</a:t>
                      </a:r>
                      <a:r>
                        <a:rPr lang="en-US" sz="1600" dirty="0" smtClean="0"/>
                        <a:t>: Clean architecture with clearly defined agent roles.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Niche Framework</a:t>
                      </a:r>
                      <a:r>
                        <a:rPr lang="en-US" sz="1600" dirty="0" smtClean="0"/>
                        <a:t>: Smaller community and fewer resources than </a:t>
                      </a:r>
                      <a:r>
                        <a:rPr lang="en-US" sz="1600" dirty="0" err="1" smtClean="0"/>
                        <a:t>LangChain</a:t>
                      </a:r>
                      <a:endParaRPr sz="16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Simplified Orchestration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SequentialAgent</a:t>
                      </a:r>
                      <a:r>
                        <a:rPr lang="en-US" sz="1600" dirty="0" smtClean="0"/>
                        <a:t> automates state/context flow.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Rigid Orchestration</a:t>
                      </a:r>
                      <a:r>
                        <a:rPr lang="en-US" sz="1600" dirty="0" smtClean="0"/>
                        <a:t>: Conditional flows or retry loops need custom logic.</a:t>
                      </a:r>
                      <a:endParaRPr sz="16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Focus on Business Logic</a:t>
                      </a:r>
                      <a:r>
                        <a:rPr lang="en-US" sz="1600" dirty="0" smtClean="0"/>
                        <a:t>: Abstracts away low-level API and retry handling.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Vendor Lock-in</a:t>
                      </a:r>
                      <a:r>
                        <a:rPr lang="en-US" sz="1600" dirty="0" smtClean="0"/>
                        <a:t>: Deeply tied to the Google ecosystem</a:t>
                      </a:r>
                      <a:endParaRPr sz="16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Separation of Concerns</a:t>
                      </a:r>
                      <a:r>
                        <a:rPr lang="en-US" sz="1600" dirty="0" smtClean="0"/>
                        <a:t>: Each agent is independently testable and replaceable.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Debugging Complexity</a:t>
                      </a:r>
                      <a:r>
                        <a:rPr lang="en-US" sz="1600" dirty="0" smtClean="0"/>
                        <a:t>: Hard to trace issues across multiple dependent agents.</a:t>
                      </a:r>
                      <a:endParaRPr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Google Gemini Model – Pros &amp; Cons</a:t>
            </a:r>
            <a:endParaRPr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12401"/>
              </p:ext>
            </p:extLst>
          </p:nvPr>
        </p:nvGraphicFramePr>
        <p:xfrm>
          <a:off x="457198" y="1371600"/>
          <a:ext cx="8355028" cy="375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14"/>
                <a:gridCol w="4177514"/>
              </a:tblGrid>
              <a:tr h="646665">
                <a:tc>
                  <a:txBody>
                    <a:bodyPr/>
                    <a:lstStyle/>
                    <a:p>
                      <a:r>
                        <a:rPr dirty="0" smtClean="0"/>
                        <a:t>✅ </a:t>
                      </a:r>
                      <a:r>
                        <a:rPr lang="en-US" dirty="0" smtClean="0"/>
                        <a:t>Props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smtClean="0">
                          <a:solidFill>
                            <a:srgbClr val="FF0000"/>
                          </a:solidFill>
                        </a:rPr>
                        <a:t>⚠</a:t>
                      </a:r>
                      <a:r>
                        <a:rPr dirty="0" smtClean="0"/>
                        <a:t> </a:t>
                      </a:r>
                      <a:r>
                        <a:rPr lang="en-US" dirty="0" smtClean="0"/>
                        <a:t>Cons</a:t>
                      </a:r>
                      <a:endParaRPr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High-Quality Code Generation</a:t>
                      </a:r>
                      <a:r>
                        <a:rPr lang="en-US" sz="1600" dirty="0" smtClean="0"/>
                        <a:t>: Understands context and creates correct code and </a:t>
                      </a:r>
                      <a:r>
                        <a:rPr lang="en-US" sz="1600" dirty="0" err="1" smtClean="0"/>
                        <a:t>configs</a:t>
                      </a:r>
                      <a:r>
                        <a:rPr lang="en-US" sz="1600" dirty="0" smtClean="0"/>
                        <a:t>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Inaccuracy / Hallucinations</a:t>
                      </a:r>
                      <a:r>
                        <a:rPr lang="en-US" sz="1600" dirty="0" smtClean="0"/>
                        <a:t>: May generate incorrect logic or imports.</a:t>
                      </a:r>
                      <a:endParaRPr sz="16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Strong Instruction Following</a:t>
                      </a:r>
                      <a:r>
                        <a:rPr lang="en-US" sz="1600" dirty="0" smtClean="0"/>
                        <a:t>: Accurately executes complex, multi-step prompts.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Black Box Debugging</a:t>
                      </a:r>
                      <a:r>
                        <a:rPr lang="en-US" sz="1600" dirty="0" smtClean="0"/>
                        <a:t>: Root cause analysis often relies on trial-and-error.</a:t>
                      </a:r>
                      <a:endParaRPr sz="16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Large Context Window</a:t>
                      </a:r>
                      <a:r>
                        <a:rPr lang="en-US" sz="1600" dirty="0" smtClean="0"/>
                        <a:t>: Handles entire codebases or large documents effectively.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Cost &amp; Reliability</a:t>
                      </a:r>
                      <a:r>
                        <a:rPr lang="en-US" sz="1600" dirty="0" smtClean="0"/>
                        <a:t>: Frequent, large calls can be expensive and API failures happen.</a:t>
                      </a:r>
                      <a:endParaRPr sz="16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Fast &amp; Flexible</a:t>
                      </a:r>
                      <a:r>
                        <a:rPr lang="en-US" sz="1600" dirty="0" smtClean="0"/>
                        <a:t>: Gemini Flash offers speed without sacrificing too much quality.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Prompt Sensitivity</a:t>
                      </a:r>
                      <a:r>
                        <a:rPr lang="en-US" sz="1600" dirty="0" smtClean="0"/>
                        <a:t>: Small changes in wording can affect output drastically.</a:t>
                      </a:r>
                      <a:endParaRPr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9144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221"/>
            <a:ext cx="9144000" cy="34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1171260"/>
            <a:ext cx="885948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400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Why ADK Stands Out for SDLC Automation</vt:lpstr>
      <vt:lpstr>Key Benefits of ADK</vt:lpstr>
      <vt:lpstr>ADK vs Other Frameworks</vt:lpstr>
      <vt:lpstr>Google ADK – Pros &amp; Cons</vt:lpstr>
      <vt:lpstr>Google Gemini Model – Pros &amp; 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ADK Stands Out for SDLC Automation</dc:title>
  <dc:creator>USER</dc:creator>
  <dc:description>generated using python-pptx</dc:description>
  <cp:lastModifiedBy>Windows User</cp:lastModifiedBy>
  <cp:revision>15</cp:revision>
  <dcterms:created xsi:type="dcterms:W3CDTF">2013-01-27T09:14:16Z</dcterms:created>
  <dcterms:modified xsi:type="dcterms:W3CDTF">2025-07-21T20:07:11Z</dcterms:modified>
</cp:coreProperties>
</file>