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765" r:id="rId1"/>
    <p:sldMasterId id="2147484782" r:id="rId2"/>
  </p:sldMasterIdLst>
  <p:notesMasterIdLst>
    <p:notesMasterId r:id="rId32"/>
  </p:notesMasterIdLst>
  <p:handoutMasterIdLst>
    <p:handoutMasterId r:id="rId33"/>
  </p:handoutMasterIdLst>
  <p:sldIdLst>
    <p:sldId id="256" r:id="rId3"/>
    <p:sldId id="270" r:id="rId4"/>
    <p:sldId id="305" r:id="rId5"/>
    <p:sldId id="284" r:id="rId6"/>
    <p:sldId id="304" r:id="rId7"/>
    <p:sldId id="290" r:id="rId8"/>
    <p:sldId id="295" r:id="rId9"/>
    <p:sldId id="306" r:id="rId10"/>
    <p:sldId id="311" r:id="rId11"/>
    <p:sldId id="291" r:id="rId12"/>
    <p:sldId id="296" r:id="rId13"/>
    <p:sldId id="310" r:id="rId14"/>
    <p:sldId id="309" r:id="rId15"/>
    <p:sldId id="307" r:id="rId16"/>
    <p:sldId id="293" r:id="rId17"/>
    <p:sldId id="299" r:id="rId18"/>
    <p:sldId id="308" r:id="rId19"/>
    <p:sldId id="297" r:id="rId20"/>
    <p:sldId id="300" r:id="rId21"/>
    <p:sldId id="298" r:id="rId22"/>
    <p:sldId id="302" r:id="rId23"/>
    <p:sldId id="312" r:id="rId24"/>
    <p:sldId id="303" r:id="rId25"/>
    <p:sldId id="314" r:id="rId26"/>
    <p:sldId id="313" r:id="rId27"/>
    <p:sldId id="315" r:id="rId28"/>
    <p:sldId id="316" r:id="rId29"/>
    <p:sldId id="282" r:id="rId30"/>
    <p:sldId id="27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 varScale="1">
        <p:scale>
          <a:sx n="79" d="100"/>
          <a:sy n="79" d="100"/>
        </p:scale>
        <p:origin x="-222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802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Review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F1264-B541-4198-A12C-D1810B374B4C}" type="datetimeFigureOut">
              <a:rPr lang="en-IN" smtClean="0"/>
              <a:t>01-03-2017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A7FDE-8183-4730-8BD9-A43FE740A4E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Review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39D5A-A9B4-4644-AA27-516372C6781B}" type="datetimeFigureOut">
              <a:rPr lang="en-IN" smtClean="0"/>
              <a:t>01-03-2017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9FBC-9ED4-48C3-8B86-4FEE325CA03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5EE25-1082-427A-A381-E811574F542E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648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6DCB-2131-4DC8-BE6D-41B94B678B4C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906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BEF6-5ECC-4304-9E72-F8177F3F7846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787311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256E-6077-45CF-95F5-870C2F59AC0A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057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0D27-EA70-427A-9C4A-0AC27290F80B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153103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1BC5-94EF-4933-80DF-4F4924A43A43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1922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7D24-8439-4C74-A650-49AEEF89C9B7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0155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9852-4B46-44D3-B85A-2837C5FF80E7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3296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D3AB-1BD7-412D-AE54-F50DB4A548D9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E534-4C5D-4180-9722-F97197C9CF6E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2F80-D547-499D-9AB0-DB1DE8B69659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BFFA-8520-4300-95DA-1D3A9D4B4CB5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7783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CE5D-1241-46F6-8772-95CF94966B1C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337C-E2EC-4EB9-AED2-2DC5085BAF90}" type="datetime1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C712-DB9B-4469-838F-5808F6A3F3E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5A90-722D-4128-B472-E800118E183D}" type="datetime1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E3A-19FE-4FA8-897C-E8E97B9B4069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0A53-F3BF-4A8C-8544-9ADE264BDA92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4C6F-8B20-4C1C-9B7B-94A4DF37C257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F29D-88F5-49E3-8D71-A21E33553D43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46EF-35D4-4A1C-A584-7BA0017EFB29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109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0DBE-6A33-404C-9DE6-79B426821C7F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042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0F3D-B801-430D-B90F-480FAB26D9DF}" type="datetime1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824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19E-C570-4B23-A3D7-DD4A280A3372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938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6FCB-0D78-4F92-8323-3A411483BBDE}" type="datetime1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171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ECFC-841E-4BE1-B463-28B6FEAD4566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246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7A8E-0DA7-4D45-8FE1-76B3212B98D0}" type="datetime1">
              <a:rPr lang="en-US" smtClean="0"/>
              <a:t>3/1/2017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776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7C3A9-C61E-463E-A260-2BC08687985A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C5A6BD-0E88-48B3-9E50-3F91E01CB1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448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6" r:id="rId1"/>
    <p:sldLayoutId id="2147484767" r:id="rId2"/>
    <p:sldLayoutId id="2147484768" r:id="rId3"/>
    <p:sldLayoutId id="2147484769" r:id="rId4"/>
    <p:sldLayoutId id="2147484770" r:id="rId5"/>
    <p:sldLayoutId id="2147484771" r:id="rId6"/>
    <p:sldLayoutId id="2147484772" r:id="rId7"/>
    <p:sldLayoutId id="2147484773" r:id="rId8"/>
    <p:sldLayoutId id="2147484774" r:id="rId9"/>
    <p:sldLayoutId id="2147484775" r:id="rId10"/>
    <p:sldLayoutId id="2147484776" r:id="rId11"/>
    <p:sldLayoutId id="2147484777" r:id="rId12"/>
    <p:sldLayoutId id="2147484778" r:id="rId13"/>
    <p:sldLayoutId id="2147484779" r:id="rId14"/>
    <p:sldLayoutId id="2147484780" r:id="rId15"/>
    <p:sldLayoutId id="214748478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DD292-C86A-4952-BB20-49B8E3189FB0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5A6BD-0E88-48B3-9E50-3F91E01CB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3" r:id="rId1"/>
    <p:sldLayoutId id="2147484784" r:id="rId2"/>
    <p:sldLayoutId id="2147484785" r:id="rId3"/>
    <p:sldLayoutId id="2147484786" r:id="rId4"/>
    <p:sldLayoutId id="2147484787" r:id="rId5"/>
    <p:sldLayoutId id="2147484788" r:id="rId6"/>
    <p:sldLayoutId id="2147484789" r:id="rId7"/>
    <p:sldLayoutId id="2147484790" r:id="rId8"/>
    <p:sldLayoutId id="2147484791" r:id="rId9"/>
    <p:sldLayoutId id="2147484792" r:id="rId10"/>
    <p:sldLayoutId id="214748479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fidence_distribution" TargetMode="External"/><Relationship Id="rId2" Type="http://schemas.openxmlformats.org/officeDocument/2006/relationships/hyperlink" Target="http://www.kemaleren.com/an-introduction-to-bicluster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uora.com/What-does-parameter-of-interest-mean-in-statistic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68297" y="1486996"/>
            <a:ext cx="9792260" cy="128089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An Accurate and Automated Framework for Recommendation of Documents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sz="half" idx="1"/>
          </p:nvPr>
        </p:nvSpPr>
        <p:spPr>
          <a:xfrm>
            <a:off x="609576" y="4050405"/>
            <a:ext cx="4600098" cy="1918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Presented by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Gokul</a:t>
            </a:r>
            <a:r>
              <a:rPr lang="en-US" sz="2000" dirty="0" smtClean="0"/>
              <a:t> Kumar S R (422413104011)</a:t>
            </a:r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Kanniyappan</a:t>
            </a:r>
            <a:r>
              <a:rPr lang="en-US" sz="2000" dirty="0" smtClean="0"/>
              <a:t> P (422413104016)</a:t>
            </a:r>
          </a:p>
          <a:p>
            <a:pPr>
              <a:buNone/>
            </a:pPr>
            <a:r>
              <a:rPr lang="en-US" sz="2000" dirty="0" smtClean="0"/>
              <a:t>   Nishanth M S (422413104029)</a:t>
            </a:r>
          </a:p>
        </p:txBody>
      </p:sp>
      <p:sp>
        <p:nvSpPr>
          <p:cNvPr id="5" name="Content Placeholder 16"/>
          <p:cNvSpPr>
            <a:spLocks noGrp="1"/>
          </p:cNvSpPr>
          <p:nvPr>
            <p:ph sz="half" idx="2"/>
          </p:nvPr>
        </p:nvSpPr>
        <p:spPr>
          <a:xfrm>
            <a:off x="5331854" y="3908737"/>
            <a:ext cx="4923507" cy="24078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Guided by</a:t>
            </a:r>
          </a:p>
          <a:p>
            <a:pPr marL="0" indent="0">
              <a:buNone/>
            </a:pPr>
            <a:r>
              <a:rPr lang="en-US" sz="2000" dirty="0" smtClean="0"/>
              <a:t>    Ms </a:t>
            </a:r>
            <a:r>
              <a:rPr lang="en-US" sz="2000" dirty="0" err="1" smtClean="0"/>
              <a:t>Suganya</a:t>
            </a:r>
            <a:r>
              <a:rPr lang="en-US" sz="2000" dirty="0" smtClean="0"/>
              <a:t> K</a:t>
            </a:r>
          </a:p>
          <a:p>
            <a:pPr marL="0" indent="0">
              <a:buNone/>
            </a:pPr>
            <a:r>
              <a:rPr lang="en-US" sz="2000" dirty="0" smtClean="0"/>
              <a:t>    Lecturer</a:t>
            </a:r>
          </a:p>
          <a:p>
            <a:pPr marL="0" indent="0">
              <a:buNone/>
            </a:pPr>
            <a:r>
              <a:rPr lang="en-US" sz="2000" dirty="0" smtClean="0"/>
              <a:t>    CSE </a:t>
            </a:r>
            <a:r>
              <a:rPr lang="en-US" sz="2000" dirty="0"/>
              <a:t>Department</a:t>
            </a:r>
          </a:p>
          <a:p>
            <a:pPr marL="0" indent="0">
              <a:buNone/>
            </a:pPr>
            <a:r>
              <a:rPr lang="en-US" sz="2000" dirty="0" smtClean="0"/>
              <a:t>    University </a:t>
            </a:r>
            <a:r>
              <a:rPr lang="en-US" sz="2000" dirty="0"/>
              <a:t>college of Engineering </a:t>
            </a:r>
            <a:r>
              <a:rPr lang="en-US" sz="2000" dirty="0" smtClean="0"/>
              <a:t>                            	Tindivanam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7960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6" y="367863"/>
            <a:ext cx="8938981" cy="75674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Model Formulation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621" y="1103586"/>
            <a:ext cx="8991112" cy="4358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Draw </a:t>
            </a:r>
            <a:r>
              <a:rPr lang="en-US" sz="2000" dirty="0" smtClean="0"/>
              <a:t>the User latent vectors for each user </a:t>
            </a:r>
            <a:r>
              <a:rPr lang="en-US" sz="2000" dirty="0" err="1" smtClean="0"/>
              <a:t>i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For each item j,</a:t>
            </a:r>
          </a:p>
          <a:p>
            <a:pPr lvl="1"/>
            <a:r>
              <a:rPr lang="en-US" dirty="0" smtClean="0"/>
              <a:t>Draw the  topic proportions for each document.</a:t>
            </a:r>
          </a:p>
          <a:p>
            <a:pPr lvl="1"/>
            <a:r>
              <a:rPr lang="en-US" dirty="0" smtClean="0"/>
              <a:t>Then </a:t>
            </a:r>
            <a:r>
              <a:rPr lang="en-US" dirty="0" smtClean="0"/>
              <a:t>draw </a:t>
            </a:r>
            <a:r>
              <a:rPr lang="en-US" dirty="0" smtClean="0"/>
              <a:t>Item latent offset </a:t>
            </a:r>
            <a:r>
              <a:rPr lang="en-US" dirty="0" smtClean="0"/>
              <a:t>vector for </a:t>
            </a:r>
            <a:r>
              <a:rPr lang="en-US" dirty="0" smtClean="0"/>
              <a:t>each document.</a:t>
            </a:r>
          </a:p>
          <a:p>
            <a:pPr lvl="1"/>
            <a:r>
              <a:rPr lang="en-US" dirty="0" smtClean="0"/>
              <a:t>Draw the Item </a:t>
            </a:r>
            <a:r>
              <a:rPr lang="en-US" dirty="0" smtClean="0"/>
              <a:t>relational vector.</a:t>
            </a:r>
            <a:endParaRPr lang="en-US" dirty="0" smtClean="0"/>
          </a:p>
          <a:p>
            <a:r>
              <a:rPr lang="en-US" sz="2000" dirty="0" smtClean="0"/>
              <a:t>For each </a:t>
            </a:r>
            <a:r>
              <a:rPr lang="en-US" sz="2000" dirty="0" smtClean="0"/>
              <a:t>word in </a:t>
            </a:r>
            <a:r>
              <a:rPr lang="en-US" sz="2000" dirty="0" smtClean="0"/>
              <a:t>the Document(item</a:t>
            </a:r>
            <a:r>
              <a:rPr lang="en-US" sz="2000" dirty="0" smtClean="0"/>
              <a:t>)</a:t>
            </a:r>
          </a:p>
          <a:p>
            <a:pPr lvl="1"/>
            <a:r>
              <a:rPr lang="en-US" dirty="0" smtClean="0"/>
              <a:t>Assign each word to a topic.</a:t>
            </a:r>
          </a:p>
          <a:p>
            <a:pPr lvl="1"/>
            <a:r>
              <a:rPr lang="en-US" dirty="0" smtClean="0"/>
              <a:t>Assign each document to a topic.</a:t>
            </a:r>
            <a:endParaRPr lang="en-US" dirty="0" smtClean="0"/>
          </a:p>
          <a:p>
            <a:r>
              <a:rPr lang="en-US" sz="2000" dirty="0" smtClean="0"/>
              <a:t>For each user-item(document</a:t>
            </a:r>
            <a:r>
              <a:rPr lang="en-US" sz="2000" dirty="0" smtClean="0"/>
              <a:t>) </a:t>
            </a:r>
            <a:r>
              <a:rPr lang="en-US" sz="2000" dirty="0" smtClean="0"/>
              <a:t>pair draw </a:t>
            </a:r>
            <a:r>
              <a:rPr lang="en-US" sz="2000" dirty="0" smtClean="0"/>
              <a:t>a binary link Indicator.</a:t>
            </a:r>
          </a:p>
          <a:p>
            <a:r>
              <a:rPr lang="en-US" sz="2000" dirty="0" smtClean="0"/>
              <a:t>Find the binary link indicator for each pair.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BFFA-8520-4300-95DA-1D3A9D4B4CB5}" type="datetime1">
              <a:rPr lang="en-US" smtClean="0"/>
              <a:t>3/1/2017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33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989" y="1521120"/>
            <a:ext cx="8596668" cy="119909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User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Vector </a:t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842" y="218364"/>
            <a:ext cx="3111689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1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211223" y="2406316"/>
            <a:ext cx="1911884" cy="23179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6" name="Rectangle 5"/>
          <p:cNvSpPr/>
          <p:nvPr/>
        </p:nvSpPr>
        <p:spPr>
          <a:xfrm>
            <a:off x="2369640" y="2786079"/>
            <a:ext cx="1499516" cy="1443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Construct User Vector using normal Distribution</a:t>
            </a:r>
            <a:endParaRPr lang="en-IN" sz="16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BFFA-8520-4300-95DA-1D3A9D4B4CB5}" type="datetime1">
              <a:rPr lang="en-US" smtClean="0"/>
              <a:t>3/1/2017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33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10" y="943604"/>
            <a:ext cx="8596668" cy="119909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Construct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User Vector </a:t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127" y="1950061"/>
            <a:ext cx="8596668" cy="323447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Generate the user vector for each user by using the journal information from the database.</a:t>
            </a:r>
          </a:p>
          <a:p>
            <a:r>
              <a:rPr lang="en-US" sz="2200" dirty="0" smtClean="0"/>
              <a:t>Find the Covariance matrix.</a:t>
            </a:r>
          </a:p>
          <a:p>
            <a:r>
              <a:rPr lang="en-US" sz="2200" dirty="0" smtClean="0"/>
              <a:t>Using </a:t>
            </a:r>
            <a:r>
              <a:rPr lang="en-US" sz="2200" dirty="0" smtClean="0"/>
              <a:t>Normal Distribution the user vector </a:t>
            </a:r>
            <a:r>
              <a:rPr lang="en-US" sz="2200" dirty="0" smtClean="0"/>
              <a:t>is constructed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This is done by using the Normal Distribution.</a:t>
            </a:r>
          </a:p>
          <a:p>
            <a:r>
              <a:rPr lang="en-US" sz="2200" dirty="0" smtClean="0"/>
              <a:t>By this, a vector is created for each user.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354842" y="218364"/>
            <a:ext cx="3111689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1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BFFA-8520-4300-95DA-1D3A9D4B4CB5}" type="datetime1">
              <a:rPr lang="en-US" smtClean="0"/>
              <a:t>3/1/2017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33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2631" y="1075951"/>
            <a:ext cx="2654380" cy="119909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Item Vector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842" y="218364"/>
            <a:ext cx="3111689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</a:t>
            </a:r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21846" y="1864894"/>
            <a:ext cx="7311501" cy="3621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5520" y="2227638"/>
            <a:ext cx="1491269" cy="14133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Construct </a:t>
            </a:r>
            <a:r>
              <a:rPr lang="en-IN" sz="1600" dirty="0" smtClean="0"/>
              <a:t>Item Vector</a:t>
            </a:r>
            <a:endParaRPr lang="en-IN" sz="1600" dirty="0"/>
          </a:p>
        </p:txBody>
      </p:sp>
      <p:sp>
        <p:nvSpPr>
          <p:cNvPr id="7" name="Rectangle 6"/>
          <p:cNvSpPr/>
          <p:nvPr/>
        </p:nvSpPr>
        <p:spPr>
          <a:xfrm>
            <a:off x="2747404" y="2219129"/>
            <a:ext cx="2955564" cy="1438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Construct Item latent offset using Normal Distribution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1095093" y="3931026"/>
            <a:ext cx="4695216" cy="12028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Construct Item relational offset using Normal Distribution</a:t>
            </a:r>
            <a:endParaRPr lang="en-IN" sz="1600" dirty="0"/>
          </a:p>
        </p:txBody>
      </p:sp>
      <p:sp>
        <p:nvSpPr>
          <p:cNvPr id="9" name="Rectangle 8"/>
          <p:cNvSpPr/>
          <p:nvPr/>
        </p:nvSpPr>
        <p:spPr>
          <a:xfrm>
            <a:off x="5959637" y="2213991"/>
            <a:ext cx="1835951" cy="14195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Set item Latent Vector</a:t>
            </a:r>
            <a:endParaRPr lang="en-IN" sz="1600" dirty="0"/>
          </a:p>
        </p:txBody>
      </p:sp>
      <p:sp>
        <p:nvSpPr>
          <p:cNvPr id="10" name="Rectangle 9"/>
          <p:cNvSpPr/>
          <p:nvPr/>
        </p:nvSpPr>
        <p:spPr>
          <a:xfrm>
            <a:off x="5934607" y="3921218"/>
            <a:ext cx="1898168" cy="12042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Set item relational  Vector</a:t>
            </a:r>
            <a:endParaRPr lang="en-IN" sz="1600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BFFA-8520-4300-95DA-1D3A9D4B4CB5}" type="datetime1">
              <a:rPr lang="en-US" smtClean="0"/>
              <a:t>3/1/2017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33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10" y="943604"/>
            <a:ext cx="8596668" cy="119909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Construct Item Vector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127" y="1950061"/>
            <a:ext cx="8596668" cy="4017602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Uses the Abstract and title information from the database.</a:t>
            </a:r>
          </a:p>
          <a:p>
            <a:r>
              <a:rPr lang="en-US" sz="2200" dirty="0" smtClean="0"/>
              <a:t>The </a:t>
            </a:r>
            <a:r>
              <a:rPr lang="en-US" sz="2200" dirty="0" smtClean="0"/>
              <a:t>data is pre-processed to formulate the item vector for each document.</a:t>
            </a:r>
            <a:endParaRPr lang="en-US" sz="2200" dirty="0" smtClean="0"/>
          </a:p>
          <a:p>
            <a:r>
              <a:rPr lang="en-US" sz="2200" dirty="0" smtClean="0"/>
              <a:t>Find the Covariance matrix.</a:t>
            </a:r>
          </a:p>
          <a:p>
            <a:r>
              <a:rPr lang="en-US" sz="2200" dirty="0" smtClean="0"/>
              <a:t>Using </a:t>
            </a:r>
            <a:r>
              <a:rPr lang="en-US" sz="2200" dirty="0" smtClean="0"/>
              <a:t>Normal Distribution </a:t>
            </a:r>
            <a:r>
              <a:rPr lang="en-US" sz="2200" dirty="0" smtClean="0"/>
              <a:t>find the item latent offset.</a:t>
            </a:r>
          </a:p>
          <a:p>
            <a:r>
              <a:rPr lang="en-US" sz="2200" dirty="0" smtClean="0"/>
              <a:t>Similarly, the relational vector is constructed.</a:t>
            </a:r>
          </a:p>
          <a:p>
            <a:r>
              <a:rPr lang="en-US" sz="2200" dirty="0" smtClean="0"/>
              <a:t> </a:t>
            </a:r>
            <a:r>
              <a:rPr lang="en-US" sz="2200" dirty="0" smtClean="0"/>
              <a:t>While constructing the Vectors miscellaneous errors may be induced due to sparse data, mathematical approximation…etc.</a:t>
            </a:r>
          </a:p>
          <a:p>
            <a:r>
              <a:rPr lang="en-US" sz="2200" dirty="0" smtClean="0"/>
              <a:t>Hence we use offset and relational vectors as correctional parameters to increase the prediction of the model.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354842" y="218364"/>
            <a:ext cx="3111689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</a:t>
            </a:r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BFFA-8520-4300-95DA-1D3A9D4B4CB5}" type="datetime1">
              <a:rPr lang="en-US" smtClean="0"/>
              <a:t>3/1/2017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33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10" y="943604"/>
            <a:ext cx="8596668" cy="86113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Topic Modeling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064" y="1903011"/>
            <a:ext cx="8596668" cy="323447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Each case of machine learning Processing Topic Modeling  is a type of Statistical Model in which it  discovers the abstract topics from the collection of  documents.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Topic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is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frequently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text-mining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tool for discovery of hidden semantic structures in a text body.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number of topics is set.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topic is a distribution over words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Each document is a mixture of topics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Each word is drawn from one of those topics.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842" y="218364"/>
            <a:ext cx="3111689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</a:t>
            </a:r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BFFA-8520-4300-95DA-1D3A9D4B4CB5}" type="datetime1">
              <a:rPr lang="en-US" smtClean="0"/>
              <a:t>3/1/2017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33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10" y="1725684"/>
            <a:ext cx="8596668" cy="92129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Latent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Dirichlet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Allocation</a:t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462" y="2516287"/>
            <a:ext cx="8644270" cy="3403277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document  is divided into the ‘K’ number of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topics.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words are distributed into these ‘K’ topics.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these  documents we assume ‘K’ topic vectors arranged  in decreasing  probabilities.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LDA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represents documents as mixtures of topics that spit out  words with certain probabilities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842" y="218364"/>
            <a:ext cx="3111689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</a:t>
            </a:r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BFFA-8520-4300-95DA-1D3A9D4B4CB5}" type="datetime1">
              <a:rPr lang="en-US" smtClean="0"/>
              <a:t>3/1/2017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33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10" y="943604"/>
            <a:ext cx="8596668" cy="92129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Latent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Dirichlet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Allocation</a:t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462" y="1734207"/>
            <a:ext cx="8644270" cy="4606435"/>
          </a:xfrm>
        </p:spPr>
        <p:txBody>
          <a:bodyPr>
            <a:no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assumes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are K topics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For each article, topic proportions θ ∼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Dirichlet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(α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1"/>
            <a:r>
              <a:rPr lang="en-US" dirty="0" smtClean="0">
                <a:solidFill>
                  <a:srgbClr val="231F2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For </a:t>
            </a:r>
            <a:r>
              <a:rPr lang="en-US" dirty="0" smtClean="0">
                <a:solidFill>
                  <a:srgbClr val="231F2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each word in the document (item) </a:t>
            </a:r>
            <a:r>
              <a:rPr lang="en-US" dirty="0" err="1" smtClean="0">
                <a:solidFill>
                  <a:srgbClr val="231F2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w</a:t>
            </a:r>
            <a:r>
              <a:rPr lang="en-US" baseline="-25000" dirty="0" err="1" smtClean="0">
                <a:solidFill>
                  <a:srgbClr val="231F2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j</a:t>
            </a:r>
            <a:r>
              <a:rPr lang="en-US" dirty="0" smtClean="0">
                <a:solidFill>
                  <a:srgbClr val="231F2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which</a:t>
            </a:r>
            <a:r>
              <a:rPr lang="en-IN" dirty="0" smtClean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is denoted as </a:t>
            </a:r>
            <a:r>
              <a:rPr lang="en-US" dirty="0" err="1" smtClean="0">
                <a:solidFill>
                  <a:srgbClr val="231F2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w</a:t>
            </a:r>
            <a:r>
              <a:rPr lang="en-US" baseline="-25000" dirty="0" err="1" smtClean="0">
                <a:solidFill>
                  <a:srgbClr val="231F2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jn</a:t>
            </a:r>
            <a:r>
              <a:rPr lang="en-US" dirty="0" smtClean="0">
                <a:solidFill>
                  <a:srgbClr val="231F2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</a:t>
            </a:r>
            <a:endParaRPr lang="en-IN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457200" indent="457200" algn="just">
              <a:lnSpc>
                <a:spcPct val="107000"/>
              </a:lnSpc>
            </a:pPr>
            <a:r>
              <a:rPr lang="en-US" dirty="0" err="1" smtClean="0">
                <a:solidFill>
                  <a:srgbClr val="231F2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231F2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 Draw topic assignment </a:t>
            </a:r>
            <a:r>
              <a:rPr lang="en-US" dirty="0" err="1" smtClean="0">
                <a:solidFill>
                  <a:srgbClr val="231F2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Z</a:t>
            </a:r>
            <a:r>
              <a:rPr lang="en-US" baseline="-25000" dirty="0" err="1" smtClean="0">
                <a:solidFill>
                  <a:srgbClr val="231F2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jn</a:t>
            </a:r>
            <a:r>
              <a:rPr lang="en-US" baseline="-25000" dirty="0" smtClean="0">
                <a:solidFill>
                  <a:srgbClr val="231F2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~ </a:t>
            </a:r>
            <a:r>
              <a:rPr lang="en-US" dirty="0" smtClean="0">
                <a:solidFill>
                  <a:srgbClr val="231F2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Multi(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θ </a:t>
            </a:r>
            <a:r>
              <a:rPr lang="en-US" baseline="-25000" smtClean="0"/>
              <a:t>j</a:t>
            </a:r>
            <a:r>
              <a:rPr lang="en-US" dirty="0" smtClean="0">
                <a:solidFill>
                  <a:srgbClr val="231F2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</a:t>
            </a:r>
            <a:endParaRPr lang="en-IN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457200" indent="457200" algn="just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231F2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The documents are assigned to a topic according to their affinity to the topic. </a:t>
            </a:r>
            <a:endParaRPr lang="en-IN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457200" indent="457200" algn="just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231F2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ii</a:t>
            </a:r>
            <a:r>
              <a:rPr lang="en-US" dirty="0" smtClean="0">
                <a:solidFill>
                  <a:srgbClr val="231F2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 Draw word </a:t>
            </a:r>
            <a:r>
              <a:rPr lang="en-US" dirty="0" smtClean="0">
                <a:solidFill>
                  <a:srgbClr val="231F2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jn</a:t>
            </a:r>
            <a:r>
              <a:rPr lang="en-US" dirty="0" smtClean="0">
                <a:solidFill>
                  <a:srgbClr val="231F2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~</a:t>
            </a:r>
            <a:r>
              <a:rPr lang="en-US" dirty="0" smtClean="0">
                <a:solidFill>
                  <a:srgbClr val="231F2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Multi(</a:t>
            </a:r>
            <a:r>
              <a:rPr lang="en-US" dirty="0" err="1" smtClean="0">
                <a:solidFill>
                  <a:srgbClr val="231F2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Bz</a:t>
            </a:r>
            <a:r>
              <a:rPr lang="en-US" baseline="-25000" dirty="0" err="1" smtClean="0"/>
              <a:t>jn</a:t>
            </a:r>
            <a:r>
              <a:rPr lang="en-US" dirty="0" smtClean="0">
                <a:solidFill>
                  <a:srgbClr val="231F2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).</a:t>
            </a:r>
            <a:endParaRPr lang="en-IN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457200" indent="457200" algn="just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231F2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 </a:t>
            </a:r>
            <a:r>
              <a:rPr lang="en-US" dirty="0" smtClean="0">
                <a:solidFill>
                  <a:srgbClr val="231F2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The </a:t>
            </a:r>
            <a:r>
              <a:rPr lang="en-US" dirty="0" smtClean="0">
                <a:solidFill>
                  <a:srgbClr val="231F2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words are assigned to a topic according to their affinity to the topic. </a:t>
            </a:r>
            <a:endParaRPr lang="en-IN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>
              <a:lnSpc>
                <a:spcPct val="107000"/>
              </a:lnSpc>
            </a:pPr>
            <a:endParaRPr lang="en-IN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2"/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842" y="218364"/>
            <a:ext cx="3111689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</a:t>
            </a:r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BFFA-8520-4300-95DA-1D3A9D4B4CB5}" type="datetime1">
              <a:rPr lang="en-US" smtClean="0"/>
              <a:t>3/1/2017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33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10" y="1448571"/>
            <a:ext cx="8596668" cy="119909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Link information Calculator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064" y="2503513"/>
            <a:ext cx="8596668" cy="323447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Link factor between two items is calculated for all </a:t>
            </a:r>
            <a:r>
              <a:rPr lang="en-US" sz="2200" dirty="0" smtClean="0"/>
              <a:t>user-item pair.</a:t>
            </a:r>
            <a:endParaRPr lang="en-US" sz="2200" dirty="0" smtClean="0"/>
          </a:p>
          <a:p>
            <a:r>
              <a:rPr lang="en-US" sz="2200" dirty="0" smtClean="0"/>
              <a:t>This value is calculated using a function that is able to find the relation between two items. </a:t>
            </a:r>
          </a:p>
          <a:p>
            <a:r>
              <a:rPr lang="en-US" sz="2200" dirty="0" smtClean="0"/>
              <a:t>The higher link value denotes says the items are more closely related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The network model of the items is generated by using the citations and reference information from the dataset.</a:t>
            </a:r>
            <a:endParaRPr lang="en-US" sz="2200" dirty="0" smtClean="0"/>
          </a:p>
          <a:p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354842" y="218364"/>
            <a:ext cx="3111689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</a:t>
            </a:r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BFFA-8520-4300-95DA-1D3A9D4B4CB5}" type="datetime1">
              <a:rPr lang="en-US" smtClean="0"/>
              <a:t>3/1/2017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33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10" y="955636"/>
            <a:ext cx="8596668" cy="921291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Model Learning 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83" y="1927128"/>
            <a:ext cx="9232850" cy="411272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the RCTR </a:t>
            </a:r>
            <a:r>
              <a:rPr lang="en-US" sz="2400" dirty="0" smtClean="0"/>
              <a:t>model we </a:t>
            </a:r>
            <a:r>
              <a:rPr lang="en-US" sz="2400" dirty="0" smtClean="0"/>
              <a:t>treat all the parameters as random </a:t>
            </a:r>
            <a:r>
              <a:rPr lang="en-US" sz="2400" dirty="0" smtClean="0"/>
              <a:t>variables and do a MAP estimate to maximize the parameters.</a:t>
            </a:r>
            <a:endParaRPr lang="en-US" sz="2400" dirty="0" smtClean="0"/>
          </a:p>
          <a:p>
            <a:r>
              <a:rPr lang="en-US" sz="2400" dirty="0" smtClean="0"/>
              <a:t>It is based on Bayesian and MCMC methods </a:t>
            </a:r>
            <a:r>
              <a:rPr lang="en-US" sz="2400" dirty="0" smtClean="0"/>
              <a:t>for learning and inference</a:t>
            </a:r>
            <a:r>
              <a:rPr lang="en-US" sz="2400" dirty="0" smtClean="0"/>
              <a:t>. </a:t>
            </a:r>
            <a:r>
              <a:rPr lang="en-US" sz="2400" dirty="0" smtClean="0"/>
              <a:t>BY this i</a:t>
            </a:r>
            <a:r>
              <a:rPr lang="en-US" sz="2400" dirty="0" smtClean="0"/>
              <a:t>t is able to adopt the </a:t>
            </a:r>
            <a:r>
              <a:rPr lang="en-US" sz="2400" dirty="0" smtClean="0"/>
              <a:t>relations among the Item which are utilized in CTR.</a:t>
            </a:r>
          </a:p>
          <a:p>
            <a:r>
              <a:rPr lang="en-US" sz="2400" dirty="0" smtClean="0"/>
              <a:t>Maximum </a:t>
            </a:r>
            <a:r>
              <a:rPr lang="en-US" sz="2400" dirty="0" smtClean="0"/>
              <a:t>a posteriori estimate is </a:t>
            </a:r>
            <a:r>
              <a:rPr lang="en-US" sz="2400" dirty="0" smtClean="0"/>
              <a:t>adopted </a:t>
            </a:r>
            <a:r>
              <a:rPr lang="en-US" sz="2400" dirty="0" smtClean="0"/>
              <a:t>for  parameter learning.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BFFA-8520-4300-95DA-1D3A9D4B4CB5}" type="datetime1">
              <a:rPr lang="en-US" smtClean="0"/>
              <a:t>3/1/2017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33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375" y="914400"/>
            <a:ext cx="8937671" cy="757989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646" y="2075542"/>
            <a:ext cx="9053557" cy="3350726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IN" sz="2400" b="1" dirty="0" smtClean="0"/>
              <a:t>Recommender systems</a:t>
            </a:r>
            <a:r>
              <a:rPr lang="en-IN" sz="2400" dirty="0" smtClean="0"/>
              <a:t> or </a:t>
            </a:r>
            <a:r>
              <a:rPr lang="en-IN" sz="2400" b="1" dirty="0" smtClean="0"/>
              <a:t>recommendation </a:t>
            </a:r>
            <a:r>
              <a:rPr lang="en-IN" sz="2400" b="1" dirty="0" smtClean="0"/>
              <a:t>systems </a:t>
            </a:r>
            <a:r>
              <a:rPr lang="en-IN" sz="2400" dirty="0" smtClean="0"/>
              <a:t>are </a:t>
            </a:r>
            <a:r>
              <a:rPr lang="en-IN" sz="2400" dirty="0" smtClean="0"/>
              <a:t>a subclass of information filtering </a:t>
            </a:r>
            <a:r>
              <a:rPr lang="en-IN" sz="2400" b="1" dirty="0" smtClean="0"/>
              <a:t>system</a:t>
            </a:r>
            <a:r>
              <a:rPr lang="en-IN" sz="2400" dirty="0" smtClean="0"/>
              <a:t> that seek to predict the "rating" or "preference" that a user would give to an item.</a:t>
            </a:r>
            <a:endParaRPr lang="en-US" sz="24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BFFA-8520-4300-95DA-1D3A9D4B4CB5}" type="datetime1">
              <a:rPr lang="en-US" smtClean="0"/>
              <a:t>3/1/2017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83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10" y="1230212"/>
            <a:ext cx="8596668" cy="921291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Parameter learning by MAP estimate 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064" y="2080435"/>
            <a:ext cx="8596668" cy="32344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is done by calculating a MAP estimate of the link function and the user and Item vectors. </a:t>
            </a:r>
          </a:p>
          <a:p>
            <a:r>
              <a:rPr lang="en-US" sz="2400" dirty="0" smtClean="0"/>
              <a:t>It is used to understand the relation between items.</a:t>
            </a:r>
          </a:p>
          <a:p>
            <a:r>
              <a:rPr lang="en-US" sz="2400" dirty="0" smtClean="0"/>
              <a:t>It uses the training data as input.</a:t>
            </a:r>
          </a:p>
          <a:p>
            <a:r>
              <a:rPr lang="en-US" sz="2400" dirty="0" smtClean="0"/>
              <a:t>This is used for model learning.</a:t>
            </a:r>
          </a:p>
          <a:p>
            <a:r>
              <a:rPr lang="en-US" sz="2400" dirty="0" smtClean="0"/>
              <a:t>This estimate tries </a:t>
            </a:r>
            <a:r>
              <a:rPr lang="en-US" sz="2400" dirty="0" smtClean="0"/>
              <a:t>to maximize the log-posteriori </a:t>
            </a:r>
            <a:r>
              <a:rPr lang="en-US" sz="2400" dirty="0" smtClean="0"/>
              <a:t>values, given </a:t>
            </a:r>
            <a:r>
              <a:rPr lang="en-US" sz="2400" dirty="0" smtClean="0"/>
              <a:t>the hyper parameter values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54842" y="218364"/>
            <a:ext cx="3111689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</a:t>
            </a:r>
            <a:r>
              <a:rPr lang="en-IN" dirty="0" smtClean="0"/>
              <a:t>4</a:t>
            </a:r>
            <a:endParaRPr lang="en-IN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BFFA-8520-4300-95DA-1D3A9D4B4CB5}" type="datetime1">
              <a:rPr lang="en-US" smtClean="0"/>
              <a:t>3/1/2017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33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62" y="1380333"/>
            <a:ext cx="8596668" cy="119909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Prediction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842" y="218364"/>
            <a:ext cx="3111689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</a:t>
            </a:r>
            <a:r>
              <a:rPr lang="en-IN" dirty="0" smtClean="0"/>
              <a:t>5</a:t>
            </a:r>
            <a:endParaRPr lang="en-IN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BFFA-8520-4300-95DA-1D3A9D4B4CB5}" type="datetime1">
              <a:rPr lang="en-US" smtClean="0"/>
              <a:t>3/1/2017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549413" y="3428999"/>
            <a:ext cx="3743103" cy="11309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93971" y="3590493"/>
            <a:ext cx="1721617" cy="8802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In-Matrix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582696" y="3565472"/>
            <a:ext cx="1537614" cy="9102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Out-Matrix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233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62" y="1380333"/>
            <a:ext cx="8596668" cy="119909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Prediction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064" y="2503513"/>
            <a:ext cx="8596668" cy="3234473"/>
          </a:xfrm>
        </p:spPr>
        <p:txBody>
          <a:bodyPr vert="horz">
            <a:normAutofit/>
          </a:bodyPr>
          <a:lstStyle/>
          <a:p>
            <a:r>
              <a:rPr lang="en-US" sz="2200" dirty="0" smtClean="0"/>
              <a:t>Here the testing data is given as input.</a:t>
            </a:r>
          </a:p>
          <a:p>
            <a:r>
              <a:rPr lang="en-US" sz="2200" dirty="0" smtClean="0"/>
              <a:t>The prediction is done differently for in-matrix and out-matrix predictions.</a:t>
            </a:r>
          </a:p>
          <a:p>
            <a:r>
              <a:rPr lang="en-US" sz="2200" dirty="0" smtClean="0"/>
              <a:t>It reconstructs the rating matrix successfully by using different methods separately for users of two cases.</a:t>
            </a:r>
          </a:p>
          <a:p>
            <a:r>
              <a:rPr lang="en-US" sz="2200" dirty="0" smtClean="0"/>
              <a:t>We use a point </a:t>
            </a:r>
            <a:r>
              <a:rPr lang="en-US" sz="2200" dirty="0" smtClean="0"/>
              <a:t>estimate of </a:t>
            </a:r>
            <a:r>
              <a:rPr lang="en-US" sz="2200" dirty="0" smtClean="0"/>
              <a:t>Symbols to Calculate the predicted Feedback.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354842" y="218364"/>
            <a:ext cx="3111689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</a:t>
            </a:r>
            <a:r>
              <a:rPr lang="en-IN" dirty="0" smtClean="0"/>
              <a:t>5</a:t>
            </a:r>
            <a:endParaRPr lang="en-IN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BFFA-8520-4300-95DA-1D3A9D4B4CB5}" type="datetime1">
              <a:rPr lang="en-US" smtClean="0"/>
              <a:t>3/1/2017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33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401" y="1489514"/>
            <a:ext cx="8596668" cy="119909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Recommendation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064" y="2503513"/>
            <a:ext cx="8596668" cy="323447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top 3topics for each user is selected to identify the preference of the user.</a:t>
            </a:r>
          </a:p>
          <a:p>
            <a:r>
              <a:rPr lang="en-US" sz="2200" dirty="0" smtClean="0"/>
              <a:t>The </a:t>
            </a:r>
            <a:r>
              <a:rPr lang="en-US" sz="2200" dirty="0" smtClean="0"/>
              <a:t>items of high predicted rating value is recommended to the users.</a:t>
            </a:r>
          </a:p>
          <a:p>
            <a:r>
              <a:rPr lang="en-US" sz="2200" dirty="0" smtClean="0"/>
              <a:t>The set of documents (items) in these topics is retrieved, in a sorted order of their rating.</a:t>
            </a:r>
            <a:endParaRPr lang="en-US" sz="2200" dirty="0" smtClean="0"/>
          </a:p>
          <a:p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354842" y="218364"/>
            <a:ext cx="3111689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</a:t>
            </a:r>
            <a:r>
              <a:rPr lang="en-IN" dirty="0" smtClean="0"/>
              <a:t>6</a:t>
            </a:r>
            <a:endParaRPr lang="en-IN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BFFA-8520-4300-95DA-1D3A9D4B4CB5}" type="datetime1">
              <a:rPr lang="en-US" smtClean="0"/>
              <a:t>3/1/2017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33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USE CASE DIAGRAM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BFFA-8520-4300-95DA-1D3A9D4B4CB5}" type="datetime1">
              <a:rPr lang="en-US" smtClean="0"/>
              <a:t>3/1/2017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750" y="1576136"/>
            <a:ext cx="6250639" cy="491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646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CLASS DIAGRAM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BFFA-8520-4300-95DA-1D3A9D4B4CB5}" type="datetime1">
              <a:rPr lang="en-US" smtClean="0"/>
              <a:t>3/1/2017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466" y="1401168"/>
            <a:ext cx="7826176" cy="4650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646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SEQUENCE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DIAGRAM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BFFA-8520-4300-95DA-1D3A9D4B4CB5}" type="datetime1">
              <a:rPr lang="en-US" smtClean="0"/>
              <a:t>3/1/2017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4718" y="1196999"/>
            <a:ext cx="7116913" cy="5572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646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COLLABORATION DIAGRAM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BFFA-8520-4300-95DA-1D3A9D4B4CB5}" type="datetime1">
              <a:rPr lang="en-US" smtClean="0"/>
              <a:t>3/1/2017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5644" y="1445683"/>
            <a:ext cx="7742555" cy="467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646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Reference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302" y="1522916"/>
            <a:ext cx="8596668" cy="3880773"/>
          </a:xfrm>
        </p:spPr>
        <p:txBody>
          <a:bodyPr>
            <a:noAutofit/>
          </a:bodyPr>
          <a:lstStyle/>
          <a:p>
            <a:r>
              <a:rPr lang="en-IN" sz="2000" dirty="0" smtClean="0"/>
              <a:t>B. </a:t>
            </a:r>
            <a:r>
              <a:rPr lang="en-IN" sz="2000" dirty="0" err="1" smtClean="0"/>
              <a:t>Xu</a:t>
            </a:r>
            <a:r>
              <a:rPr lang="en-IN" sz="2000" dirty="0" smtClean="0"/>
              <a:t>, J. Bu, C. Chen, and D. </a:t>
            </a:r>
            <a:r>
              <a:rPr lang="en-IN" sz="2000" dirty="0" err="1" smtClean="0"/>
              <a:t>Cai</a:t>
            </a:r>
            <a:r>
              <a:rPr lang="en-IN" sz="2000" dirty="0" smtClean="0"/>
              <a:t>, “An exploration of improving collaborative recommender systems via user-item subgroups,” in Proc. 21st Int. Conf. World Wide Web, 2012, pp. 21–30.</a:t>
            </a:r>
          </a:p>
          <a:p>
            <a:r>
              <a:rPr lang="en-IN" sz="2000" dirty="0" smtClean="0"/>
              <a:t>A. </a:t>
            </a:r>
            <a:r>
              <a:rPr lang="en-IN" sz="2000" dirty="0" err="1" smtClean="0"/>
              <a:t>Banerjee</a:t>
            </a:r>
            <a:r>
              <a:rPr lang="en-IN" sz="2000" dirty="0" smtClean="0"/>
              <a:t>, I. </a:t>
            </a:r>
            <a:r>
              <a:rPr lang="en-IN" sz="2000" dirty="0" err="1" smtClean="0"/>
              <a:t>Dhillon</a:t>
            </a:r>
            <a:r>
              <a:rPr lang="en-IN" sz="2000" dirty="0" smtClean="0"/>
              <a:t>, J. </a:t>
            </a:r>
            <a:r>
              <a:rPr lang="en-IN" sz="2000" dirty="0" err="1" smtClean="0"/>
              <a:t>Ghosh</a:t>
            </a:r>
            <a:r>
              <a:rPr lang="en-IN" sz="2000" dirty="0" smtClean="0"/>
              <a:t>, S. </a:t>
            </a:r>
            <a:r>
              <a:rPr lang="en-IN" sz="2000" dirty="0" err="1" smtClean="0"/>
              <a:t>Merugu</a:t>
            </a:r>
            <a:r>
              <a:rPr lang="en-IN" sz="2000" dirty="0" smtClean="0"/>
              <a:t>, and D. S. </a:t>
            </a:r>
            <a:r>
              <a:rPr lang="en-IN" sz="2000" dirty="0" err="1" smtClean="0"/>
              <a:t>Modha</a:t>
            </a:r>
            <a:r>
              <a:rPr lang="en-IN" sz="2000" dirty="0" smtClean="0"/>
              <a:t>, “A generalized maximum entropy approach to </a:t>
            </a:r>
            <a:r>
              <a:rPr lang="en-IN" sz="2000" dirty="0" err="1" smtClean="0"/>
              <a:t>Bregman</a:t>
            </a:r>
            <a:r>
              <a:rPr lang="en-IN" sz="2000" dirty="0" smtClean="0"/>
              <a:t> co-clustering and matrix approximation,” in Proc. 10th ACM KDD, 2004, pp. 509–514.</a:t>
            </a:r>
            <a:endParaRPr lang="en-US" sz="2000" dirty="0" smtClean="0">
              <a:hlinkClick r:id="rId2"/>
            </a:endParaRPr>
          </a:p>
          <a:p>
            <a:r>
              <a:rPr lang="en-US" sz="2000" dirty="0" smtClean="0">
                <a:hlinkClick r:id="rId2"/>
              </a:rPr>
              <a:t>http://www.kemaleren.com/an-introduction-to-biclustering.html</a:t>
            </a:r>
            <a:endParaRPr lang="en-US" sz="2000" dirty="0" smtClean="0"/>
          </a:p>
          <a:p>
            <a:r>
              <a:rPr lang="en-US" sz="2000" dirty="0" smtClean="0">
                <a:hlinkClick r:id="rId3"/>
              </a:rPr>
              <a:t>https://en.wikipedia.org/wiki/Confidence_distribution</a:t>
            </a:r>
            <a:endParaRPr lang="en-US" sz="2000" dirty="0" smtClean="0"/>
          </a:p>
          <a:p>
            <a:r>
              <a:rPr lang="en-US" sz="2000" dirty="0" smtClean="0">
                <a:hlinkClick r:id="rId4"/>
              </a:rPr>
              <a:t>https://www.quora.com/What-does-parameter-of-interest-mean-in-statistics</a:t>
            </a:r>
            <a:endParaRPr lang="en-US" sz="2000" dirty="0" smtClean="0"/>
          </a:p>
          <a:p>
            <a:r>
              <a:rPr lang="en-US" sz="2000" dirty="0" smtClean="0">
                <a:hlinkClick r:id="rId2"/>
              </a:rPr>
              <a:t>http://www.kemaleren.com/an-introduction-to-biclustering.html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BFFA-8520-4300-95DA-1D3A9D4B4CB5}" type="datetime1">
              <a:rPr lang="en-US" smtClean="0"/>
              <a:t>3/1/2017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6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25012" y="2588656"/>
            <a:ext cx="5550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Alpha Echo" panose="02000000000000000000" pitchFamily="2" charset="0"/>
              </a:rPr>
              <a:t>THANK YOU</a:t>
            </a:r>
            <a:endParaRPr lang="en-US" sz="7200" dirty="0">
              <a:solidFill>
                <a:schemeClr val="accent1">
                  <a:lumMod val="50000"/>
                </a:schemeClr>
              </a:solidFill>
              <a:latin typeface="Alpha Echo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6FCB-0D78-4F92-8323-3A411483BBDE}" type="datetime1">
              <a:rPr lang="en-US" smtClean="0"/>
              <a:t>3/1/2017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26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218" y="493295"/>
            <a:ext cx="8937671" cy="757989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Problem Statement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109" y="1642379"/>
            <a:ext cx="9053557" cy="2749147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sz="2400" dirty="0" smtClean="0"/>
              <a:t>Feedback </a:t>
            </a:r>
            <a:r>
              <a:rPr lang="en-US" sz="2400" dirty="0" smtClean="0"/>
              <a:t>information from users </a:t>
            </a:r>
            <a:r>
              <a:rPr lang="en-US" sz="2400" dirty="0" smtClean="0"/>
              <a:t>is used to </a:t>
            </a:r>
            <a:r>
              <a:rPr lang="en-US" sz="2400" dirty="0" smtClean="0"/>
              <a:t>generate a set recommended products. But it faces unsatisfactory performance problem due to the sparse data(matrix</a:t>
            </a:r>
            <a:r>
              <a:rPr lang="en-US" sz="2400" dirty="0" smtClean="0"/>
              <a:t>).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 smtClean="0"/>
              <a:t>is generally difficult to know  which  user could like an item if </a:t>
            </a:r>
            <a:r>
              <a:rPr lang="en-US" sz="2400" dirty="0" smtClean="0"/>
              <a:t>feedback is given  </a:t>
            </a:r>
            <a:r>
              <a:rPr lang="en-US" sz="2400" dirty="0" smtClean="0"/>
              <a:t>by </a:t>
            </a:r>
            <a:r>
              <a:rPr lang="en-US" sz="2400" dirty="0" smtClean="0"/>
              <a:t>only one user.</a:t>
            </a:r>
            <a:endParaRPr lang="en-US" sz="24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BFFA-8520-4300-95DA-1D3A9D4B4CB5}" type="datetime1">
              <a:rPr lang="en-US" smtClean="0"/>
              <a:t>3/1/2017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83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28541"/>
            <a:ext cx="8596668" cy="747596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Objective: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621" y="1725865"/>
            <a:ext cx="9211211" cy="3918190"/>
          </a:xfrm>
        </p:spPr>
        <p:txBody>
          <a:bodyPr>
            <a:noAutofit/>
          </a:bodyPr>
          <a:lstStyle/>
          <a:p>
            <a:r>
              <a:rPr lang="en-US" sz="2400" dirty="0" smtClean="0"/>
              <a:t>To create a better recommendation system that has a high prediction accuracy with lower empirical training time.</a:t>
            </a:r>
          </a:p>
          <a:p>
            <a:r>
              <a:rPr lang="en-US" sz="2400" dirty="0" smtClean="0"/>
              <a:t>By </a:t>
            </a:r>
            <a:r>
              <a:rPr lang="en-US" sz="2400" dirty="0" smtClean="0"/>
              <a:t>using LDA it </a:t>
            </a:r>
            <a:r>
              <a:rPr lang="en-US" sz="2400" dirty="0" smtClean="0"/>
              <a:t>can </a:t>
            </a:r>
            <a:r>
              <a:rPr lang="en-US" sz="2400" dirty="0" smtClean="0"/>
              <a:t>retrieve a set of </a:t>
            </a:r>
            <a:r>
              <a:rPr lang="en-US" sz="2400" dirty="0" smtClean="0"/>
              <a:t>similar </a:t>
            </a:r>
            <a:r>
              <a:rPr lang="en-US" sz="2400" dirty="0" smtClean="0"/>
              <a:t>documents which are </a:t>
            </a:r>
            <a:r>
              <a:rPr lang="en-US" sz="2400" dirty="0" smtClean="0"/>
              <a:t>relevant to each other.</a:t>
            </a:r>
          </a:p>
          <a:p>
            <a:r>
              <a:rPr lang="en-US" sz="2400" dirty="0" smtClean="0"/>
              <a:t>To use the item-content information effectively.</a:t>
            </a:r>
            <a:endParaRPr lang="en-US" sz="2400" dirty="0" smtClean="0"/>
          </a:p>
          <a:p>
            <a:r>
              <a:rPr lang="en-US" sz="2400" dirty="0" smtClean="0"/>
              <a:t>Use the </a:t>
            </a:r>
            <a:r>
              <a:rPr lang="en-US" sz="2400" dirty="0" smtClean="0"/>
              <a:t>Recall procedure to identify the number of items the User likes in top M by total number of items the user likes.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BFFA-8520-4300-95DA-1D3A9D4B4CB5}" type="datetime1">
              <a:rPr lang="en-US" smtClean="0"/>
              <a:t>3/1/2017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83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28541"/>
            <a:ext cx="8596668" cy="747596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Literature Survey: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25865"/>
            <a:ext cx="9349535" cy="2785977"/>
          </a:xfrm>
        </p:spPr>
        <p:txBody>
          <a:bodyPr>
            <a:noAutofit/>
          </a:bodyPr>
          <a:lstStyle/>
          <a:p>
            <a:r>
              <a:rPr lang="en-US" sz="2400" dirty="0" smtClean="0"/>
              <a:t>Existing Recommenders use method </a:t>
            </a:r>
            <a:r>
              <a:rPr lang="en-US" sz="2400" dirty="0" smtClean="0"/>
              <a:t>such </a:t>
            </a:r>
            <a:r>
              <a:rPr lang="en-US" sz="2400" dirty="0" smtClean="0"/>
              <a:t>as:</a:t>
            </a:r>
            <a:endParaRPr lang="en-US" sz="2400" dirty="0" smtClean="0"/>
          </a:p>
          <a:p>
            <a:r>
              <a:rPr lang="en-US" sz="2400" dirty="0" smtClean="0"/>
              <a:t>Content-Based: It </a:t>
            </a:r>
            <a:r>
              <a:rPr lang="en-US" sz="2400" dirty="0" smtClean="0"/>
              <a:t>adopts the profile of the User or Product  for Recommendation.</a:t>
            </a:r>
          </a:p>
          <a:p>
            <a:r>
              <a:rPr lang="en-US" sz="2400" dirty="0" smtClean="0"/>
              <a:t>Collaborative Filtering </a:t>
            </a:r>
            <a:r>
              <a:rPr lang="en-US" sz="2400" dirty="0" smtClean="0"/>
              <a:t>Based: Use </a:t>
            </a:r>
            <a:r>
              <a:rPr lang="en-US" sz="2400" dirty="0" smtClean="0"/>
              <a:t>past activities or </a:t>
            </a:r>
            <a:r>
              <a:rPr lang="en-US" sz="2400" dirty="0" smtClean="0"/>
              <a:t>preference, such </a:t>
            </a:r>
            <a:r>
              <a:rPr lang="en-US" sz="2400" dirty="0" smtClean="0"/>
              <a:t>as the ratings on the items given by User for prediction without using User Profiles</a:t>
            </a:r>
            <a:r>
              <a:rPr lang="en-US" sz="2400" dirty="0" smtClean="0"/>
              <a:t>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BFFA-8520-4300-95DA-1D3A9D4B4CB5}" type="datetime1">
              <a:rPr lang="en-US" smtClean="0"/>
              <a:t>3/1/2017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83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28104" y="563149"/>
          <a:ext cx="10917937" cy="5163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422"/>
                <a:gridCol w="3665864"/>
                <a:gridCol w="2407835"/>
                <a:gridCol w="2121815"/>
                <a:gridCol w="166000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Paper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Authors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Merits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Demerits</a:t>
                      </a:r>
                      <a:endParaRPr lang="en-IN" dirty="0"/>
                    </a:p>
                  </a:txBody>
                  <a:tcPr/>
                </a:tc>
              </a:tr>
              <a:tr h="14915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Collaborative Filtering for Implicit Feedback Datasets (2003)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Yifan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</a:t>
                      </a:r>
                      <a:endParaRPr lang="en-IN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Yehuda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Koren</a:t>
                      </a:r>
                      <a:endParaRPr lang="en-IN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Chris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Volinsky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Uses implicit feedback from users.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Does</a:t>
                      </a:r>
                      <a:r>
                        <a:rPr lang="en-US" baseline="0" dirty="0" smtClean="0"/>
                        <a:t> not use item information</a:t>
                      </a:r>
                      <a:endParaRPr lang="en-IN" dirty="0"/>
                    </a:p>
                  </a:txBody>
                  <a:tcPr/>
                </a:tc>
              </a:tr>
              <a:tr h="11473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Social Relations Model for Collaborative Filtering (2014)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Wu-Jun Li</a:t>
                      </a:r>
                      <a:endParaRPr lang="en-IN" sz="1800" i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800" i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Dit</a:t>
                      </a:r>
                      <a:r>
                        <a:rPr lang="en-IN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-Yan </a:t>
                      </a:r>
                      <a:r>
                        <a:rPr lang="en-IN" sz="1800" i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Yeung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Uses a probabilistic</a:t>
                      </a:r>
                      <a:r>
                        <a:rPr lang="en-US" baseline="0" dirty="0" smtClean="0"/>
                        <a:t> model for CF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Fails to use item</a:t>
                      </a:r>
                      <a:r>
                        <a:rPr lang="en-US" baseline="0" dirty="0" smtClean="0"/>
                        <a:t> attributes efficiently</a:t>
                      </a:r>
                      <a:endParaRPr lang="en-IN" dirty="0"/>
                    </a:p>
                  </a:txBody>
                  <a:tcPr/>
                </a:tc>
              </a:tr>
              <a:tr h="8031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Relational topic models for document networks (2008)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J. Chang and D. M. </a:t>
                      </a:r>
                      <a:r>
                        <a:rPr lang="en-IN" dirty="0" err="1" smtClean="0"/>
                        <a:t>Blei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Parameter Factorizing</a:t>
                      </a:r>
                      <a:r>
                        <a:rPr lang="en-IN" baseline="0" dirty="0" smtClean="0"/>
                        <a:t> models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Its time Consuming</a:t>
                      </a:r>
                      <a:endParaRPr lang="en-IN" dirty="0"/>
                    </a:p>
                  </a:txBody>
                  <a:tcPr/>
                </a:tc>
              </a:tr>
              <a:tr h="13554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Collaborative filtering for</a:t>
                      </a:r>
                    </a:p>
                    <a:p>
                      <a:pPr algn="ctr"/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implicit feedback datasets (2009)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Y.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</a:t>
                      </a:r>
                      <a:endParaRPr lang="en-IN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Y.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Koren</a:t>
                      </a:r>
                      <a:endParaRPr lang="en-IN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Volinsky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Uses confidence levels to measure the preferences of users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Uses only implicit feedback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E534-4C5D-4180-9722-F97197C9CF6E}" type="datetime1">
              <a:rPr lang="en-US" smtClean="0"/>
              <a:t>3/1/2017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903" y="2990768"/>
            <a:ext cx="8596668" cy="921291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Architecture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BFFA-8520-4300-95DA-1D3A9D4B4CB5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33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2034758" y="1034708"/>
            <a:ext cx="8095832" cy="3080995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735590" y="2093495"/>
            <a:ext cx="2009981" cy="1684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MAP to co-relate items-user pair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247318" y="1675480"/>
            <a:ext cx="1590756" cy="742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Construct User </a:t>
            </a:r>
            <a:r>
              <a:rPr lang="en-IN" sz="1600" dirty="0" smtClean="0">
                <a:solidFill>
                  <a:schemeClr val="tx1"/>
                </a:solidFill>
              </a:rPr>
              <a:t>Vector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61937" y="2917652"/>
            <a:ext cx="5113421" cy="10768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21" name="Rectangle 20"/>
          <p:cNvSpPr/>
          <p:nvPr/>
        </p:nvSpPr>
        <p:spPr>
          <a:xfrm>
            <a:off x="2429098" y="4906208"/>
            <a:ext cx="1733829" cy="6764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Prediction</a:t>
            </a:r>
            <a:endParaRPr lang="en-IN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1297653" y="2695075"/>
            <a:ext cx="0" cy="25145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n 39"/>
          <p:cNvSpPr/>
          <p:nvPr/>
        </p:nvSpPr>
        <p:spPr>
          <a:xfrm>
            <a:off x="673768" y="2077887"/>
            <a:ext cx="849393" cy="10099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</a:t>
            </a:r>
            <a:r>
              <a:rPr lang="en-IN" dirty="0" smtClean="0"/>
              <a:t>b</a:t>
            </a:r>
            <a:endParaRPr lang="en-IN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525545" y="2388008"/>
            <a:ext cx="509213" cy="180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7" idx="3"/>
          </p:cNvCxnSpPr>
          <p:nvPr/>
        </p:nvCxnSpPr>
        <p:spPr>
          <a:xfrm flipV="1">
            <a:off x="8121317" y="5185597"/>
            <a:ext cx="3176336" cy="371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85573" y="127535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User 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96227" y="1503956"/>
            <a:ext cx="3291163" cy="9986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98389" y="1151016"/>
            <a:ext cx="127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Item Model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470652" y="3104153"/>
            <a:ext cx="2558549" cy="673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Calculate Binary link indicator Factor</a:t>
            </a:r>
            <a:endParaRPr lang="en-IN" sz="1600" dirty="0"/>
          </a:p>
        </p:txBody>
      </p:sp>
      <p:sp>
        <p:nvSpPr>
          <p:cNvPr id="58" name="Rectangle 57"/>
          <p:cNvSpPr/>
          <p:nvPr/>
        </p:nvSpPr>
        <p:spPr>
          <a:xfrm>
            <a:off x="5204098" y="3122599"/>
            <a:ext cx="1990791" cy="659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Reconstruct Feedback Matrix</a:t>
            </a:r>
            <a:endParaRPr lang="en-IN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2282399" y="2526641"/>
            <a:ext cx="288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Link Information 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Constructor</a:t>
            </a:r>
            <a:endParaRPr lang="en-I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259181" y="1708493"/>
            <a:ext cx="1756609" cy="6617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Construct Item Vector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126352" y="1698558"/>
            <a:ext cx="1132980" cy="623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LDA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976937" y="164833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Learning</a:t>
            </a:r>
            <a:endParaRPr lang="en-IN" dirty="0"/>
          </a:p>
        </p:txBody>
      </p:sp>
      <p:sp>
        <p:nvSpPr>
          <p:cNvPr id="72" name="TextBox 71"/>
          <p:cNvSpPr txBox="1"/>
          <p:nvPr/>
        </p:nvSpPr>
        <p:spPr>
          <a:xfrm>
            <a:off x="4993105" y="421101"/>
            <a:ext cx="1424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RCTR MODEL</a:t>
            </a:r>
            <a:endParaRPr lang="en-IN" dirty="0"/>
          </a:p>
        </p:txBody>
      </p:sp>
      <p:sp>
        <p:nvSpPr>
          <p:cNvPr id="77" name="Rectangle 76"/>
          <p:cNvSpPr/>
          <p:nvPr/>
        </p:nvSpPr>
        <p:spPr>
          <a:xfrm>
            <a:off x="5157539" y="4718379"/>
            <a:ext cx="2963778" cy="1008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78" name="Rectangle 77"/>
          <p:cNvSpPr/>
          <p:nvPr/>
        </p:nvSpPr>
        <p:spPr>
          <a:xfrm>
            <a:off x="5366254" y="4904880"/>
            <a:ext cx="1142832" cy="673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Get top 3 topics</a:t>
            </a:r>
            <a:endParaRPr lang="en-IN" sz="1600" dirty="0"/>
          </a:p>
        </p:txBody>
      </p:sp>
      <p:sp>
        <p:nvSpPr>
          <p:cNvPr id="81" name="Rectangle 80"/>
          <p:cNvSpPr/>
          <p:nvPr/>
        </p:nvSpPr>
        <p:spPr>
          <a:xfrm>
            <a:off x="6757907" y="4876806"/>
            <a:ext cx="1142832" cy="673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Order</a:t>
            </a:r>
            <a:endParaRPr lang="en-IN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0407316" y="2093494"/>
            <a:ext cx="1629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Recommended</a:t>
            </a:r>
          </a:p>
          <a:p>
            <a:pPr algn="ctr"/>
            <a:r>
              <a:rPr lang="en-IN" dirty="0" smtClean="0"/>
              <a:t>Items</a:t>
            </a:r>
            <a:endParaRPr lang="en-IN" dirty="0"/>
          </a:p>
        </p:txBody>
      </p:sp>
      <p:cxnSp>
        <p:nvCxnSpPr>
          <p:cNvPr id="91" name="Straight Arrow Connector 90"/>
          <p:cNvCxnSpPr>
            <a:stCxn id="21" idx="3"/>
            <a:endCxn id="77" idx="1"/>
          </p:cNvCxnSpPr>
          <p:nvPr/>
        </p:nvCxnSpPr>
        <p:spPr>
          <a:xfrm flipV="1">
            <a:off x="4162927" y="5222706"/>
            <a:ext cx="994612" cy="217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21" idx="0"/>
          </p:cNvCxnSpPr>
          <p:nvPr/>
        </p:nvCxnSpPr>
        <p:spPr>
          <a:xfrm>
            <a:off x="3272589" y="4066674"/>
            <a:ext cx="23424" cy="8395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414210" y="4295275"/>
            <a:ext cx="184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Recommendation</a:t>
            </a:r>
            <a:endParaRPr lang="en-IN" dirty="0"/>
          </a:p>
        </p:txBody>
      </p:sp>
      <p:sp>
        <p:nvSpPr>
          <p:cNvPr id="104" name="Date Placeholder 10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E534-4C5D-4180-9722-F97197C9CF6E}" type="datetime1">
              <a:rPr lang="en-US" smtClean="0"/>
              <a:t>3/1/2017</a:t>
            </a:fld>
            <a:endParaRPr lang="en-US"/>
          </a:p>
        </p:txBody>
      </p:sp>
      <p:sp>
        <p:nvSpPr>
          <p:cNvPr id="105" name="Slide Number Placeholder 1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10" y="943604"/>
            <a:ext cx="8596668" cy="119909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Modules: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126" y="1612232"/>
            <a:ext cx="11142874" cy="570296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User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Item Model</a:t>
            </a:r>
          </a:p>
          <a:p>
            <a:pPr marL="800100" lvl="1" indent="-342900"/>
            <a:r>
              <a:rPr lang="en-US" sz="1800" dirty="0" smtClean="0"/>
              <a:t>Item vector</a:t>
            </a:r>
          </a:p>
          <a:p>
            <a:pPr marL="800100" lvl="1" indent="-342900"/>
            <a:r>
              <a:rPr lang="en-US" sz="1800" dirty="0" smtClean="0"/>
              <a:t>Topic Distribution by LDA.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Link Indicator</a:t>
            </a:r>
          </a:p>
          <a:p>
            <a:pPr marL="800100" lvl="1" indent="-342900"/>
            <a:r>
              <a:rPr lang="en-US" sz="1800" dirty="0" smtClean="0"/>
              <a:t>Link Value </a:t>
            </a:r>
          </a:p>
          <a:p>
            <a:pPr marL="800100" lvl="1" indent="-342900"/>
            <a:r>
              <a:rPr lang="en-US" sz="1800" dirty="0" smtClean="0"/>
              <a:t>Item network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Prediction</a:t>
            </a:r>
            <a:endParaRPr lang="en-US" sz="2000" dirty="0" smtClean="0"/>
          </a:p>
          <a:p>
            <a:pPr marL="800100" lvl="1" indent="-342900"/>
            <a:r>
              <a:rPr lang="en-US" sz="1800" dirty="0" smtClean="0"/>
              <a:t>In-Matrix</a:t>
            </a:r>
          </a:p>
          <a:p>
            <a:pPr marL="800100" lvl="1" indent="-342900"/>
            <a:r>
              <a:rPr lang="en-US" sz="1800" dirty="0" smtClean="0"/>
              <a:t>Out-Matrix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Recommendation</a:t>
            </a:r>
            <a:endParaRPr lang="en-US" sz="2000" dirty="0" smtClean="0"/>
          </a:p>
          <a:p>
            <a:pPr marL="800100" lvl="1" indent="-342900">
              <a:buFont typeface="+mj-lt"/>
              <a:buAutoNum type="arabicPeriod"/>
            </a:pPr>
            <a:endParaRPr lang="en-US" sz="1800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BFFA-8520-4300-95DA-1D3A9D4B4CB5}" type="datetime1">
              <a:rPr lang="en-US" smtClean="0"/>
              <a:t>3/1/2017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A6BD-0E88-48B3-9E50-3F91E01CB12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33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2059</TotalTime>
  <Words>1306</Words>
  <Application>Microsoft Office PowerPoint</Application>
  <PresentationFormat>Custom</PresentationFormat>
  <Paragraphs>259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Facet</vt:lpstr>
      <vt:lpstr>Office Theme</vt:lpstr>
      <vt:lpstr>An Accurate and Automated Framework for Recommendation of Documents</vt:lpstr>
      <vt:lpstr>Introduction</vt:lpstr>
      <vt:lpstr>Problem Statement</vt:lpstr>
      <vt:lpstr>Objective:</vt:lpstr>
      <vt:lpstr>Literature Survey:</vt:lpstr>
      <vt:lpstr>Slide 6</vt:lpstr>
      <vt:lpstr>Architecture</vt:lpstr>
      <vt:lpstr>Slide 8</vt:lpstr>
      <vt:lpstr>Modules:</vt:lpstr>
      <vt:lpstr>Model Formulation</vt:lpstr>
      <vt:lpstr>User Vector   </vt:lpstr>
      <vt:lpstr>Construct User Vector   </vt:lpstr>
      <vt:lpstr>Item Vector   </vt:lpstr>
      <vt:lpstr>Construct Item Vector   </vt:lpstr>
      <vt:lpstr>Topic Modeling</vt:lpstr>
      <vt:lpstr>Latent Dirichlet Allocation </vt:lpstr>
      <vt:lpstr>Latent Dirichlet Allocation </vt:lpstr>
      <vt:lpstr>Link information Calculator</vt:lpstr>
      <vt:lpstr>Model Learning </vt:lpstr>
      <vt:lpstr>Parameter learning by MAP estimate </vt:lpstr>
      <vt:lpstr>Prediction</vt:lpstr>
      <vt:lpstr>Prediction</vt:lpstr>
      <vt:lpstr>Recommendation</vt:lpstr>
      <vt:lpstr>USE CASE DIAGRAM</vt:lpstr>
      <vt:lpstr>CLASS DIAGRAM</vt:lpstr>
      <vt:lpstr>SEQUENCE DIAGRAM</vt:lpstr>
      <vt:lpstr>COLLABORATION DIAGRAM</vt:lpstr>
      <vt:lpstr>Reference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Anbu Thamil Amalan</dc:creator>
  <cp:lastModifiedBy>Shinigami</cp:lastModifiedBy>
  <cp:revision>200</cp:revision>
  <dcterms:created xsi:type="dcterms:W3CDTF">2016-07-19T16:27:40Z</dcterms:created>
  <dcterms:modified xsi:type="dcterms:W3CDTF">2017-03-01T04:43:49Z</dcterms:modified>
</cp:coreProperties>
</file>