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f54b9778e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f54b9778e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f54b9778e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f54b9778e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f54b9778e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f54b9778e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f54b9778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f54b9778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f54b9778e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f54b9778e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f54b9778e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f54b9778e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f54b9778e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f54b9778e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f54b9778e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f54b9778e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f54b9778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f54b9778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f54b9778e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f54b9778e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54b9778e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54b9778e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f54b9778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f54b9778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f54b9778e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f54b9778e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f54b9778e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f54b9778e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f54b9778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f54b9778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f54b9778e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f54b9778e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f54b9778e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f54b9778e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f54b9778e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f54b9778e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f54b9778e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f54b9778e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f54b9778e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f54b9778e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f54b9778e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f54b9778e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f54b977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f54b977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f54b9778e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f54b9778e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f54b9778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f54b9778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f54b9778e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f54b9778e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54b9778e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54b9778e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54b9778e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54b9778e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f54b9778e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f54b9778e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54b9778e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f54b9778e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54b9778e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f54b9778e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png"/><Relationship Id="rId4" Type="http://schemas.openxmlformats.org/officeDocument/2006/relationships/image" Target="../media/image1.png"/><Relationship Id="rId5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hyperlink" Target="https://optimaltransport.github.io/book/" TargetMode="External"/><Relationship Id="rId6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hyperlink" Target="https://optimaltransport.github.io/book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youtube.com/watch?v=ZZT3bQ8BgV4" TargetMode="External"/><Relationship Id="rId4" Type="http://schemas.openxmlformats.org/officeDocument/2006/relationships/hyperlink" Target="https://www.youtube.com/watch?v=sMWQkl0p6XM" TargetMode="External"/><Relationship Id="rId5" Type="http://schemas.openxmlformats.org/officeDocument/2006/relationships/hyperlink" Target="https://dfdazac.github.io/sinkhorn.html" TargetMode="External"/><Relationship Id="rId6" Type="http://schemas.openxmlformats.org/officeDocument/2006/relationships/hyperlink" Target="https://michielstock.github.io/OptimalTransport/" TargetMode="External"/><Relationship Id="rId7" Type="http://schemas.openxmlformats.org/officeDocument/2006/relationships/hyperlink" Target="https://github.com/rflamary/POT" TargetMode="External"/><Relationship Id="rId8" Type="http://schemas.openxmlformats.org/officeDocument/2006/relationships/hyperlink" Target="https://github.com/rflamary/POT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ptimaltransport.github.io/book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26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550" y="62873"/>
            <a:ext cx="5863525" cy="30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24311" l="0" r="0" t="0"/>
          <a:stretch/>
        </p:blipFill>
        <p:spPr>
          <a:xfrm>
            <a:off x="0" y="-2"/>
            <a:ext cx="3962399" cy="11420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1276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Structured Optimal Transport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06400" y="3703075"/>
            <a:ext cx="26685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~ Presented by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M S Nishanth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CS18MTECH11005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4475" y="2688938"/>
            <a:ext cx="190500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175" y="1054088"/>
            <a:ext cx="49149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 rotWithShape="1">
          <a:blip r:embed="rId4">
            <a:alphaModFix/>
          </a:blip>
          <a:srcRect b="0" l="0" r="4470" t="0"/>
          <a:stretch/>
        </p:blipFill>
        <p:spPr>
          <a:xfrm>
            <a:off x="341013" y="2571750"/>
            <a:ext cx="84619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851150" y="4746925"/>
            <a:ext cx="80508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** </a:t>
            </a:r>
            <a:r>
              <a:rPr lang="en-GB" sz="120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https://optimaltransport.github.io/book/</a:t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7075" y="206363"/>
            <a:ext cx="1905000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7115675" y="4725625"/>
            <a:ext cx="1923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Img source: Google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400" y="2214750"/>
            <a:ext cx="3162400" cy="29287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Entropic Regularization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24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15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515151"/>
                </a:solidFill>
                <a:latin typeface="Georgia"/>
                <a:ea typeface="Georgia"/>
                <a:cs typeface="Georgia"/>
                <a:sym typeface="Georgia"/>
              </a:rPr>
              <a:t>A matrix with low entropy will be sparser, Conversely, a matrix with high entropy will be smoother [with the maximum entropy achieved with a uniform distribution of values across its elements].</a:t>
            </a:r>
            <a:endParaRPr sz="1350">
              <a:solidFill>
                <a:srgbClr val="515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15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515151"/>
                </a:solidFill>
                <a:latin typeface="Georgia"/>
                <a:ea typeface="Georgia"/>
                <a:cs typeface="Georgia"/>
                <a:sym typeface="Georgia"/>
              </a:rPr>
              <a:t>With a regularization coefficient</a:t>
            </a:r>
            <a:r>
              <a:rPr lang="en-GB" sz="1350">
                <a:solidFill>
                  <a:srgbClr val="515151"/>
                </a:solidFill>
                <a:latin typeface="Georgia"/>
                <a:ea typeface="Georgia"/>
                <a:cs typeface="Georgia"/>
                <a:sym typeface="Georgia"/>
              </a:rPr>
              <a:t>,</a:t>
            </a:r>
            <a:r>
              <a:rPr lang="en-GB" sz="1350">
                <a:solidFill>
                  <a:srgbClr val="515151"/>
                </a:solidFill>
                <a:latin typeface="Georgia"/>
                <a:ea typeface="Georgia"/>
                <a:cs typeface="Georgia"/>
                <a:sym typeface="Georgia"/>
              </a:rPr>
              <a:t> we can include this in the </a:t>
            </a:r>
            <a:endParaRPr sz="1350">
              <a:solidFill>
                <a:srgbClr val="515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515151"/>
                </a:solidFill>
                <a:latin typeface="Georgia"/>
                <a:ea typeface="Georgia"/>
                <a:cs typeface="Georgia"/>
                <a:sym typeface="Georgia"/>
              </a:rPr>
              <a:t>optimal transport problem to encourage smoother </a:t>
            </a:r>
            <a:endParaRPr sz="1350">
              <a:solidFill>
                <a:srgbClr val="515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515151"/>
                </a:solidFill>
                <a:latin typeface="Georgia"/>
                <a:ea typeface="Georgia"/>
                <a:cs typeface="Georgia"/>
                <a:sym typeface="Georgia"/>
              </a:rPr>
              <a:t>coupling matrices.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075" y="3423363"/>
            <a:ext cx="276225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4572000" y="4752900"/>
            <a:ext cx="43725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Img source: 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https://michielstock.github.io/OptimalTransport/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</a:t>
            </a:r>
            <a:r>
              <a:rPr lang="en-GB"/>
              <a:t>odular function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650" y="1809050"/>
            <a:ext cx="24193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 rotWithShape="1">
          <a:blip r:embed="rId4">
            <a:alphaModFix/>
          </a:blip>
          <a:srcRect b="74690" l="4897" r="47646" t="10719"/>
          <a:stretch/>
        </p:blipFill>
        <p:spPr>
          <a:xfrm>
            <a:off x="3916450" y="2294800"/>
            <a:ext cx="4205249" cy="3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Submodularity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375" y="1601713"/>
            <a:ext cx="56292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863" y="3173500"/>
            <a:ext cx="54483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Submodularity?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</a:t>
            </a:r>
            <a:r>
              <a:rPr lang="en-GB"/>
              <a:t>t allows us to encode </a:t>
            </a:r>
            <a:r>
              <a:rPr lang="en-GB"/>
              <a:t>various types of structural information in the cost function.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638" y="207300"/>
            <a:ext cx="6898725" cy="4283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How?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8520600" cy="12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</a:t>
            </a:r>
            <a:r>
              <a:rPr lang="en-GB"/>
              <a:t>e try a matching of variables in U (source) and V (target) with minimal cost. Here any matching can be expressed as a set of edges S = {(u1, v1), . . . ,(uk , vk)}, and its cost as a set function F : 2|U|×|V| → R+.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301" y="2866150"/>
            <a:ext cx="3200875" cy="124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 txBox="1"/>
          <p:nvPr/>
        </p:nvSpPr>
        <p:spPr>
          <a:xfrm>
            <a:off x="508700" y="2679175"/>
            <a:ext cx="4476600" cy="20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We divide the support of the source and target distributions µ and ν into regions Uk ⊂ U and Vl ⊂ V.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And calculate the cost as: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5108738" y="4431325"/>
            <a:ext cx="39000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Here, each Fkl is a Submodular function</a:t>
            </a: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215150" y="4621300"/>
            <a:ext cx="4679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Formula: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Structured Optimal Transport David Alvarez-Melis, Tommi S. Jaakkola, Stefanie Jegelka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Computation time for this?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725" y="1851025"/>
            <a:ext cx="32985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Lovasz Extension and Submodularity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If F is submodular, the Lovasz extension is equivalent to the support function.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And this is convex. </a:t>
            </a:r>
            <a:r>
              <a:rPr lang="en-GB"/>
              <a:t>In Fact</a:t>
            </a:r>
            <a:r>
              <a:rPr lang="en-GB"/>
              <a:t> a conic.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 b="0" l="44566" r="32107" t="41626"/>
          <a:stretch/>
        </p:blipFill>
        <p:spPr>
          <a:xfrm>
            <a:off x="4770475" y="2425650"/>
            <a:ext cx="2147824" cy="7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 txBox="1"/>
          <p:nvPr/>
        </p:nvSpPr>
        <p:spPr>
          <a:xfrm>
            <a:off x="311700" y="4616325"/>
            <a:ext cx="80508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** </a:t>
            </a:r>
            <a:r>
              <a:rPr lang="en-GB" sz="120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https://optimaltransport.github.io/book/</a:t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Previously, our optimization function was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</a:t>
            </a:r>
            <a:r>
              <a:rPr lang="en-GB"/>
              <a:t>e know that this is a convex function we can apply lovasz extension and get</a:t>
            </a:r>
            <a:r>
              <a:rPr lang="en-GB"/>
              <a:t>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375" y="3418376"/>
            <a:ext cx="3643900" cy="7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 rotWithShape="1">
          <a:blip r:embed="rId4">
            <a:alphaModFix/>
          </a:blip>
          <a:srcRect b="0" l="40172" r="42370" t="58186"/>
          <a:stretch/>
        </p:blipFill>
        <p:spPr>
          <a:xfrm>
            <a:off x="5728300" y="1724401"/>
            <a:ext cx="1546371" cy="7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 rotWithShape="1">
          <a:blip r:embed="rId5">
            <a:alphaModFix/>
          </a:blip>
          <a:srcRect b="0" l="11706" r="14153" t="0"/>
          <a:stretch/>
        </p:blipFill>
        <p:spPr>
          <a:xfrm>
            <a:off x="311700" y="1738725"/>
            <a:ext cx="36439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4675" y="283638"/>
            <a:ext cx="1905000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1"/>
          <p:cNvSpPr txBox="1"/>
          <p:nvPr/>
        </p:nvSpPr>
        <p:spPr>
          <a:xfrm>
            <a:off x="4087900" y="1869150"/>
            <a:ext cx="1640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Converted to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5913"/>
            <a:ext cx="8839197" cy="3351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Mirror Descent Algorithm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algorithm has 2 steps. Which is iterated to get an optimal solution.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Calculate gradient for lovasz extension.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Sinkhorn projection of the Gradient.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Calculating </a:t>
            </a:r>
            <a:r>
              <a:rPr lang="en-GB"/>
              <a:t>gradient for lovasz extension.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113" y="1389238"/>
            <a:ext cx="460057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342900"/>
            <a:ext cx="8591550" cy="4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4"/>
          <p:cNvSpPr txBox="1"/>
          <p:nvPr/>
        </p:nvSpPr>
        <p:spPr>
          <a:xfrm>
            <a:off x="3956525" y="4703625"/>
            <a:ext cx="5007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 </a:t>
            </a:r>
            <a:r>
              <a:rPr lang="en-GB"/>
              <a:t>Submodular Functions – Part II ML Summer School Cádiz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Sinkhorn projection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solution is easily derivable.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Solution by adding Lagrange’s multipliers and solving.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from paper</a:t>
            </a:r>
            <a:endParaRPr/>
          </a:p>
        </p:txBody>
      </p:sp>
      <p:sp>
        <p:nvSpPr>
          <p:cNvPr id="228" name="Google Shape;228;p36"/>
          <p:cNvSpPr txBox="1"/>
          <p:nvPr/>
        </p:nvSpPr>
        <p:spPr>
          <a:xfrm>
            <a:off x="311713" y="1876550"/>
            <a:ext cx="40404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6"/>
          <p:cNvSpPr txBox="1"/>
          <p:nvPr/>
        </p:nvSpPr>
        <p:spPr>
          <a:xfrm>
            <a:off x="4640175" y="1857500"/>
            <a:ext cx="42903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25" y="1374571"/>
            <a:ext cx="8236750" cy="29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851" y="898475"/>
            <a:ext cx="4046300" cy="33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Shortcomings of paper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231025" y="120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	The original OT is a linear program, whereas the structured OT is NOT.  </a:t>
            </a:r>
            <a:endParaRPr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2727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	The claim is that we can introduce structure and handle the same applications as SOT without changing the form of the OT to a non-linear program</a:t>
            </a:r>
            <a:endParaRPr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method</a:t>
            </a:r>
            <a:endParaRPr/>
          </a:p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propose to change the cost function to that of an induced norm from the paper.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structured sparsity-inducing norms through submodular functions.</a:t>
            </a:r>
            <a:endParaRPr/>
          </a:p>
        </p:txBody>
      </p:sp>
      <p:sp>
        <p:nvSpPr>
          <p:cNvPr id="248" name="Google Shape;248;p39"/>
          <p:cNvSpPr txBox="1"/>
          <p:nvPr/>
        </p:nvSpPr>
        <p:spPr>
          <a:xfrm>
            <a:off x="311700" y="4058275"/>
            <a:ext cx="73074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** </a:t>
            </a: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Structured sparsity-inducing norms through submodular functions Francis Bach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Cuturi, Marco. "Sinkhorn distances: Lightspeed computation of optimal transport." </a:t>
            </a:r>
            <a:r>
              <a:rPr i="1" lang="en-GB" sz="1200">
                <a:solidFill>
                  <a:srgbClr val="222222"/>
                </a:solidFill>
                <a:highlight>
                  <a:srgbClr val="FFFFFF"/>
                </a:highlight>
              </a:rPr>
              <a:t>Advances in neural information processing systems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. 2013.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Alvarez-Melis, David, Tommi S. Jaakkola, and Stefanie Jegelka. "Structured optimal transport." </a:t>
            </a:r>
            <a:r>
              <a:rPr i="1" lang="en-GB" sz="1200">
                <a:solidFill>
                  <a:srgbClr val="222222"/>
                </a:solidFill>
                <a:highlight>
                  <a:srgbClr val="FFFFFF"/>
                </a:highlight>
              </a:rPr>
              <a:t>arXiv preprint arXiv:1712.06199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 (2017).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Bach, Francis R. "Structured sparsity-inducing norms through submodular functions." </a:t>
            </a:r>
            <a:r>
              <a:rPr i="1" lang="en-GB" sz="1200">
                <a:solidFill>
                  <a:srgbClr val="222222"/>
                </a:solidFill>
                <a:highlight>
                  <a:srgbClr val="FFFFFF"/>
                </a:highlight>
              </a:rPr>
              <a:t>Advances in Neural Information Processing Systems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. 2010.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Some online materials: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 sz="1200" u="sng">
                <a:solidFill>
                  <a:schemeClr val="hlink"/>
                </a:solidFill>
                <a:hlinkClick r:id="rId3"/>
              </a:rPr>
              <a:t>https://www.youtube.com/watch?v=ZZT3bQ8BgV4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 sz="1200" u="sng">
                <a:solidFill>
                  <a:schemeClr val="hlink"/>
                </a:solidFill>
                <a:hlinkClick r:id="rId4"/>
              </a:rPr>
              <a:t>https://www.youtube.com/watch?v=sMWQkl0p6XM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 sz="1200" u="sng">
                <a:solidFill>
                  <a:schemeClr val="hlink"/>
                </a:solidFill>
                <a:hlinkClick r:id="rId5"/>
              </a:rPr>
              <a:t>https://dfdazac.github.io/sinkhorn.html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 sz="1200" u="sng">
                <a:solidFill>
                  <a:schemeClr val="hlink"/>
                </a:solidFill>
                <a:hlinkClick r:id="rId6"/>
              </a:rPr>
              <a:t>https://michielstock.github.io/OptimalTransport/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 sz="1200" u="sng">
                <a:solidFill>
                  <a:schemeClr val="hlink"/>
                </a:solidFill>
                <a:hlinkClick r:id="rId7"/>
              </a:rPr>
              <a:t>h</a:t>
            </a:r>
            <a:r>
              <a:rPr lang="en-GB" sz="1200" u="sng">
                <a:solidFill>
                  <a:schemeClr val="hlink"/>
                </a:solidFill>
                <a:hlinkClick r:id="rId8"/>
              </a:rPr>
              <a:t>ttps:	//github.com/rflamary/POT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 sz="1200"/>
              <a:t>Submodular Functions – Part II ML Summer School Cádiz Stefanie Jegelka </a:t>
            </a:r>
            <a:endParaRPr sz="12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1758675" y="1722425"/>
            <a:ext cx="447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Optimal Transport Problem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24700" y="1152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Given the transportation of one unit of the commodity from Pi to Mj costs cij . How to transport the required quantity of the commodity at the lowest cost?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Optimal transport provides a natural, elegant framework for comparing probability distributions while respecting the underlying geometry [1]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[1]: </a:t>
            </a:r>
            <a:r>
              <a:rPr lang="en-GB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https://optimaltransport.github.io/book/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5" y="78787"/>
            <a:ext cx="9144000" cy="498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chemeClr val="lt1"/>
                </a:highlight>
              </a:rPr>
              <a:t>Applications of optimal transport distances: Shape analysis [Gangbo and McCann, 2000], image registration and interpolation [Solomon et al., 2015], domain adaptation [Courty et al., 2017], adversarial neural networks [Arjovsky et al., 2017], and multi-label prediction [Frogner et al., 2015]... etc</a:t>
            </a:r>
            <a:endParaRPr sz="135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625" y="2027090"/>
            <a:ext cx="4844703" cy="8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077" y="1294248"/>
            <a:ext cx="4014450" cy="215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9375" y="3354874"/>
            <a:ext cx="3492250" cy="17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 rotWithShape="1">
          <a:blip r:embed="rId5">
            <a:alphaModFix/>
          </a:blip>
          <a:srcRect b="53075" l="4689" r="50990" t="5920"/>
          <a:stretch/>
        </p:blipFill>
        <p:spPr>
          <a:xfrm>
            <a:off x="-260700" y="-116025"/>
            <a:ext cx="2953350" cy="21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7900" y="86338"/>
            <a:ext cx="3143250" cy="47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641438" y="135350"/>
            <a:ext cx="2523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Multi-label classification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75100" y="2476200"/>
            <a:ext cx="2523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Domain Adaption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166925" y="926750"/>
            <a:ext cx="2523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Adversarial</a:t>
            </a:r>
            <a:r>
              <a:rPr b="1" lang="en-GB">
                <a:solidFill>
                  <a:srgbClr val="FF0000"/>
                </a:solidFill>
              </a:rPr>
              <a:t> Neural Network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063775" y="4499075"/>
            <a:ext cx="2523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Image analysis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474700" y="4776000"/>
            <a:ext cx="25866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 All images from Google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Structured Optimal Transport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capture the structure of the settings.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</a:t>
            </a:r>
            <a:r>
              <a:rPr lang="en-GB"/>
              <a:t>ntrinsic: if the distributions correspond to structured objects (e.g., images with segments, or sequences)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Extrinsic: if there is side information that induces structure (e.g. groupings).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example: Domain Adaptation.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/>
              <a:t>T</a:t>
            </a:r>
            <a:r>
              <a:rPr lang="en-GB" sz="2000"/>
              <a:t>o incorporate structural information directly into the optimal transport problem.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725" y="548358"/>
            <a:ext cx="3094419" cy="278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0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Formulation of Optimal Transport 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4">
            <a:alphaModFix/>
          </a:blip>
          <a:srcRect b="0" l="19185" r="0" t="0"/>
          <a:stretch/>
        </p:blipFill>
        <p:spPr>
          <a:xfrm>
            <a:off x="623375" y="3058175"/>
            <a:ext cx="63042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7275" y="3743975"/>
            <a:ext cx="18383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175" y="1054100"/>
            <a:ext cx="58293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5300" y="2073275"/>
            <a:ext cx="50577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609425" y="4722700"/>
            <a:ext cx="5568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** </a:t>
            </a:r>
            <a:r>
              <a:rPr lang="en-GB" sz="1200"/>
              <a:t>Introduction to Optimal Transport Matthew Thorpe</a:t>
            </a:r>
            <a:endParaRPr sz="1200"/>
          </a:p>
        </p:txBody>
      </p:sp>
      <p:sp>
        <p:nvSpPr>
          <p:cNvPr id="111" name="Google Shape;111;p20"/>
          <p:cNvSpPr txBox="1"/>
          <p:nvPr/>
        </p:nvSpPr>
        <p:spPr>
          <a:xfrm>
            <a:off x="6658475" y="4752900"/>
            <a:ext cx="1923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Img source: Google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/>
        <p:spPr>
          <a:xfrm>
            <a:off x="2299416" y="1083516"/>
            <a:ext cx="4545175" cy="29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6658475" y="4752900"/>
            <a:ext cx="1923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Img source: Google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