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99" r:id="rId1"/>
  </p:sldMasterIdLst>
  <p:notesMasterIdLst>
    <p:notesMasterId r:id="rId56"/>
  </p:notesMasterIdLst>
  <p:handoutMasterIdLst>
    <p:handoutMasterId r:id="rId57"/>
  </p:handoutMasterIdLst>
  <p:sldIdLst>
    <p:sldId id="256" r:id="rId2"/>
    <p:sldId id="257" r:id="rId3"/>
    <p:sldId id="258" r:id="rId4"/>
    <p:sldId id="259" r:id="rId5"/>
    <p:sldId id="260" r:id="rId6"/>
    <p:sldId id="261" r:id="rId7"/>
    <p:sldId id="262" r:id="rId8"/>
    <p:sldId id="264" r:id="rId9"/>
    <p:sldId id="271" r:id="rId10"/>
    <p:sldId id="266" r:id="rId11"/>
    <p:sldId id="294" r:id="rId12"/>
    <p:sldId id="295" r:id="rId13"/>
    <p:sldId id="267" r:id="rId14"/>
    <p:sldId id="270" r:id="rId15"/>
    <p:sldId id="269" r:id="rId16"/>
    <p:sldId id="296" r:id="rId17"/>
    <p:sldId id="297" r:id="rId18"/>
    <p:sldId id="298" r:id="rId19"/>
    <p:sldId id="303" r:id="rId20"/>
    <p:sldId id="299" r:id="rId21"/>
    <p:sldId id="301" r:id="rId22"/>
    <p:sldId id="283" r:id="rId23"/>
    <p:sldId id="300" r:id="rId24"/>
    <p:sldId id="302" r:id="rId25"/>
    <p:sldId id="306" r:id="rId26"/>
    <p:sldId id="272" r:id="rId27"/>
    <p:sldId id="312" r:id="rId28"/>
    <p:sldId id="273" r:id="rId29"/>
    <p:sldId id="274" r:id="rId30"/>
    <p:sldId id="304" r:id="rId31"/>
    <p:sldId id="275" r:id="rId32"/>
    <p:sldId id="276" r:id="rId33"/>
    <p:sldId id="277" r:id="rId34"/>
    <p:sldId id="279" r:id="rId35"/>
    <p:sldId id="280" r:id="rId36"/>
    <p:sldId id="281" r:id="rId37"/>
    <p:sldId id="282" r:id="rId38"/>
    <p:sldId id="309" r:id="rId39"/>
    <p:sldId id="284" r:id="rId40"/>
    <p:sldId id="278" r:id="rId41"/>
    <p:sldId id="310" r:id="rId42"/>
    <p:sldId id="286" r:id="rId43"/>
    <p:sldId id="287" r:id="rId44"/>
    <p:sldId id="307" r:id="rId45"/>
    <p:sldId id="308" r:id="rId46"/>
    <p:sldId id="285" r:id="rId47"/>
    <p:sldId id="311" r:id="rId48"/>
    <p:sldId id="305" r:id="rId49"/>
    <p:sldId id="288" r:id="rId50"/>
    <p:sldId id="289" r:id="rId51"/>
    <p:sldId id="290" r:id="rId52"/>
    <p:sldId id="291" r:id="rId53"/>
    <p:sldId id="292" r:id="rId54"/>
    <p:sldId id="293" r:id="rId55"/>
  </p:sldIdLst>
  <p:sldSz cx="9144000" cy="6858000" type="screen4x3"/>
  <p:notesSz cx="6858000" cy="9174163"/>
  <p:defaultTextStyle>
    <a:defPPr>
      <a:defRPr lang="en-US"/>
    </a:defPPr>
    <a:lvl1pPr algn="l" rtl="0" eaLnBrk="0" fontAlgn="base" hangingPunct="0">
      <a:spcBef>
        <a:spcPct val="0"/>
      </a:spcBef>
      <a:spcAft>
        <a:spcPct val="0"/>
      </a:spcAft>
      <a:defRPr sz="2400" kern="1200">
        <a:solidFill>
          <a:schemeClr val="tx1"/>
        </a:solidFill>
        <a:latin typeface="Arial" charset="0"/>
        <a:ea typeface="+mn-ea"/>
        <a:cs typeface="+mn-cs"/>
      </a:defRPr>
    </a:lvl1pPr>
    <a:lvl2pPr marL="457200" algn="l" rtl="0" eaLnBrk="0" fontAlgn="base" hangingPunct="0">
      <a:spcBef>
        <a:spcPct val="0"/>
      </a:spcBef>
      <a:spcAft>
        <a:spcPct val="0"/>
      </a:spcAft>
      <a:defRPr sz="2400" kern="1200">
        <a:solidFill>
          <a:schemeClr val="tx1"/>
        </a:solidFill>
        <a:latin typeface="Arial" charset="0"/>
        <a:ea typeface="+mn-ea"/>
        <a:cs typeface="+mn-cs"/>
      </a:defRPr>
    </a:lvl2pPr>
    <a:lvl3pPr marL="914400" algn="l" rtl="0" eaLnBrk="0" fontAlgn="base" hangingPunct="0">
      <a:spcBef>
        <a:spcPct val="0"/>
      </a:spcBef>
      <a:spcAft>
        <a:spcPct val="0"/>
      </a:spcAft>
      <a:defRPr sz="2400" kern="1200">
        <a:solidFill>
          <a:schemeClr val="tx1"/>
        </a:solidFill>
        <a:latin typeface="Arial" charset="0"/>
        <a:ea typeface="+mn-ea"/>
        <a:cs typeface="+mn-cs"/>
      </a:defRPr>
    </a:lvl3pPr>
    <a:lvl4pPr marL="1371600" algn="l" rtl="0" eaLnBrk="0" fontAlgn="base" hangingPunct="0">
      <a:spcBef>
        <a:spcPct val="0"/>
      </a:spcBef>
      <a:spcAft>
        <a:spcPct val="0"/>
      </a:spcAft>
      <a:defRPr sz="2400" kern="1200">
        <a:solidFill>
          <a:schemeClr val="tx1"/>
        </a:solidFill>
        <a:latin typeface="Arial" charset="0"/>
        <a:ea typeface="+mn-ea"/>
        <a:cs typeface="+mn-cs"/>
      </a:defRPr>
    </a:lvl4pPr>
    <a:lvl5pPr marL="1828800" algn="l"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ECE4D0"/>
    <a:srgbClr val="26697A"/>
    <a:srgbClr val="DBFFB8"/>
    <a:srgbClr val="E6FFE6"/>
    <a:srgbClr val="00FF00"/>
    <a:srgbClr val="EF9100"/>
    <a:srgbClr val="AD6900"/>
    <a:srgbClr val="CECECE"/>
    <a:srgbClr val="FCFEB9"/>
    <a:srgbClr val="FEFF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79" autoAdjust="0"/>
    <p:restoredTop sz="94752" autoAdjust="0"/>
  </p:normalViewPr>
  <p:slideViewPr>
    <p:cSldViewPr>
      <p:cViewPr varScale="1">
        <p:scale>
          <a:sx n="78" d="100"/>
          <a:sy n="78" d="100"/>
        </p:scale>
        <p:origin x="1598"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79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1588"/>
            <a:ext cx="2971800" cy="458788"/>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defRPr sz="1000" i="1"/>
            </a:lvl1pPr>
          </a:lstStyle>
          <a:p>
            <a:pPr>
              <a:defRPr/>
            </a:pPr>
            <a:endParaRPr lang="en-US"/>
          </a:p>
        </p:txBody>
      </p:sp>
      <p:sp>
        <p:nvSpPr>
          <p:cNvPr id="3075" name="Rectangle 3"/>
          <p:cNvSpPr>
            <a:spLocks noGrp="1" noChangeArrowheads="1"/>
          </p:cNvSpPr>
          <p:nvPr>
            <p:ph type="dt" sz="quarter" idx="1"/>
          </p:nvPr>
        </p:nvSpPr>
        <p:spPr bwMode="auto">
          <a:xfrm>
            <a:off x="3886200" y="-1588"/>
            <a:ext cx="2971800" cy="458788"/>
          </a:xfrm>
          <a:prstGeom prst="rect">
            <a:avLst/>
          </a:prstGeom>
          <a:noFill/>
          <a:ln w="9525">
            <a:noFill/>
            <a:miter lim="800000"/>
            <a:headEnd/>
            <a:tailEnd/>
          </a:ln>
          <a:effectLst/>
        </p:spPr>
        <p:txBody>
          <a:bodyPr vert="horz" wrap="square" lIns="19050" tIns="0" rIns="19050" bIns="0" numCol="1" anchor="t" anchorCtr="0" compatLnSpc="1">
            <a:prstTxWarp prst="textNoShape">
              <a:avLst/>
            </a:prstTxWarp>
          </a:bodyPr>
          <a:lstStyle>
            <a:lvl1pPr algn="r">
              <a:defRPr sz="1000" i="1"/>
            </a:lvl1pPr>
          </a:lstStyle>
          <a:p>
            <a:pPr>
              <a:defRPr/>
            </a:pPr>
            <a:endParaRPr lang="en-US"/>
          </a:p>
        </p:txBody>
      </p:sp>
      <p:sp>
        <p:nvSpPr>
          <p:cNvPr id="3076" name="Rectangle 4"/>
          <p:cNvSpPr>
            <a:spLocks noGrp="1" noChangeArrowheads="1"/>
          </p:cNvSpPr>
          <p:nvPr>
            <p:ph type="ftr" sz="quarter" idx="2"/>
          </p:nvPr>
        </p:nvSpPr>
        <p:spPr bwMode="auto">
          <a:xfrm>
            <a:off x="0" y="8715375"/>
            <a:ext cx="2971800" cy="458788"/>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defRPr sz="1000" i="1"/>
            </a:lvl1pPr>
          </a:lstStyle>
          <a:p>
            <a:pPr>
              <a:defRPr/>
            </a:pPr>
            <a:r>
              <a:rPr lang="en-US"/>
              <a:t>Chapter 1:  Introduction</a:t>
            </a:r>
          </a:p>
        </p:txBody>
      </p:sp>
      <p:sp>
        <p:nvSpPr>
          <p:cNvPr id="3077" name="Rectangle 5"/>
          <p:cNvSpPr>
            <a:spLocks noGrp="1" noChangeArrowheads="1"/>
          </p:cNvSpPr>
          <p:nvPr>
            <p:ph type="sldNum" sz="quarter" idx="3"/>
          </p:nvPr>
        </p:nvSpPr>
        <p:spPr bwMode="auto">
          <a:xfrm>
            <a:off x="3886200" y="8715375"/>
            <a:ext cx="2971800" cy="458788"/>
          </a:xfrm>
          <a:prstGeom prst="rect">
            <a:avLst/>
          </a:prstGeom>
          <a:noFill/>
          <a:ln w="9525">
            <a:noFill/>
            <a:miter lim="800000"/>
            <a:headEnd/>
            <a:tailEnd/>
          </a:ln>
          <a:effectLst/>
        </p:spPr>
        <p:txBody>
          <a:bodyPr vert="horz" wrap="square" lIns="19050" tIns="0" rIns="19050" bIns="0" numCol="1" anchor="b" anchorCtr="0" compatLnSpc="1">
            <a:prstTxWarp prst="textNoShape">
              <a:avLst/>
            </a:prstTxWarp>
          </a:bodyPr>
          <a:lstStyle>
            <a:lvl1pPr algn="r">
              <a:defRPr sz="1200"/>
            </a:lvl1pPr>
          </a:lstStyle>
          <a:p>
            <a:pPr>
              <a:defRPr/>
            </a:pPr>
            <a:fld id="{8697D135-5270-4DCA-863C-F3BEF4F8C067}" type="slidenum">
              <a:rPr lang="en-US"/>
              <a:pPr>
                <a:defRPr/>
              </a:pPr>
              <a:t>‹#›</a:t>
            </a:fld>
            <a:endParaRPr lang="en-US"/>
          </a:p>
        </p:txBody>
      </p:sp>
      <p:sp>
        <p:nvSpPr>
          <p:cNvPr id="3078" name="Rectangle 6"/>
          <p:cNvSpPr>
            <a:spLocks noChangeArrowheads="1"/>
          </p:cNvSpPr>
          <p:nvPr/>
        </p:nvSpPr>
        <p:spPr bwMode="auto">
          <a:xfrm>
            <a:off x="68263" y="90488"/>
            <a:ext cx="1743075" cy="304800"/>
          </a:xfrm>
          <a:prstGeom prst="rect">
            <a:avLst/>
          </a:prstGeom>
          <a:noFill/>
          <a:ln w="9525">
            <a:noFill/>
            <a:miter lim="800000"/>
            <a:headEnd/>
            <a:tailEnd/>
          </a:ln>
          <a:effectLst/>
        </p:spPr>
        <p:txBody>
          <a:bodyPr wrap="none" lIns="92075" tIns="46038" rIns="92075" bIns="46038" anchor="ctr">
            <a:spAutoFit/>
          </a:bodyPr>
          <a:lstStyle/>
          <a:p>
            <a:pPr>
              <a:defRPr/>
            </a:pPr>
            <a:r>
              <a:rPr lang="en-US" sz="1400">
                <a:latin typeface="Book Antiqua" pitchFamily="18" charset="0"/>
              </a:rPr>
              <a:t>Introduction to MIS</a:t>
            </a:r>
          </a:p>
        </p:txBody>
      </p:sp>
      <p:sp>
        <p:nvSpPr>
          <p:cNvPr id="3079" name="Rectangle 7"/>
          <p:cNvSpPr>
            <a:spLocks noChangeArrowheads="1"/>
          </p:cNvSpPr>
          <p:nvPr/>
        </p:nvSpPr>
        <p:spPr bwMode="auto">
          <a:xfrm>
            <a:off x="6380163" y="8777288"/>
            <a:ext cx="409575" cy="304800"/>
          </a:xfrm>
          <a:prstGeom prst="rect">
            <a:avLst/>
          </a:prstGeom>
          <a:noFill/>
          <a:ln w="9525">
            <a:noFill/>
            <a:miter lim="800000"/>
            <a:headEnd/>
            <a:tailEnd/>
          </a:ln>
          <a:effectLst/>
        </p:spPr>
        <p:txBody>
          <a:bodyPr wrap="none" lIns="92075" tIns="46038" rIns="92075" bIns="46038" anchor="ctr">
            <a:spAutoFit/>
          </a:bodyPr>
          <a:lstStyle/>
          <a:p>
            <a:pPr algn="r">
              <a:defRPr/>
            </a:pPr>
            <a:fld id="{A04D6B28-4C12-4DB8-BC6A-7E8044F0FFFF}" type="slidenum">
              <a:rPr lang="en-US" sz="1400">
                <a:latin typeface="Book Antiqua" pitchFamily="18" charset="0"/>
              </a:rPr>
              <a:pPr algn="r">
                <a:defRPr/>
              </a:pPr>
              <a:t>‹#›</a:t>
            </a:fld>
            <a:endParaRPr lang="en-US" sz="1400">
              <a:latin typeface="Book Antiqua" pitchFamily="18" charset="0"/>
            </a:endParaRPr>
          </a:p>
        </p:txBody>
      </p:sp>
    </p:spTree>
    <p:extLst>
      <p:ext uri="{BB962C8B-B14F-4D97-AF65-F5344CB8AC3E}">
        <p14:creationId xmlns:p14="http://schemas.microsoft.com/office/powerpoint/2010/main" val="28000601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bwMode="auto">
          <a:xfrm>
            <a:off x="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62467" name="Rectangle 3"/>
          <p:cNvSpPr>
            <a:spLocks noGrp="1" noChangeArrowheads="1"/>
          </p:cNvSpPr>
          <p:nvPr>
            <p:ph type="dt" idx="1"/>
          </p:nvPr>
        </p:nvSpPr>
        <p:spPr bwMode="auto">
          <a:xfrm>
            <a:off x="3886200" y="0"/>
            <a:ext cx="2971800" cy="4572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4506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2469" name="Rectangle 5"/>
          <p:cNvSpPr>
            <a:spLocks noGrp="1" noChangeArrowheads="1"/>
          </p:cNvSpPr>
          <p:nvPr>
            <p:ph type="body" sz="quarter" idx="3"/>
          </p:nvPr>
        </p:nvSpPr>
        <p:spPr bwMode="auto">
          <a:xfrm>
            <a:off x="914400" y="4343400"/>
            <a:ext cx="5029200" cy="4114800"/>
          </a:xfrm>
          <a:prstGeom prst="rect">
            <a:avLst/>
          </a:prstGeom>
          <a:noFill/>
          <a:ln w="12700">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2470" name="Rectangle 6"/>
          <p:cNvSpPr>
            <a:spLocks noGrp="1" noChangeArrowheads="1"/>
          </p:cNvSpPr>
          <p:nvPr>
            <p:ph type="ftr" sz="quarter" idx="4"/>
          </p:nvPr>
        </p:nvSpPr>
        <p:spPr bwMode="auto">
          <a:xfrm>
            <a:off x="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62471" name="Rectangle 7"/>
          <p:cNvSpPr>
            <a:spLocks noGrp="1" noChangeArrowheads="1"/>
          </p:cNvSpPr>
          <p:nvPr>
            <p:ph type="sldNum" sz="quarter" idx="5"/>
          </p:nvPr>
        </p:nvSpPr>
        <p:spPr bwMode="auto">
          <a:xfrm>
            <a:off x="3886200" y="8686800"/>
            <a:ext cx="2971800" cy="457200"/>
          </a:xfrm>
          <a:prstGeom prst="rect">
            <a:avLst/>
          </a:prstGeom>
          <a:noFill/>
          <a:ln w="12700">
            <a:noFill/>
            <a:miter lim="800000"/>
            <a:headEnd type="none" w="sm" len="sm"/>
            <a:tailEnd type="none" w="sm" len="sm"/>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B7470D68-DF5D-48E8-8D15-795AE7D18638}" type="slidenum">
              <a:rPr lang="en-US"/>
              <a:pPr>
                <a:defRPr/>
              </a:pPr>
              <a:t>‹#›</a:t>
            </a:fld>
            <a:endParaRPr lang="en-US"/>
          </a:p>
        </p:txBody>
      </p:sp>
    </p:spTree>
    <p:extLst>
      <p:ext uri="{BB962C8B-B14F-4D97-AF65-F5344CB8AC3E}">
        <p14:creationId xmlns:p14="http://schemas.microsoft.com/office/powerpoint/2010/main" val="135199918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Book Antiqua"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Book Antiqua"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Book Antiqua"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Book Antiqua"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Book Antiqua"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sz="2400">
                <a:solidFill>
                  <a:schemeClr val="tx1"/>
                </a:solidFill>
                <a:latin typeface="Arial" charset="0"/>
              </a:defRPr>
            </a:lvl1pPr>
            <a:lvl2pPr marL="742950" indent="-285750">
              <a:defRPr sz="2400">
                <a:solidFill>
                  <a:schemeClr val="tx1"/>
                </a:solidFill>
                <a:latin typeface="Arial" charset="0"/>
              </a:defRPr>
            </a:lvl2pPr>
            <a:lvl3pPr marL="1143000" indent="-228600">
              <a:defRPr sz="2400">
                <a:solidFill>
                  <a:schemeClr val="tx1"/>
                </a:solidFill>
                <a:latin typeface="Arial" charset="0"/>
              </a:defRPr>
            </a:lvl3pPr>
            <a:lvl4pPr marL="1600200" indent="-228600">
              <a:defRPr sz="2400">
                <a:solidFill>
                  <a:schemeClr val="tx1"/>
                </a:solidFill>
                <a:latin typeface="Arial" charset="0"/>
              </a:defRPr>
            </a:lvl4pPr>
            <a:lvl5pPr marL="2057400" indent="-228600">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fld id="{DA858B59-FB20-4314-ACF4-0E8D4B071B52}" type="slidenum">
              <a:rPr lang="en-US" sz="1200" smtClean="0"/>
              <a:pPr/>
              <a:t>1</a:t>
            </a:fld>
            <a:endParaRPr lang="en-US" sz="1200"/>
          </a:p>
        </p:txBody>
      </p:sp>
      <p:sp>
        <p:nvSpPr>
          <p:cNvPr id="46083" name="Rectangle 2"/>
          <p:cNvSpPr>
            <a:spLocks noGrp="1" noRot="1" noChangeAspect="1" noChangeArrowheads="1" noTextEdit="1"/>
          </p:cNvSpPr>
          <p:nvPr>
            <p:ph type="sldImg"/>
          </p:nvPr>
        </p:nvSpPr>
        <p:spPr>
          <a:xfrm>
            <a:off x="1144588" y="695325"/>
            <a:ext cx="4568825" cy="3425825"/>
          </a:xfrm>
          <a:ln w="12700" cap="flat">
            <a:solidFill>
              <a:schemeClr val="tx1"/>
            </a:solidFill>
          </a:ln>
        </p:spPr>
      </p:sp>
      <p:sp>
        <p:nvSpPr>
          <p:cNvPr id="46084" name="Rectangle 3"/>
          <p:cNvSpPr>
            <a:spLocks noGrp="1" noChangeArrowheads="1"/>
          </p:cNvSpPr>
          <p:nvPr>
            <p:ph type="body" idx="1"/>
          </p:nvPr>
        </p:nvSpPr>
        <p:spPr>
          <a:xfrm>
            <a:off x="914400" y="4357688"/>
            <a:ext cx="5029200" cy="4127500"/>
          </a:xfrm>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lIns="92075" tIns="46038" rIns="92075" bIns="46038"/>
          <a:lstStyle/>
          <a:p>
            <a:endParaRPr lang="en-US"/>
          </a:p>
        </p:txBody>
      </p:sp>
    </p:spTree>
    <p:extLst>
      <p:ext uri="{BB962C8B-B14F-4D97-AF65-F5344CB8AC3E}">
        <p14:creationId xmlns:p14="http://schemas.microsoft.com/office/powerpoint/2010/main" val="19028722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F1D6699-5053-40CB-9714-DBC07048DD29}" type="slidenum">
              <a:rPr lang="en-US" smtClean="0"/>
              <a:pPr/>
              <a:t>36</a:t>
            </a:fld>
            <a:endParaRPr lang="en-US"/>
          </a:p>
        </p:txBody>
      </p:sp>
    </p:spTree>
    <p:extLst>
      <p:ext uri="{BB962C8B-B14F-4D97-AF65-F5344CB8AC3E}">
        <p14:creationId xmlns:p14="http://schemas.microsoft.com/office/powerpoint/2010/main" val="12949387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490AB05-76CE-48D2-A2CE-20A0A2C15EC5}" type="slidenum">
              <a:rPr lang="en-US" smtClean="0"/>
              <a:pPr/>
              <a:t>39</a:t>
            </a:fld>
            <a:endParaRPr lang="en-US"/>
          </a:p>
        </p:txBody>
      </p:sp>
    </p:spTree>
    <p:extLst>
      <p:ext uri="{BB962C8B-B14F-4D97-AF65-F5344CB8AC3E}">
        <p14:creationId xmlns:p14="http://schemas.microsoft.com/office/powerpoint/2010/main" val="3760381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F53B60E-1121-45B5-868C-098102F6279C}" type="slidenum">
              <a:rPr lang="en-US" smtClean="0"/>
              <a:pPr/>
              <a:t>2</a:t>
            </a:fld>
            <a:endParaRPr lang="en-US"/>
          </a:p>
        </p:txBody>
      </p:sp>
    </p:spTree>
    <p:extLst>
      <p:ext uri="{BB962C8B-B14F-4D97-AF65-F5344CB8AC3E}">
        <p14:creationId xmlns:p14="http://schemas.microsoft.com/office/powerpoint/2010/main" val="4224880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C03B57DE-EE09-49E3-A61E-24D21B9C0C6F}" type="slidenum">
              <a:rPr lang="en-US" smtClean="0"/>
              <a:pPr/>
              <a:t>4</a:t>
            </a:fld>
            <a:endParaRPr lang="en-US"/>
          </a:p>
        </p:txBody>
      </p:sp>
    </p:spTree>
    <p:extLst>
      <p:ext uri="{BB962C8B-B14F-4D97-AF65-F5344CB8AC3E}">
        <p14:creationId xmlns:p14="http://schemas.microsoft.com/office/powerpoint/2010/main" val="37388992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1C06191F-7A10-4E5C-AEC1-411E0896A6B4}" type="slidenum">
              <a:rPr lang="en-US" smtClean="0"/>
              <a:pPr/>
              <a:t>5</a:t>
            </a:fld>
            <a:endParaRPr lang="en-US"/>
          </a:p>
        </p:txBody>
      </p:sp>
    </p:spTree>
    <p:extLst>
      <p:ext uri="{BB962C8B-B14F-4D97-AF65-F5344CB8AC3E}">
        <p14:creationId xmlns:p14="http://schemas.microsoft.com/office/powerpoint/2010/main" val="833739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246BFF0B-67AE-4C8C-9277-0537B59204A7}" type="slidenum">
              <a:rPr lang="en-US" smtClean="0"/>
              <a:pPr/>
              <a:t>6</a:t>
            </a:fld>
            <a:endParaRPr lang="en-US"/>
          </a:p>
        </p:txBody>
      </p:sp>
    </p:spTree>
    <p:extLst>
      <p:ext uri="{BB962C8B-B14F-4D97-AF65-F5344CB8AC3E}">
        <p14:creationId xmlns:p14="http://schemas.microsoft.com/office/powerpoint/2010/main" val="38957537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1FFB84D-43B3-492B-ABCF-05E60F10E05F}" type="slidenum">
              <a:rPr lang="en-US" smtClean="0"/>
              <a:pPr/>
              <a:t>13</a:t>
            </a:fld>
            <a:endParaRPr lang="en-US"/>
          </a:p>
        </p:txBody>
      </p:sp>
    </p:spTree>
    <p:extLst>
      <p:ext uri="{BB962C8B-B14F-4D97-AF65-F5344CB8AC3E}">
        <p14:creationId xmlns:p14="http://schemas.microsoft.com/office/powerpoint/2010/main" val="28353268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0B048759-B4D5-4E04-B784-063D45159EFB}" type="slidenum">
              <a:rPr lang="en-US" smtClean="0"/>
              <a:pPr/>
              <a:t>26</a:t>
            </a:fld>
            <a:endParaRPr lang="en-US"/>
          </a:p>
        </p:txBody>
      </p:sp>
    </p:spTree>
    <p:extLst>
      <p:ext uri="{BB962C8B-B14F-4D97-AF65-F5344CB8AC3E}">
        <p14:creationId xmlns:p14="http://schemas.microsoft.com/office/powerpoint/2010/main" val="42832053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E9C38BD-BC2A-4D4F-8795-6DAFF14BA032}" type="slidenum">
              <a:rPr lang="en-US" smtClean="0"/>
              <a:pPr/>
              <a:t>32</a:t>
            </a:fld>
            <a:endParaRPr lang="en-US"/>
          </a:p>
        </p:txBody>
      </p:sp>
    </p:spTree>
    <p:extLst>
      <p:ext uri="{BB962C8B-B14F-4D97-AF65-F5344CB8AC3E}">
        <p14:creationId xmlns:p14="http://schemas.microsoft.com/office/powerpoint/2010/main" val="30981434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42990CF-E012-4549-92E3-D7A552AD10AA}" type="slidenum">
              <a:rPr lang="en-US" smtClean="0"/>
              <a:pPr/>
              <a:t>35</a:t>
            </a:fld>
            <a:endParaRPr lang="en-US"/>
          </a:p>
        </p:txBody>
      </p:sp>
    </p:spTree>
    <p:extLst>
      <p:ext uri="{BB962C8B-B14F-4D97-AF65-F5344CB8AC3E}">
        <p14:creationId xmlns:p14="http://schemas.microsoft.com/office/powerpoint/2010/main" val="32105268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dirty="0"/>
              <a:t>Click to edit Master title style</a:t>
            </a:r>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7" name="Date Placeholder 6"/>
          <p:cNvSpPr>
            <a:spLocks noGrp="1"/>
          </p:cNvSpPr>
          <p:nvPr>
            <p:ph type="dt" sz="half" idx="10"/>
          </p:nvPr>
        </p:nvSpPr>
        <p:spPr/>
        <p:txBody>
          <a:bodyPr/>
          <a:lstStyle/>
          <a:p>
            <a:pPr>
              <a:defRPr/>
            </a:pPr>
            <a:endParaRPr lang="en-US"/>
          </a:p>
        </p:txBody>
      </p:sp>
      <p:sp>
        <p:nvSpPr>
          <p:cNvPr id="20" name="Footer Placeholder 19"/>
          <p:cNvSpPr>
            <a:spLocks noGrp="1"/>
          </p:cNvSpPr>
          <p:nvPr>
            <p:ph type="ftr" sz="quarter" idx="11"/>
          </p:nvPr>
        </p:nvSpPr>
        <p:spPr/>
        <p:txBody>
          <a:bodyPr/>
          <a:lstStyle/>
          <a:p>
            <a:pPr>
              <a:defRPr/>
            </a:pPr>
            <a:endParaRPr lang="en-US"/>
          </a:p>
        </p:txBody>
      </p:sp>
      <p:sp>
        <p:nvSpPr>
          <p:cNvPr id="10" name="Slide Number Placeholder 9"/>
          <p:cNvSpPr>
            <a:spLocks noGrp="1"/>
          </p:cNvSpPr>
          <p:nvPr>
            <p:ph type="sldNum" sz="quarter" idx="12"/>
          </p:nvPr>
        </p:nvSpPr>
        <p:spPr/>
        <p:txBody>
          <a:bodyPr/>
          <a:lstStyle/>
          <a:p>
            <a:pPr>
              <a:defRPr/>
            </a:pPr>
            <a:fld id="{A2060396-C7FA-4ECE-B6F6-0F689FDB9146}" type="slidenum">
              <a:rPr lang="en-US" smtClean="0"/>
              <a:pPr>
                <a:defRPr/>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dirty="0"/>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CC3A69C5-2A83-477C-A780-4F18D87F9F09}" type="slidenum">
              <a:rPr lang="en-US" smtClean="0"/>
              <a:pPr>
                <a:defRPr/>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1143000" y="274640"/>
            <a:ext cx="55626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1342CF2A-B095-486D-A105-429D3D95EF74}" type="slidenum">
              <a:rPr lang="en-US" smtClean="0"/>
              <a:pPr>
                <a:defRPr/>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066800" y="381000"/>
            <a:ext cx="7772400" cy="533400"/>
          </a:xfrm>
        </p:spPr>
        <p:txBody>
          <a:bodyPr/>
          <a:lstStyle/>
          <a:p>
            <a:r>
              <a:rPr lang="en-US"/>
              <a:t>Click to edit Master title style</a:t>
            </a:r>
          </a:p>
        </p:txBody>
      </p:sp>
      <p:sp>
        <p:nvSpPr>
          <p:cNvPr id="3" name="Table Placeholder 2"/>
          <p:cNvSpPr>
            <a:spLocks noGrp="1"/>
          </p:cNvSpPr>
          <p:nvPr>
            <p:ph type="tbl" idx="1"/>
          </p:nvPr>
        </p:nvSpPr>
        <p:spPr>
          <a:xfrm>
            <a:off x="1066800" y="914400"/>
            <a:ext cx="7924800" cy="5181600"/>
          </a:xfrm>
        </p:spPr>
        <p:txBody>
          <a:bodyPr/>
          <a:lstStyle/>
          <a:p>
            <a:pPr lvl="0"/>
            <a:endParaRPr lang="en-US" noProof="0"/>
          </a:p>
        </p:txBody>
      </p:sp>
      <p:sp>
        <p:nvSpPr>
          <p:cNvPr id="4" name="Rectangle 2051"/>
          <p:cNvSpPr>
            <a:spLocks noGrp="1" noChangeArrowheads="1"/>
          </p:cNvSpPr>
          <p:nvPr>
            <p:ph type="dt" sz="half" idx="10"/>
          </p:nvPr>
        </p:nvSpPr>
        <p:spPr>
          <a:ln/>
        </p:spPr>
        <p:txBody>
          <a:bodyPr/>
          <a:lstStyle>
            <a:lvl1pPr>
              <a:defRPr/>
            </a:lvl1pPr>
          </a:lstStyle>
          <a:p>
            <a:pPr>
              <a:defRPr/>
            </a:pPr>
            <a:endParaRPr lang="en-US"/>
          </a:p>
        </p:txBody>
      </p:sp>
      <p:sp>
        <p:nvSpPr>
          <p:cNvPr id="5" name="Rectangle 2052"/>
          <p:cNvSpPr>
            <a:spLocks noGrp="1" noChangeArrowheads="1"/>
          </p:cNvSpPr>
          <p:nvPr>
            <p:ph type="ftr" sz="quarter" idx="11"/>
          </p:nvPr>
        </p:nvSpPr>
        <p:spPr>
          <a:ln/>
        </p:spPr>
        <p:txBody>
          <a:bodyPr/>
          <a:lstStyle>
            <a:lvl1pPr>
              <a:defRPr/>
            </a:lvl1pPr>
          </a:lstStyle>
          <a:p>
            <a:pPr>
              <a:defRPr/>
            </a:pPr>
            <a:endParaRPr lang="en-US"/>
          </a:p>
        </p:txBody>
      </p:sp>
      <p:sp>
        <p:nvSpPr>
          <p:cNvPr id="6" name="Rectangle 2053"/>
          <p:cNvSpPr>
            <a:spLocks noGrp="1" noChangeArrowheads="1"/>
          </p:cNvSpPr>
          <p:nvPr>
            <p:ph type="sldNum" sz="quarter" idx="12"/>
          </p:nvPr>
        </p:nvSpPr>
        <p:spPr>
          <a:ln/>
        </p:spPr>
        <p:txBody>
          <a:bodyPr/>
          <a:lstStyle>
            <a:lvl1pPr>
              <a:defRPr/>
            </a:lvl1pPr>
          </a:lstStyle>
          <a:p>
            <a:pPr>
              <a:defRPr/>
            </a:pPr>
            <a:fld id="{CA43A5EA-CA73-49AD-AA33-1848196C10D2}" type="slidenum">
              <a:rPr lang="en-US"/>
              <a:pPr>
                <a:defRPr/>
              </a:pPr>
              <a:t>‹#›</a:t>
            </a:fld>
            <a:endParaRPr lang="en-US"/>
          </a:p>
        </p:txBody>
      </p:sp>
    </p:spTree>
    <p:extLst>
      <p:ext uri="{BB962C8B-B14F-4D97-AF65-F5344CB8AC3E}">
        <p14:creationId xmlns:p14="http://schemas.microsoft.com/office/powerpoint/2010/main" val="736821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extLst/>
          </a:lstStyle>
          <a:p>
            <a:r>
              <a:rPr kumimoji="0" lang="en-US" dirty="0"/>
              <a:t>Click to edit Master title style</a:t>
            </a:r>
          </a:p>
        </p:txBody>
      </p:sp>
      <p:sp>
        <p:nvSpPr>
          <p:cNvPr id="3" name="Content Placeholder 2"/>
          <p:cNvSpPr>
            <a:spLocks noGrp="1"/>
          </p:cNvSpPr>
          <p:nvPr>
            <p:ph idx="1"/>
          </p:nvPr>
        </p:nvSpPr>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700B0F6-E69A-4FCE-A425-7748BC30625F}" type="slidenum">
              <a:rPr lang="en-US" smtClean="0"/>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dirty="0"/>
              <a:t>Click to edit Master title style</a:t>
            </a:r>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0AD1256-8F2D-4804-8EEE-F5DBFDDBE5FA}" type="slidenum">
              <a:rPr lang="en-US" smtClean="0"/>
              <a:pPr>
                <a:defRPr/>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p>
            <a:r>
              <a:rPr kumimoji="0" lang="en-US" dirty="0"/>
              <a:t>Click to edit Master title style</a:t>
            </a:r>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EF43CA37-2DAB-44B2-912B-D29ED781524A}" type="slidenum">
              <a:rPr lang="en-US" smtClean="0"/>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normAutofit/>
          </a:bodyPr>
          <a:lstStyle>
            <a:lvl1pPr algn="ctr">
              <a:defRPr sz="3600" b="1" cap="none" baseline="0"/>
            </a:lvl1pPr>
            <a:extLst/>
          </a:lstStyle>
          <a:p>
            <a:r>
              <a:rPr kumimoji="0" lang="en-US" dirty="0"/>
              <a:t>Click to edit Master title style</a:t>
            </a:r>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AAB70542-2792-4F72-847E-6723A2904CDF}" type="slidenum">
              <a:rPr lang="en-US" smtClean="0"/>
              <a:pPr>
                <a:defRPr/>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p>
            <a:r>
              <a:rPr kumimoji="0" lang="en-US" dirty="0"/>
              <a:t>Click to edit Master title style</a:t>
            </a:r>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4754E3EC-5CC4-4F08-AAAA-A65D3322F269}" type="slidenum">
              <a:rPr lang="en-US" smtClean="0"/>
              <a:pPr>
                <a:defRPr/>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13BE80BE-7517-443E-9104-C01B4D7242D6}" type="slidenum">
              <a:rPr lang="en-US" smtClean="0"/>
              <a:pPr>
                <a:defRPr/>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a:t>Click to edit Master title style</a:t>
            </a:r>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67263107-A34B-447F-A3E6-A9F94247BC7B}" type="slidenum">
              <a:rPr lang="en-US" smtClean="0"/>
              <a:pPr>
                <a:defRPr/>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Pr>
        <a:solidFill>
          <a:schemeClr val="bg2">
            <a:alpha val="5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a:t>Click to edit Master title style</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9A9D036E-66C4-4DDD-9E66-8383B7A60A72}" type="slidenum">
              <a:rPr lang="en-US" smtClean="0"/>
              <a:pPr>
                <a:defRPr/>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p>
            <a:r>
              <a:rPr kumimoji="0" lang="en-US" dirty="0"/>
              <a:t>Click to edit Master title style</a:t>
            </a:r>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pPr>
              <a:defRPr/>
            </a:pPr>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pPr>
              <a:defRPr/>
            </a:pPr>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pPr>
              <a:defRPr/>
            </a:pPr>
            <a:fld id="{8C0163F0-5193-4F82-9A62-0F6EC9ADA9B4}" type="slidenum">
              <a:rPr lang="en-US" smtClean="0"/>
              <a:pPr>
                <a:defRPr/>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 id="2147483711" r:id="rId12"/>
  </p:sldLayoutIdLst>
  <p:txStyles>
    <p:titleStyle>
      <a:lvl1pPr algn="l" rtl="0" eaLnBrk="1" latinLnBrk="0" hangingPunct="1">
        <a:spcBef>
          <a:spcPct val="0"/>
        </a:spcBef>
        <a:buNone/>
        <a:defRPr kumimoji="0" sz="36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hyperlink" Target="http://articles.sfgate.com/2008-01-11/business/17147952_1_software-flaws-hackers-computer-users" TargetMode="External"/><Relationship Id="rId2" Type="http://schemas.openxmlformats.org/officeDocument/2006/relationships/image" Target="../media/image23.jpeg"/><Relationship Id="rId1" Type="http://schemas.openxmlformats.org/officeDocument/2006/relationships/slideLayout" Target="../slideLayouts/slideLayout6.xml"/><Relationship Id="rId4" Type="http://schemas.openxmlformats.org/officeDocument/2006/relationships/hyperlink" Target="http://www.computerworld.com/s/article/9209958/Bulk_of_browsers_found_to_be_at_risk_of_attack"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jpe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6.xml"/><Relationship Id="rId4" Type="http://schemas.openxmlformats.org/officeDocument/2006/relationships/image" Target="../media/image2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image" Target="../media/image29.jpe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6.xml"/><Relationship Id="rId5" Type="http://schemas.openxmlformats.org/officeDocument/2006/relationships/hyperlink" Target="http://catalog2.panasonic.com/webapp/wcs/stores/servlet/ModelDetail?displayTab=O&amp;storeId=11201&amp;catalogId=13051&amp;itemId=88595&amp;catGroupId=14468&amp;surfModel=BM-ET330" TargetMode="External"/><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6.xml"/><Relationship Id="rId5" Type="http://schemas.openxmlformats.org/officeDocument/2006/relationships/image" Target="../media/image5.jpeg"/><Relationship Id="rId4" Type="http://schemas.openxmlformats.org/officeDocument/2006/relationships/image" Target="../media/image4.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7.wmf"/></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6.xml"/><Relationship Id="rId4" Type="http://schemas.openxmlformats.org/officeDocument/2006/relationships/image" Target="../media/image40.jpeg"/></Relationships>
</file>

<file path=ppt/slides/_rels/slide34.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image" Target="../media/image41.jpe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9.xml"/><Relationship Id="rId1" Type="http://schemas.openxmlformats.org/officeDocument/2006/relationships/slideLayout" Target="../slideLayouts/slideLayout6.xml"/><Relationship Id="rId4" Type="http://schemas.openxmlformats.org/officeDocument/2006/relationships/image" Target="../media/image40.jpeg"/></Relationships>
</file>

<file path=ppt/slides/_rels/slide36.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notesSlide" Target="../notesSlides/notesSlide10.xml"/><Relationship Id="rId1" Type="http://schemas.openxmlformats.org/officeDocument/2006/relationships/slideLayout" Target="../slideLayouts/slideLayout6.xml"/><Relationship Id="rId4" Type="http://schemas.openxmlformats.org/officeDocument/2006/relationships/image" Target="../media/image42.jpeg"/></Relationships>
</file>

<file path=ppt/slides/_rels/slide37.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2.jpe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bin"/><Relationship Id="rId7" Type="http://schemas.openxmlformats.org/officeDocument/2006/relationships/image" Target="../media/image49.jpeg"/><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image" Target="../media/image48.jpeg"/><Relationship Id="rId5" Type="http://schemas.openxmlformats.org/officeDocument/2006/relationships/image" Target="../media/image47.jpeg"/><Relationship Id="rId4" Type="http://schemas.openxmlformats.org/officeDocument/2006/relationships/image" Target="../media/image46.emf"/></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wmf"/></Relationships>
</file>

<file path=ppt/slides/_rels/slide40.xml.rels><?xml version="1.0" encoding="UTF-8" standalone="yes"?>
<Relationships xmlns="http://schemas.openxmlformats.org/package/2006/relationships"><Relationship Id="rId3" Type="http://schemas.openxmlformats.org/officeDocument/2006/relationships/hyperlink" Target="http://www.knowx.com/" TargetMode="External"/><Relationship Id="rId7" Type="http://schemas.openxmlformats.org/officeDocument/2006/relationships/image" Target="../media/image51.jpeg"/><Relationship Id="rId2" Type="http://schemas.openxmlformats.org/officeDocument/2006/relationships/hyperlink" Target="http://www.lexisnexis.com/risk" TargetMode="External"/><Relationship Id="rId1" Type="http://schemas.openxmlformats.org/officeDocument/2006/relationships/slideLayout" Target="../slideLayouts/slideLayout4.xml"/><Relationship Id="rId6" Type="http://schemas.openxmlformats.org/officeDocument/2006/relationships/image" Target="../media/image50.wmf"/><Relationship Id="rId5" Type="http://schemas.openxmlformats.org/officeDocument/2006/relationships/hyperlink" Target="http://www.publicdata.com/" TargetMode="External"/><Relationship Id="rId4" Type="http://schemas.openxmlformats.org/officeDocument/2006/relationships/hyperlink" Target="http://www.casebreakers.com/" TargetMode="External"/></Relationships>
</file>

<file path=ppt/slides/_rels/slide41.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hyperlink" Target="https://www.pcisecuritystandards.org/" TargetMode="Externa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54.jpeg"/><Relationship Id="rId7" Type="http://schemas.openxmlformats.org/officeDocument/2006/relationships/image" Target="../media/image58.png"/><Relationship Id="rId2" Type="http://schemas.openxmlformats.org/officeDocument/2006/relationships/image" Target="../media/image53.wmf"/><Relationship Id="rId1" Type="http://schemas.openxmlformats.org/officeDocument/2006/relationships/slideLayout" Target="../slideLayouts/slideLayout6.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44.xml.rels><?xml version="1.0" encoding="UTF-8" standalone="yes"?>
<Relationships xmlns="http://schemas.openxmlformats.org/package/2006/relationships"><Relationship Id="rId2" Type="http://schemas.openxmlformats.org/officeDocument/2006/relationships/image" Target="../media/image53.wmf"/><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3.wmf"/><Relationship Id="rId1" Type="http://schemas.openxmlformats.org/officeDocument/2006/relationships/slideLayout" Target="../slideLayouts/slideLayout6.xml"/><Relationship Id="rId4" Type="http://schemas.openxmlformats.org/officeDocument/2006/relationships/image" Target="../media/image55.png"/></Relationships>
</file>

<file path=ppt/slides/_rels/slide46.xml.rels><?xml version="1.0" encoding="UTF-8" standalone="yes"?>
<Relationships xmlns="http://schemas.openxmlformats.org/package/2006/relationships"><Relationship Id="rId8" Type="http://schemas.openxmlformats.org/officeDocument/2006/relationships/image" Target="../media/image64.jpeg"/><Relationship Id="rId3" Type="http://schemas.openxmlformats.org/officeDocument/2006/relationships/image" Target="../media/image59.png"/><Relationship Id="rId7" Type="http://schemas.openxmlformats.org/officeDocument/2006/relationships/image" Target="../media/image63.png"/><Relationship Id="rId2" Type="http://schemas.openxmlformats.org/officeDocument/2006/relationships/image" Target="../media/image55.png"/><Relationship Id="rId1" Type="http://schemas.openxmlformats.org/officeDocument/2006/relationships/slideLayout" Target="../slideLayouts/slideLayout6.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6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www.rollingstone.com/culture/news/sex-drugs-and-the-biggest-cybercrime-of-all-time-20101111" TargetMode="External"/><Relationship Id="rId2" Type="http://schemas.openxmlformats.org/officeDocument/2006/relationships/hyperlink" Target="http://www.nytimes.com/2010/11/14/magazine/14Hacker-t.html" TargetMode="External"/><Relationship Id="rId1" Type="http://schemas.openxmlformats.org/officeDocument/2006/relationships/slideLayout" Target="../slideLayouts/slideLayout4.xml"/><Relationship Id="rId4" Type="http://schemas.openxmlformats.org/officeDocument/2006/relationships/hyperlink" Target="http://www.govtech.com/security/Ex-San-Francisco-Network-Engineer-Convicted-of.html"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image" Target="../media/image10.jpeg"/><Relationship Id="rId1" Type="http://schemas.openxmlformats.org/officeDocument/2006/relationships/slideLayout" Target="../slideLayouts/slideLayout6.xml"/><Relationship Id="rId5" Type="http://schemas.openxmlformats.org/officeDocument/2006/relationships/image" Target="../media/image13.jpe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wmf"/><Relationship Id="rId1" Type="http://schemas.openxmlformats.org/officeDocument/2006/relationships/slideLayout" Target="../slideLayouts/slideLayout6.xml"/><Relationship Id="rId6" Type="http://schemas.openxmlformats.org/officeDocument/2006/relationships/image" Target="../media/image4.jpeg"/><Relationship Id="rId5" Type="http://schemas.openxmlformats.org/officeDocument/2006/relationships/image" Target="../media/image17.png"/><Relationship Id="rId4" Type="http://schemas.openxmlformats.org/officeDocument/2006/relationships/image" Target="../media/image1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a:noFill/>
        </p:spPr>
        <p:txBody>
          <a:bodyPr/>
          <a:lstStyle/>
          <a:p>
            <a:r>
              <a:rPr lang="en-US" dirty="0"/>
              <a:t>MIS</a:t>
            </a:r>
          </a:p>
        </p:txBody>
      </p:sp>
      <p:sp>
        <p:nvSpPr>
          <p:cNvPr id="14339" name="Rectangle 3"/>
          <p:cNvSpPr>
            <a:spLocks noGrp="1" noChangeArrowheads="1"/>
          </p:cNvSpPr>
          <p:nvPr>
            <p:ph type="subTitle" idx="1"/>
          </p:nvPr>
        </p:nvSpPr>
        <p:spPr>
          <a:xfrm>
            <a:off x="1432560" y="1850063"/>
            <a:ext cx="7406640" cy="2325121"/>
          </a:xfrm>
          <a:noFill/>
        </p:spPr>
        <p:txBody>
          <a:bodyPr>
            <a:normAutofit lnSpcReduction="10000"/>
          </a:bodyPr>
          <a:lstStyle/>
          <a:p>
            <a:pPr marL="342900" indent="-342900"/>
            <a:endParaRPr lang="en-US" dirty="0"/>
          </a:p>
          <a:p>
            <a:pPr marL="342900" indent="-342900"/>
            <a:r>
              <a:rPr lang="en-US" dirty="0"/>
              <a:t>Chapter 5</a:t>
            </a:r>
          </a:p>
          <a:p>
            <a:pPr marL="342900" indent="-342900"/>
            <a:r>
              <a:rPr lang="en-US" dirty="0"/>
              <a:t>Computer Security</a:t>
            </a:r>
          </a:p>
          <a:p>
            <a:pPr marL="342900" indent="-342900"/>
            <a:endParaRPr lang="en-US" dirty="0"/>
          </a:p>
          <a:p>
            <a:pPr marL="342900" indent="-342900"/>
            <a:r>
              <a:rPr lang="en-US" dirty="0"/>
              <a:t>Muhammad </a:t>
            </a:r>
            <a:r>
              <a:rPr lang="en-US"/>
              <a:t>Awais</a:t>
            </a:r>
            <a:endParaRPr lang="en-US"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4"/>
          <p:cNvSpPr>
            <a:spLocks noGrp="1" noChangeArrowheads="1"/>
          </p:cNvSpPr>
          <p:nvPr>
            <p:ph type="title"/>
          </p:nvPr>
        </p:nvSpPr>
        <p:spPr/>
        <p:txBody>
          <a:bodyPr/>
          <a:lstStyle/>
          <a:p>
            <a:r>
              <a:rPr lang="en-US" dirty="0"/>
              <a:t>Disaster Planning (continuous)</a:t>
            </a:r>
          </a:p>
        </p:txBody>
      </p:sp>
      <p:sp>
        <p:nvSpPr>
          <p:cNvPr id="13315" name="Rectangle 5"/>
          <p:cNvSpPr>
            <a:spLocks noGrp="1" noChangeArrowheads="1"/>
          </p:cNvSpPr>
          <p:nvPr>
            <p:ph type="body" sz="half" idx="4294967295"/>
          </p:nvPr>
        </p:nvSpPr>
        <p:spPr>
          <a:xfrm>
            <a:off x="1447800" y="1295401"/>
            <a:ext cx="6705600" cy="4343400"/>
          </a:xfrm>
        </p:spPr>
        <p:txBody>
          <a:bodyPr>
            <a:normAutofit/>
          </a:bodyPr>
          <a:lstStyle/>
          <a:p>
            <a:r>
              <a:rPr lang="en-US" sz="2000" dirty="0"/>
              <a:t>How long can company survive without computers?</a:t>
            </a:r>
          </a:p>
          <a:p>
            <a:r>
              <a:rPr lang="en-US" sz="2000" dirty="0"/>
              <a:t>Backup is critical</a:t>
            </a:r>
          </a:p>
          <a:p>
            <a:r>
              <a:rPr lang="en-US" sz="2000" dirty="0"/>
              <a:t>Offsite backup is critical</a:t>
            </a:r>
          </a:p>
          <a:p>
            <a:r>
              <a:rPr lang="en-US" sz="2000" dirty="0"/>
              <a:t>Levels</a:t>
            </a:r>
          </a:p>
          <a:p>
            <a:pPr lvl="1"/>
            <a:r>
              <a:rPr lang="en-US" sz="1800" dirty="0"/>
              <a:t>RAID (multiple drives)</a:t>
            </a:r>
          </a:p>
          <a:p>
            <a:pPr lvl="1"/>
            <a:r>
              <a:rPr lang="en-US" sz="1800" dirty="0"/>
              <a:t>Real time replication</a:t>
            </a:r>
          </a:p>
          <a:p>
            <a:pPr lvl="1"/>
            <a:r>
              <a:rPr lang="en-US" sz="1800" dirty="0"/>
              <a:t>Scheduled backups and versions</a:t>
            </a:r>
          </a:p>
          <a:p>
            <a:r>
              <a:rPr lang="en-US" sz="2200" dirty="0"/>
              <a:t>Not just data but processing</a:t>
            </a:r>
          </a:p>
          <a:p>
            <a:pPr lvl="1"/>
            <a:r>
              <a:rPr lang="en-US" sz="1800" dirty="0"/>
              <a:t>Offsite, duplicate facilities</a:t>
            </a:r>
          </a:p>
          <a:p>
            <a:pPr lvl="1"/>
            <a:r>
              <a:rPr lang="en-US" sz="1800" dirty="0"/>
              <a:t>Cloud computing</a:t>
            </a:r>
          </a:p>
          <a:p>
            <a:r>
              <a:rPr lang="en-US" sz="2200" dirty="0"/>
              <a:t>Still challenges with personal computer data</a:t>
            </a:r>
          </a:p>
        </p:txBody>
      </p:sp>
    </p:spTree>
    <p:extLst>
      <p:ext uri="{BB962C8B-B14F-4D97-AF65-F5344CB8AC3E}">
        <p14:creationId xmlns:p14="http://schemas.microsoft.com/office/powerpoint/2010/main" val="1010668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 name="Freeform 428"/>
          <p:cNvSpPr/>
          <p:nvPr/>
        </p:nvSpPr>
        <p:spPr>
          <a:xfrm>
            <a:off x="3435658" y="1624614"/>
            <a:ext cx="3284738" cy="428844"/>
          </a:xfrm>
          <a:custGeom>
            <a:avLst/>
            <a:gdLst>
              <a:gd name="connsiteX0" fmla="*/ 0 w 3284738"/>
              <a:gd name="connsiteY0" fmla="*/ 213064 h 428844"/>
              <a:gd name="connsiteX1" fmla="*/ 1438183 w 3284738"/>
              <a:gd name="connsiteY1" fmla="*/ 426128 h 428844"/>
              <a:gd name="connsiteX2" fmla="*/ 2565647 w 3284738"/>
              <a:gd name="connsiteY2" fmla="*/ 79899 h 428844"/>
              <a:gd name="connsiteX3" fmla="*/ 3284738 w 3284738"/>
              <a:gd name="connsiteY3" fmla="*/ 0 h 428844"/>
            </a:gdLst>
            <a:ahLst/>
            <a:cxnLst>
              <a:cxn ang="0">
                <a:pos x="connsiteX0" y="connsiteY0"/>
              </a:cxn>
              <a:cxn ang="0">
                <a:pos x="connsiteX1" y="connsiteY1"/>
              </a:cxn>
              <a:cxn ang="0">
                <a:pos x="connsiteX2" y="connsiteY2"/>
              </a:cxn>
              <a:cxn ang="0">
                <a:pos x="connsiteX3" y="connsiteY3"/>
              </a:cxn>
            </a:cxnLst>
            <a:rect l="l" t="t" r="r" b="b"/>
            <a:pathLst>
              <a:path w="3284738" h="428844">
                <a:moveTo>
                  <a:pt x="0" y="213064"/>
                </a:moveTo>
                <a:cubicBezTo>
                  <a:pt x="505287" y="330693"/>
                  <a:pt x="1010575" y="448322"/>
                  <a:pt x="1438183" y="426128"/>
                </a:cubicBezTo>
                <a:cubicBezTo>
                  <a:pt x="1865791" y="403934"/>
                  <a:pt x="2257888" y="150920"/>
                  <a:pt x="2565647" y="79899"/>
                </a:cubicBezTo>
                <a:cubicBezTo>
                  <a:pt x="2873406" y="8878"/>
                  <a:pt x="3079072" y="4439"/>
                  <a:pt x="3284738" y="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 name="Title 1"/>
          <p:cNvSpPr>
            <a:spLocks noGrp="1"/>
          </p:cNvSpPr>
          <p:nvPr>
            <p:ph type="title"/>
          </p:nvPr>
        </p:nvSpPr>
        <p:spPr/>
        <p:txBody>
          <a:bodyPr/>
          <a:lstStyle/>
          <a:p>
            <a:r>
              <a:rPr lang="en-US" dirty="0"/>
              <a:t>Continuous Backup</a:t>
            </a:r>
          </a:p>
        </p:txBody>
      </p:sp>
      <p:grpSp>
        <p:nvGrpSpPr>
          <p:cNvPr id="3" name="Group 2"/>
          <p:cNvGrpSpPr/>
          <p:nvPr/>
        </p:nvGrpSpPr>
        <p:grpSpPr>
          <a:xfrm>
            <a:off x="1377025" y="1661596"/>
            <a:ext cx="1107606" cy="824641"/>
            <a:chOff x="939760" y="666908"/>
            <a:chExt cx="5623170" cy="4186592"/>
          </a:xfrm>
        </p:grpSpPr>
        <p:sp>
          <p:nvSpPr>
            <p:cNvPr id="4" name="Freeform 3"/>
            <p:cNvSpPr/>
            <p:nvPr/>
          </p:nvSpPr>
          <p:spPr>
            <a:xfrm>
              <a:off x="4991070" y="3515905"/>
              <a:ext cx="1571860" cy="1330037"/>
            </a:xfrm>
            <a:custGeom>
              <a:avLst/>
              <a:gdLst>
                <a:gd name="connsiteX0" fmla="*/ 7557 w 1602089"/>
                <a:gd name="connsiteY0" fmla="*/ 468536 h 1352708"/>
                <a:gd name="connsiteX1" fmla="*/ 0 w 1602089"/>
                <a:gd name="connsiteY1" fmla="*/ 1352708 h 1352708"/>
                <a:gd name="connsiteX2" fmla="*/ 1602089 w 1602089"/>
                <a:gd name="connsiteY2" fmla="*/ 665019 h 1352708"/>
                <a:gd name="connsiteX3" fmla="*/ 1602089 w 1602089"/>
                <a:gd name="connsiteY3" fmla="*/ 0 h 1352708"/>
                <a:gd name="connsiteX4" fmla="*/ 7557 w 1602089"/>
                <a:gd name="connsiteY4" fmla="*/ 468536 h 1352708"/>
                <a:gd name="connsiteX0" fmla="*/ 0 w 1594532"/>
                <a:gd name="connsiteY0" fmla="*/ 468536 h 1330037"/>
                <a:gd name="connsiteX1" fmla="*/ 7557 w 1594532"/>
                <a:gd name="connsiteY1" fmla="*/ 1330037 h 1330037"/>
                <a:gd name="connsiteX2" fmla="*/ 1594532 w 1594532"/>
                <a:gd name="connsiteY2" fmla="*/ 665019 h 1330037"/>
                <a:gd name="connsiteX3" fmla="*/ 1594532 w 1594532"/>
                <a:gd name="connsiteY3" fmla="*/ 0 h 1330037"/>
                <a:gd name="connsiteX4" fmla="*/ 0 w 1594532"/>
                <a:gd name="connsiteY4" fmla="*/ 468536 h 1330037"/>
                <a:gd name="connsiteX0" fmla="*/ 0 w 1594532"/>
                <a:gd name="connsiteY0" fmla="*/ 468536 h 1330037"/>
                <a:gd name="connsiteX1" fmla="*/ 7557 w 1594532"/>
                <a:gd name="connsiteY1" fmla="*/ 1330037 h 1330037"/>
                <a:gd name="connsiteX2" fmla="*/ 1586975 w 1594532"/>
                <a:gd name="connsiteY2" fmla="*/ 687691 h 1330037"/>
                <a:gd name="connsiteX3" fmla="*/ 1594532 w 1594532"/>
                <a:gd name="connsiteY3" fmla="*/ 0 h 1330037"/>
                <a:gd name="connsiteX4" fmla="*/ 0 w 1594532"/>
                <a:gd name="connsiteY4" fmla="*/ 468536 h 1330037"/>
                <a:gd name="connsiteX0" fmla="*/ 0 w 1586975"/>
                <a:gd name="connsiteY0" fmla="*/ 453422 h 1314923"/>
                <a:gd name="connsiteX1" fmla="*/ 7557 w 1586975"/>
                <a:gd name="connsiteY1" fmla="*/ 1314923 h 1314923"/>
                <a:gd name="connsiteX2" fmla="*/ 1586975 w 1586975"/>
                <a:gd name="connsiteY2" fmla="*/ 672577 h 1314923"/>
                <a:gd name="connsiteX3" fmla="*/ 1564304 w 1586975"/>
                <a:gd name="connsiteY3" fmla="*/ 0 h 1314923"/>
                <a:gd name="connsiteX4" fmla="*/ 0 w 1586975"/>
                <a:gd name="connsiteY4" fmla="*/ 453422 h 1314923"/>
                <a:gd name="connsiteX0" fmla="*/ 0 w 1594532"/>
                <a:gd name="connsiteY0" fmla="*/ 468536 h 1330037"/>
                <a:gd name="connsiteX1" fmla="*/ 7557 w 1594532"/>
                <a:gd name="connsiteY1" fmla="*/ 1330037 h 1330037"/>
                <a:gd name="connsiteX2" fmla="*/ 1586975 w 1594532"/>
                <a:gd name="connsiteY2" fmla="*/ 687691 h 1330037"/>
                <a:gd name="connsiteX3" fmla="*/ 1594532 w 1594532"/>
                <a:gd name="connsiteY3" fmla="*/ 0 h 1330037"/>
                <a:gd name="connsiteX4" fmla="*/ 0 w 1594532"/>
                <a:gd name="connsiteY4" fmla="*/ 468536 h 1330037"/>
                <a:gd name="connsiteX0" fmla="*/ 0 w 1594532"/>
                <a:gd name="connsiteY0" fmla="*/ 468536 h 1330037"/>
                <a:gd name="connsiteX1" fmla="*/ 7557 w 1594532"/>
                <a:gd name="connsiteY1" fmla="*/ 1330037 h 1330037"/>
                <a:gd name="connsiteX2" fmla="*/ 1579310 w 1594532"/>
                <a:gd name="connsiteY2" fmla="*/ 808603 h 1330037"/>
                <a:gd name="connsiteX3" fmla="*/ 1594532 w 1594532"/>
                <a:gd name="connsiteY3" fmla="*/ 0 h 1330037"/>
                <a:gd name="connsiteX4" fmla="*/ 0 w 1594532"/>
                <a:gd name="connsiteY4" fmla="*/ 468536 h 1330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532" h="1330037">
                  <a:moveTo>
                    <a:pt x="0" y="468536"/>
                  </a:moveTo>
                  <a:lnTo>
                    <a:pt x="7557" y="1330037"/>
                  </a:lnTo>
                  <a:lnTo>
                    <a:pt x="1579310" y="808603"/>
                  </a:lnTo>
                  <a:lnTo>
                    <a:pt x="1594532" y="0"/>
                  </a:lnTo>
                  <a:lnTo>
                    <a:pt x="0" y="468536"/>
                  </a:lnTo>
                  <a:close/>
                </a:path>
              </a:pathLst>
            </a:custGeom>
            <a:gradFill>
              <a:gsLst>
                <a:gs pos="0">
                  <a:schemeClr val="bg1">
                    <a:lumMod val="65000"/>
                  </a:schemeClr>
                </a:gs>
                <a:gs pos="50000">
                  <a:schemeClr val="tx1"/>
                </a:gs>
                <a:gs pos="100000">
                  <a:schemeClr val="tx1"/>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p:cNvSpPr/>
            <p:nvPr/>
          </p:nvSpPr>
          <p:spPr>
            <a:xfrm>
              <a:off x="4991069" y="666908"/>
              <a:ext cx="1571861" cy="3317533"/>
            </a:xfrm>
            <a:custGeom>
              <a:avLst/>
              <a:gdLst>
                <a:gd name="connsiteX0" fmla="*/ 7557 w 1579418"/>
                <a:gd name="connsiteY0" fmla="*/ 0 h 3325091"/>
                <a:gd name="connsiteX1" fmla="*/ 1579418 w 1579418"/>
                <a:gd name="connsiteY1" fmla="*/ 249382 h 3325091"/>
                <a:gd name="connsiteX2" fmla="*/ 1579418 w 1579418"/>
                <a:gd name="connsiteY2" fmla="*/ 2871669 h 3325091"/>
                <a:gd name="connsiteX3" fmla="*/ 0 w 1579418"/>
                <a:gd name="connsiteY3" fmla="*/ 3325091 h 3325091"/>
                <a:gd name="connsiteX4" fmla="*/ 7557 w 1579418"/>
                <a:gd name="connsiteY4" fmla="*/ 0 h 3325091"/>
                <a:gd name="connsiteX0" fmla="*/ 0 w 1571861"/>
                <a:gd name="connsiteY0" fmla="*/ 0 h 3317533"/>
                <a:gd name="connsiteX1" fmla="*/ 1571861 w 1571861"/>
                <a:gd name="connsiteY1" fmla="*/ 249382 h 3317533"/>
                <a:gd name="connsiteX2" fmla="*/ 1571861 w 1571861"/>
                <a:gd name="connsiteY2" fmla="*/ 2871669 h 3317533"/>
                <a:gd name="connsiteX3" fmla="*/ 0 w 1571861"/>
                <a:gd name="connsiteY3" fmla="*/ 3317533 h 3317533"/>
                <a:gd name="connsiteX4" fmla="*/ 0 w 1571861"/>
                <a:gd name="connsiteY4" fmla="*/ 0 h 331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1861" h="3317533">
                  <a:moveTo>
                    <a:pt x="0" y="0"/>
                  </a:moveTo>
                  <a:lnTo>
                    <a:pt x="1571861" y="249382"/>
                  </a:lnTo>
                  <a:lnTo>
                    <a:pt x="1571861" y="2871669"/>
                  </a:lnTo>
                  <a:lnTo>
                    <a:pt x="0" y="3317533"/>
                  </a:lnTo>
                  <a:lnTo>
                    <a:pt x="0" y="0"/>
                  </a:lnTo>
                  <a:close/>
                </a:path>
              </a:pathLst>
            </a:custGeom>
            <a:gradFill>
              <a:gsLst>
                <a:gs pos="0">
                  <a:schemeClr val="bg1">
                    <a:lumMod val="65000"/>
                  </a:schemeClr>
                </a:gs>
                <a:gs pos="50000">
                  <a:schemeClr val="tx1"/>
                </a:gs>
                <a:gs pos="100000">
                  <a:schemeClr val="tx1"/>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p:nvPr/>
          </p:nvSpPr>
          <p:spPr>
            <a:xfrm>
              <a:off x="948061" y="675648"/>
              <a:ext cx="4058122" cy="3603518"/>
            </a:xfrm>
            <a:custGeom>
              <a:avLst/>
              <a:gdLst>
                <a:gd name="connsiteX0" fmla="*/ 0 w 4058122"/>
                <a:gd name="connsiteY0" fmla="*/ 143583 h 3627372"/>
                <a:gd name="connsiteX1" fmla="*/ 0 w 4058122"/>
                <a:gd name="connsiteY1" fmla="*/ 3385547 h 3627372"/>
                <a:gd name="connsiteX2" fmla="*/ 4058122 w 4058122"/>
                <a:gd name="connsiteY2" fmla="*/ 3627372 h 3627372"/>
                <a:gd name="connsiteX3" fmla="*/ 4058122 w 4058122"/>
                <a:gd name="connsiteY3" fmla="*/ 0 h 3627372"/>
                <a:gd name="connsiteX4" fmla="*/ 0 w 4058122"/>
                <a:gd name="connsiteY4" fmla="*/ 143583 h 3627372"/>
                <a:gd name="connsiteX0" fmla="*/ 0 w 4058122"/>
                <a:gd name="connsiteY0" fmla="*/ 111778 h 3595567"/>
                <a:gd name="connsiteX1" fmla="*/ 0 w 4058122"/>
                <a:gd name="connsiteY1" fmla="*/ 3353742 h 3595567"/>
                <a:gd name="connsiteX2" fmla="*/ 4058122 w 4058122"/>
                <a:gd name="connsiteY2" fmla="*/ 3595567 h 3595567"/>
                <a:gd name="connsiteX3" fmla="*/ 4058122 w 4058122"/>
                <a:gd name="connsiteY3" fmla="*/ 0 h 3595567"/>
                <a:gd name="connsiteX4" fmla="*/ 0 w 4058122"/>
                <a:gd name="connsiteY4" fmla="*/ 111778 h 3595567"/>
                <a:gd name="connsiteX0" fmla="*/ 0 w 4058122"/>
                <a:gd name="connsiteY0" fmla="*/ 119729 h 3603518"/>
                <a:gd name="connsiteX1" fmla="*/ 0 w 4058122"/>
                <a:gd name="connsiteY1" fmla="*/ 3361693 h 3603518"/>
                <a:gd name="connsiteX2" fmla="*/ 4058122 w 4058122"/>
                <a:gd name="connsiteY2" fmla="*/ 3603518 h 3603518"/>
                <a:gd name="connsiteX3" fmla="*/ 4058122 w 4058122"/>
                <a:gd name="connsiteY3" fmla="*/ 0 h 3603518"/>
                <a:gd name="connsiteX4" fmla="*/ 0 w 4058122"/>
                <a:gd name="connsiteY4" fmla="*/ 119729 h 3603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8122" h="3603518">
                  <a:moveTo>
                    <a:pt x="0" y="119729"/>
                  </a:moveTo>
                  <a:lnTo>
                    <a:pt x="0" y="3361693"/>
                  </a:lnTo>
                  <a:lnTo>
                    <a:pt x="4058122" y="3603518"/>
                  </a:lnTo>
                  <a:lnTo>
                    <a:pt x="4058122" y="0"/>
                  </a:lnTo>
                  <a:lnTo>
                    <a:pt x="0" y="119729"/>
                  </a:lnTo>
                  <a:close/>
                </a:path>
              </a:pathLst>
            </a:custGeom>
            <a:gradFill flip="none" rotWithShape="1">
              <a:gsLst>
                <a:gs pos="0">
                  <a:schemeClr val="tx1"/>
                </a:gs>
                <a:gs pos="50000">
                  <a:schemeClr val="tx1"/>
                </a:gs>
                <a:gs pos="100000">
                  <a:schemeClr val="bg1">
                    <a:lumMod val="75000"/>
                  </a:schemeClr>
                </a:gs>
              </a:gsLst>
              <a:lin ang="0" scaled="1"/>
              <a:tileRect/>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Freeform 6"/>
            <p:cNvSpPr/>
            <p:nvPr/>
          </p:nvSpPr>
          <p:spPr>
            <a:xfrm>
              <a:off x="939760" y="4042627"/>
              <a:ext cx="4058865" cy="810873"/>
            </a:xfrm>
            <a:custGeom>
              <a:avLst/>
              <a:gdLst>
                <a:gd name="connsiteX0" fmla="*/ 0 w 4043008"/>
                <a:gd name="connsiteY0" fmla="*/ 0 h 831273"/>
                <a:gd name="connsiteX1" fmla="*/ 4043008 w 4043008"/>
                <a:gd name="connsiteY1" fmla="*/ 234268 h 831273"/>
                <a:gd name="connsiteX2" fmla="*/ 4043008 w 4043008"/>
                <a:gd name="connsiteY2" fmla="*/ 831273 h 831273"/>
                <a:gd name="connsiteX3" fmla="*/ 30228 w 4043008"/>
                <a:gd name="connsiteY3" fmla="*/ 536549 h 831273"/>
                <a:gd name="connsiteX4" fmla="*/ 0 w 4043008"/>
                <a:gd name="connsiteY4" fmla="*/ 0 h 831273"/>
                <a:gd name="connsiteX0" fmla="*/ 22672 w 4065680"/>
                <a:gd name="connsiteY0" fmla="*/ 0 h 831273"/>
                <a:gd name="connsiteX1" fmla="*/ 4065680 w 4065680"/>
                <a:gd name="connsiteY1" fmla="*/ 234268 h 831273"/>
                <a:gd name="connsiteX2" fmla="*/ 4065680 w 4065680"/>
                <a:gd name="connsiteY2" fmla="*/ 831273 h 831273"/>
                <a:gd name="connsiteX3" fmla="*/ 0 w 4065680"/>
                <a:gd name="connsiteY3" fmla="*/ 521435 h 831273"/>
                <a:gd name="connsiteX4" fmla="*/ 22672 w 4065680"/>
                <a:gd name="connsiteY4" fmla="*/ 0 h 831273"/>
                <a:gd name="connsiteX0" fmla="*/ 7558 w 4050566"/>
                <a:gd name="connsiteY0" fmla="*/ 0 h 831273"/>
                <a:gd name="connsiteX1" fmla="*/ 4050566 w 4050566"/>
                <a:gd name="connsiteY1" fmla="*/ 234268 h 831273"/>
                <a:gd name="connsiteX2" fmla="*/ 4050566 w 4050566"/>
                <a:gd name="connsiteY2" fmla="*/ 831273 h 831273"/>
                <a:gd name="connsiteX3" fmla="*/ 0 w 4050566"/>
                <a:gd name="connsiteY3" fmla="*/ 521435 h 831273"/>
                <a:gd name="connsiteX4" fmla="*/ 7558 w 4050566"/>
                <a:gd name="connsiteY4" fmla="*/ 0 h 831273"/>
                <a:gd name="connsiteX0" fmla="*/ 7558 w 4050566"/>
                <a:gd name="connsiteY0" fmla="*/ 0 h 793488"/>
                <a:gd name="connsiteX1" fmla="*/ 4050566 w 4050566"/>
                <a:gd name="connsiteY1" fmla="*/ 234268 h 793488"/>
                <a:gd name="connsiteX2" fmla="*/ 4050566 w 4050566"/>
                <a:gd name="connsiteY2" fmla="*/ 793488 h 793488"/>
                <a:gd name="connsiteX3" fmla="*/ 0 w 4050566"/>
                <a:gd name="connsiteY3" fmla="*/ 521435 h 793488"/>
                <a:gd name="connsiteX4" fmla="*/ 7558 w 4050566"/>
                <a:gd name="connsiteY4" fmla="*/ 0 h 793488"/>
                <a:gd name="connsiteX0" fmla="*/ 7558 w 4050566"/>
                <a:gd name="connsiteY0" fmla="*/ 0 h 816159"/>
                <a:gd name="connsiteX1" fmla="*/ 4050566 w 4050566"/>
                <a:gd name="connsiteY1" fmla="*/ 234268 h 816159"/>
                <a:gd name="connsiteX2" fmla="*/ 4050566 w 4050566"/>
                <a:gd name="connsiteY2" fmla="*/ 816159 h 816159"/>
                <a:gd name="connsiteX3" fmla="*/ 0 w 4050566"/>
                <a:gd name="connsiteY3" fmla="*/ 521435 h 816159"/>
                <a:gd name="connsiteX4" fmla="*/ 7558 w 4050566"/>
                <a:gd name="connsiteY4" fmla="*/ 0 h 816159"/>
                <a:gd name="connsiteX0" fmla="*/ 0 w 4058865"/>
                <a:gd name="connsiteY0" fmla="*/ 0 h 810873"/>
                <a:gd name="connsiteX1" fmla="*/ 4058865 w 4058865"/>
                <a:gd name="connsiteY1" fmla="*/ 228982 h 810873"/>
                <a:gd name="connsiteX2" fmla="*/ 4058865 w 4058865"/>
                <a:gd name="connsiteY2" fmla="*/ 810873 h 810873"/>
                <a:gd name="connsiteX3" fmla="*/ 8299 w 4058865"/>
                <a:gd name="connsiteY3" fmla="*/ 516149 h 810873"/>
                <a:gd name="connsiteX4" fmla="*/ 0 w 4058865"/>
                <a:gd name="connsiteY4" fmla="*/ 0 h 810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8865" h="810873">
                  <a:moveTo>
                    <a:pt x="0" y="0"/>
                  </a:moveTo>
                  <a:lnTo>
                    <a:pt x="4058865" y="228982"/>
                  </a:lnTo>
                  <a:lnTo>
                    <a:pt x="4058865" y="810873"/>
                  </a:lnTo>
                  <a:lnTo>
                    <a:pt x="8299" y="516149"/>
                  </a:lnTo>
                  <a:lnTo>
                    <a:pt x="0" y="0"/>
                  </a:lnTo>
                  <a:close/>
                </a:path>
              </a:pathLst>
            </a:custGeom>
            <a:gradFill flip="none" rotWithShape="1">
              <a:gsLst>
                <a:gs pos="0">
                  <a:schemeClr val="tx1"/>
                </a:gs>
                <a:gs pos="50000">
                  <a:schemeClr val="tx1"/>
                </a:gs>
                <a:gs pos="100000">
                  <a:schemeClr val="bg1">
                    <a:lumMod val="75000"/>
                  </a:schemeClr>
                </a:gs>
              </a:gsLst>
              <a:lin ang="0" scaled="1"/>
              <a:tileRect/>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8" name="Group 7"/>
            <p:cNvGrpSpPr/>
            <p:nvPr/>
          </p:nvGrpSpPr>
          <p:grpSpPr>
            <a:xfrm>
              <a:off x="1012296" y="810492"/>
              <a:ext cx="468535" cy="3181508"/>
              <a:chOff x="3264635" y="937071"/>
              <a:chExt cx="468535" cy="3181508"/>
            </a:xfrm>
          </p:grpSpPr>
          <p:sp>
            <p:nvSpPr>
              <p:cNvPr id="94" name="Freeform 93"/>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5" name="Freeform 94"/>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95"/>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96"/>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Freeform 97"/>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100"/>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Freeform 101"/>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Freeform 102"/>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Freeform 103"/>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Freeform 104"/>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Freeform 105"/>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Freeform 106"/>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9" name="Group 8"/>
            <p:cNvGrpSpPr/>
            <p:nvPr/>
          </p:nvGrpSpPr>
          <p:grpSpPr>
            <a:xfrm>
              <a:off x="1710061" y="810492"/>
              <a:ext cx="468535" cy="3181508"/>
              <a:chOff x="3264635" y="937071"/>
              <a:chExt cx="468535" cy="3181508"/>
            </a:xfrm>
          </p:grpSpPr>
          <p:sp>
            <p:nvSpPr>
              <p:cNvPr id="80" name="Freeform 79"/>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1" name="Freeform 80"/>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Freeform 81"/>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82"/>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reeform 83"/>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reeform 84"/>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85"/>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Freeform 90"/>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Freeform 91"/>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Freeform 92"/>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0" name="Group 9"/>
            <p:cNvGrpSpPr/>
            <p:nvPr/>
          </p:nvGrpSpPr>
          <p:grpSpPr>
            <a:xfrm>
              <a:off x="2319661" y="810492"/>
              <a:ext cx="468535" cy="3181508"/>
              <a:chOff x="3264635" y="937071"/>
              <a:chExt cx="468535" cy="3181508"/>
            </a:xfrm>
          </p:grpSpPr>
          <p:sp>
            <p:nvSpPr>
              <p:cNvPr id="66" name="Freeform 65"/>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7" name="Freeform 66"/>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74"/>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76"/>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77"/>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78"/>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1" name="Group 10"/>
            <p:cNvGrpSpPr/>
            <p:nvPr/>
          </p:nvGrpSpPr>
          <p:grpSpPr>
            <a:xfrm>
              <a:off x="2973343" y="810492"/>
              <a:ext cx="468535" cy="3181508"/>
              <a:chOff x="3264635" y="937071"/>
              <a:chExt cx="468535" cy="3181508"/>
            </a:xfrm>
          </p:grpSpPr>
          <p:sp>
            <p:nvSpPr>
              <p:cNvPr id="52" name="Freeform 51"/>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3" name="Freeform 52"/>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53"/>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55"/>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59"/>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60"/>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61"/>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64"/>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2" name="Group 11"/>
            <p:cNvGrpSpPr/>
            <p:nvPr/>
          </p:nvGrpSpPr>
          <p:grpSpPr>
            <a:xfrm>
              <a:off x="3615061" y="810492"/>
              <a:ext cx="468535" cy="3181508"/>
              <a:chOff x="3264635" y="937071"/>
              <a:chExt cx="468535" cy="3181508"/>
            </a:xfrm>
          </p:grpSpPr>
          <p:sp>
            <p:nvSpPr>
              <p:cNvPr id="38" name="Freeform 37"/>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9" name="Freeform 38"/>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39"/>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41"/>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42"/>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43"/>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44"/>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47"/>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48"/>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3" name="Group 12"/>
            <p:cNvGrpSpPr/>
            <p:nvPr/>
          </p:nvGrpSpPr>
          <p:grpSpPr>
            <a:xfrm>
              <a:off x="4300861" y="810492"/>
              <a:ext cx="468535" cy="3181508"/>
              <a:chOff x="3264635" y="937071"/>
              <a:chExt cx="468535" cy="3181508"/>
            </a:xfrm>
          </p:grpSpPr>
          <p:sp>
            <p:nvSpPr>
              <p:cNvPr id="24" name="Freeform 23"/>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Freeform 24"/>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5"/>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26"/>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27"/>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30"/>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31"/>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32"/>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33"/>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34"/>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35"/>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36"/>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4" name="Freeform 13"/>
            <p:cNvSpPr/>
            <p:nvPr/>
          </p:nvSpPr>
          <p:spPr>
            <a:xfrm>
              <a:off x="2244945" y="4203596"/>
              <a:ext cx="754848" cy="408080"/>
            </a:xfrm>
            <a:custGeom>
              <a:avLst/>
              <a:gdLst>
                <a:gd name="connsiteX0" fmla="*/ 0 w 710360"/>
                <a:gd name="connsiteY0" fmla="*/ 15114 h 423194"/>
                <a:gd name="connsiteX1" fmla="*/ 0 w 710360"/>
                <a:gd name="connsiteY1" fmla="*/ 370294 h 423194"/>
                <a:gd name="connsiteX2" fmla="*/ 710360 w 710360"/>
                <a:gd name="connsiteY2" fmla="*/ 423194 h 423194"/>
                <a:gd name="connsiteX3" fmla="*/ 710360 w 710360"/>
                <a:gd name="connsiteY3" fmla="*/ 37785 h 423194"/>
                <a:gd name="connsiteX4" fmla="*/ 90684 w 710360"/>
                <a:gd name="connsiteY4" fmla="*/ 0 h 423194"/>
                <a:gd name="connsiteX0" fmla="*/ 44488 w 754848"/>
                <a:gd name="connsiteY0" fmla="*/ 0 h 408080"/>
                <a:gd name="connsiteX1" fmla="*/ 44488 w 754848"/>
                <a:gd name="connsiteY1" fmla="*/ 355180 h 408080"/>
                <a:gd name="connsiteX2" fmla="*/ 754848 w 754848"/>
                <a:gd name="connsiteY2" fmla="*/ 408080 h 408080"/>
                <a:gd name="connsiteX3" fmla="*/ 754848 w 754848"/>
                <a:gd name="connsiteY3" fmla="*/ 22671 h 408080"/>
                <a:gd name="connsiteX4" fmla="*/ 0 w 754848"/>
                <a:gd name="connsiteY4" fmla="*/ 789 h 408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4848" h="408080">
                  <a:moveTo>
                    <a:pt x="44488" y="0"/>
                  </a:moveTo>
                  <a:lnTo>
                    <a:pt x="44488" y="355180"/>
                  </a:lnTo>
                  <a:lnTo>
                    <a:pt x="754848" y="408080"/>
                  </a:lnTo>
                  <a:lnTo>
                    <a:pt x="754848" y="22671"/>
                  </a:lnTo>
                  <a:lnTo>
                    <a:pt x="0" y="789"/>
                  </a:lnTo>
                </a:path>
              </a:pathLst>
            </a:custGeom>
            <a:gradFill>
              <a:gsLst>
                <a:gs pos="0">
                  <a:srgbClr val="EDF2E2"/>
                </a:gs>
                <a:gs pos="50000">
                  <a:srgbClr val="92D050"/>
                </a:gs>
                <a:gs pos="100000">
                  <a:srgbClr val="E3ECD0"/>
                </a:gs>
              </a:gsLst>
              <a:lin ang="0" scaled="1"/>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Freeform 14"/>
            <p:cNvSpPr/>
            <p:nvPr/>
          </p:nvSpPr>
          <p:spPr>
            <a:xfrm>
              <a:off x="1095423" y="4143140"/>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Freeform 15"/>
            <p:cNvSpPr/>
            <p:nvPr/>
          </p:nvSpPr>
          <p:spPr>
            <a:xfrm>
              <a:off x="1405261" y="4196039"/>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a:off x="1694001" y="4180923"/>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Freeform 17"/>
            <p:cNvSpPr/>
            <p:nvPr/>
          </p:nvSpPr>
          <p:spPr>
            <a:xfrm>
              <a:off x="2003839" y="4233822"/>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a:xfrm>
              <a:off x="3133575" y="4279166"/>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Freeform 19"/>
            <p:cNvSpPr/>
            <p:nvPr/>
          </p:nvSpPr>
          <p:spPr>
            <a:xfrm>
              <a:off x="3443413" y="4332065"/>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p:nvSpPr>
          <p:spPr>
            <a:xfrm>
              <a:off x="3945049" y="4316952"/>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Freeform 21"/>
            <p:cNvSpPr/>
            <p:nvPr/>
          </p:nvSpPr>
          <p:spPr>
            <a:xfrm>
              <a:off x="4254887" y="4369851"/>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p:cNvSpPr/>
            <p:nvPr/>
          </p:nvSpPr>
          <p:spPr>
            <a:xfrm>
              <a:off x="5562600" y="1268322"/>
              <a:ext cx="634790" cy="581891"/>
            </a:xfrm>
            <a:custGeom>
              <a:avLst/>
              <a:gdLst>
                <a:gd name="connsiteX0" fmla="*/ 0 w 619676"/>
                <a:gd name="connsiteY0" fmla="*/ 7557 h 559220"/>
                <a:gd name="connsiteX1" fmla="*/ 0 w 619676"/>
                <a:gd name="connsiteY1" fmla="*/ 506321 h 559220"/>
                <a:gd name="connsiteX2" fmla="*/ 619676 w 619676"/>
                <a:gd name="connsiteY2" fmla="*/ 559220 h 559220"/>
                <a:gd name="connsiteX3" fmla="*/ 619676 w 619676"/>
                <a:gd name="connsiteY3" fmla="*/ 0 h 559220"/>
                <a:gd name="connsiteX4" fmla="*/ 0 w 619676"/>
                <a:gd name="connsiteY4" fmla="*/ 7557 h 559220"/>
                <a:gd name="connsiteX0" fmla="*/ 0 w 634790"/>
                <a:gd name="connsiteY0" fmla="*/ 0 h 551663"/>
                <a:gd name="connsiteX1" fmla="*/ 0 w 634790"/>
                <a:gd name="connsiteY1" fmla="*/ 498764 h 551663"/>
                <a:gd name="connsiteX2" fmla="*/ 619676 w 634790"/>
                <a:gd name="connsiteY2" fmla="*/ 551663 h 551663"/>
                <a:gd name="connsiteX3" fmla="*/ 634790 w 634790"/>
                <a:gd name="connsiteY3" fmla="*/ 68014 h 551663"/>
                <a:gd name="connsiteX4" fmla="*/ 0 w 634790"/>
                <a:gd name="connsiteY4" fmla="*/ 0 h 551663"/>
                <a:gd name="connsiteX0" fmla="*/ 0 w 634790"/>
                <a:gd name="connsiteY0" fmla="*/ 0 h 551663"/>
                <a:gd name="connsiteX1" fmla="*/ 0 w 634790"/>
                <a:gd name="connsiteY1" fmla="*/ 498764 h 551663"/>
                <a:gd name="connsiteX2" fmla="*/ 619676 w 634790"/>
                <a:gd name="connsiteY2" fmla="*/ 551663 h 551663"/>
                <a:gd name="connsiteX3" fmla="*/ 634790 w 634790"/>
                <a:gd name="connsiteY3" fmla="*/ 90685 h 551663"/>
                <a:gd name="connsiteX4" fmla="*/ 0 w 634790"/>
                <a:gd name="connsiteY4" fmla="*/ 0 h 551663"/>
                <a:gd name="connsiteX0" fmla="*/ 0 w 634790"/>
                <a:gd name="connsiteY0" fmla="*/ 0 h 581891"/>
                <a:gd name="connsiteX1" fmla="*/ 0 w 634790"/>
                <a:gd name="connsiteY1" fmla="*/ 498764 h 581891"/>
                <a:gd name="connsiteX2" fmla="*/ 619676 w 634790"/>
                <a:gd name="connsiteY2" fmla="*/ 581891 h 581891"/>
                <a:gd name="connsiteX3" fmla="*/ 634790 w 634790"/>
                <a:gd name="connsiteY3" fmla="*/ 90685 h 581891"/>
                <a:gd name="connsiteX4" fmla="*/ 0 w 634790"/>
                <a:gd name="connsiteY4" fmla="*/ 0 h 581891"/>
                <a:gd name="connsiteX0" fmla="*/ 0 w 634790"/>
                <a:gd name="connsiteY0" fmla="*/ 0 h 612119"/>
                <a:gd name="connsiteX1" fmla="*/ 0 w 634790"/>
                <a:gd name="connsiteY1" fmla="*/ 498764 h 612119"/>
                <a:gd name="connsiteX2" fmla="*/ 619676 w 634790"/>
                <a:gd name="connsiteY2" fmla="*/ 612119 h 612119"/>
                <a:gd name="connsiteX3" fmla="*/ 634790 w 634790"/>
                <a:gd name="connsiteY3" fmla="*/ 90685 h 612119"/>
                <a:gd name="connsiteX4" fmla="*/ 0 w 634790"/>
                <a:gd name="connsiteY4" fmla="*/ 0 h 612119"/>
                <a:gd name="connsiteX0" fmla="*/ 0 w 634790"/>
                <a:gd name="connsiteY0" fmla="*/ 0 h 581891"/>
                <a:gd name="connsiteX1" fmla="*/ 0 w 634790"/>
                <a:gd name="connsiteY1" fmla="*/ 498764 h 581891"/>
                <a:gd name="connsiteX2" fmla="*/ 627233 w 634790"/>
                <a:gd name="connsiteY2" fmla="*/ 581891 h 581891"/>
                <a:gd name="connsiteX3" fmla="*/ 634790 w 634790"/>
                <a:gd name="connsiteY3" fmla="*/ 90685 h 581891"/>
                <a:gd name="connsiteX4" fmla="*/ 0 w 634790"/>
                <a:gd name="connsiteY4" fmla="*/ 0 h 5818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4790" h="581891">
                  <a:moveTo>
                    <a:pt x="0" y="0"/>
                  </a:moveTo>
                  <a:lnTo>
                    <a:pt x="0" y="498764"/>
                  </a:lnTo>
                  <a:lnTo>
                    <a:pt x="627233" y="581891"/>
                  </a:lnTo>
                  <a:lnTo>
                    <a:pt x="634790" y="90685"/>
                  </a:lnTo>
                  <a:lnTo>
                    <a:pt x="0" y="0"/>
                  </a:lnTo>
                  <a:close/>
                </a:path>
              </a:pathLst>
            </a:custGeom>
            <a:solidFill>
              <a:schemeClr val="accent1">
                <a:alpha val="63000"/>
              </a:schemeClr>
            </a:solidFill>
            <a:ln>
              <a:noFill/>
            </a:ln>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8" name="Group 317"/>
          <p:cNvGrpSpPr/>
          <p:nvPr/>
        </p:nvGrpSpPr>
        <p:grpSpPr>
          <a:xfrm>
            <a:off x="6625717" y="1362919"/>
            <a:ext cx="762729" cy="567871"/>
            <a:chOff x="939760" y="666908"/>
            <a:chExt cx="5623170" cy="4186592"/>
          </a:xfrm>
        </p:grpSpPr>
        <p:sp>
          <p:nvSpPr>
            <p:cNvPr id="319" name="Freeform 318"/>
            <p:cNvSpPr/>
            <p:nvPr/>
          </p:nvSpPr>
          <p:spPr>
            <a:xfrm>
              <a:off x="4991070" y="3515905"/>
              <a:ext cx="1571860" cy="1330037"/>
            </a:xfrm>
            <a:custGeom>
              <a:avLst/>
              <a:gdLst>
                <a:gd name="connsiteX0" fmla="*/ 7557 w 1602089"/>
                <a:gd name="connsiteY0" fmla="*/ 468536 h 1352708"/>
                <a:gd name="connsiteX1" fmla="*/ 0 w 1602089"/>
                <a:gd name="connsiteY1" fmla="*/ 1352708 h 1352708"/>
                <a:gd name="connsiteX2" fmla="*/ 1602089 w 1602089"/>
                <a:gd name="connsiteY2" fmla="*/ 665019 h 1352708"/>
                <a:gd name="connsiteX3" fmla="*/ 1602089 w 1602089"/>
                <a:gd name="connsiteY3" fmla="*/ 0 h 1352708"/>
                <a:gd name="connsiteX4" fmla="*/ 7557 w 1602089"/>
                <a:gd name="connsiteY4" fmla="*/ 468536 h 1352708"/>
                <a:gd name="connsiteX0" fmla="*/ 0 w 1594532"/>
                <a:gd name="connsiteY0" fmla="*/ 468536 h 1330037"/>
                <a:gd name="connsiteX1" fmla="*/ 7557 w 1594532"/>
                <a:gd name="connsiteY1" fmla="*/ 1330037 h 1330037"/>
                <a:gd name="connsiteX2" fmla="*/ 1594532 w 1594532"/>
                <a:gd name="connsiteY2" fmla="*/ 665019 h 1330037"/>
                <a:gd name="connsiteX3" fmla="*/ 1594532 w 1594532"/>
                <a:gd name="connsiteY3" fmla="*/ 0 h 1330037"/>
                <a:gd name="connsiteX4" fmla="*/ 0 w 1594532"/>
                <a:gd name="connsiteY4" fmla="*/ 468536 h 1330037"/>
                <a:gd name="connsiteX0" fmla="*/ 0 w 1594532"/>
                <a:gd name="connsiteY0" fmla="*/ 468536 h 1330037"/>
                <a:gd name="connsiteX1" fmla="*/ 7557 w 1594532"/>
                <a:gd name="connsiteY1" fmla="*/ 1330037 h 1330037"/>
                <a:gd name="connsiteX2" fmla="*/ 1586975 w 1594532"/>
                <a:gd name="connsiteY2" fmla="*/ 687691 h 1330037"/>
                <a:gd name="connsiteX3" fmla="*/ 1594532 w 1594532"/>
                <a:gd name="connsiteY3" fmla="*/ 0 h 1330037"/>
                <a:gd name="connsiteX4" fmla="*/ 0 w 1594532"/>
                <a:gd name="connsiteY4" fmla="*/ 468536 h 1330037"/>
                <a:gd name="connsiteX0" fmla="*/ 0 w 1586975"/>
                <a:gd name="connsiteY0" fmla="*/ 453422 h 1314923"/>
                <a:gd name="connsiteX1" fmla="*/ 7557 w 1586975"/>
                <a:gd name="connsiteY1" fmla="*/ 1314923 h 1314923"/>
                <a:gd name="connsiteX2" fmla="*/ 1586975 w 1586975"/>
                <a:gd name="connsiteY2" fmla="*/ 672577 h 1314923"/>
                <a:gd name="connsiteX3" fmla="*/ 1564304 w 1586975"/>
                <a:gd name="connsiteY3" fmla="*/ 0 h 1314923"/>
                <a:gd name="connsiteX4" fmla="*/ 0 w 1586975"/>
                <a:gd name="connsiteY4" fmla="*/ 453422 h 1314923"/>
                <a:gd name="connsiteX0" fmla="*/ 0 w 1594532"/>
                <a:gd name="connsiteY0" fmla="*/ 468536 h 1330037"/>
                <a:gd name="connsiteX1" fmla="*/ 7557 w 1594532"/>
                <a:gd name="connsiteY1" fmla="*/ 1330037 h 1330037"/>
                <a:gd name="connsiteX2" fmla="*/ 1586975 w 1594532"/>
                <a:gd name="connsiteY2" fmla="*/ 687691 h 1330037"/>
                <a:gd name="connsiteX3" fmla="*/ 1594532 w 1594532"/>
                <a:gd name="connsiteY3" fmla="*/ 0 h 1330037"/>
                <a:gd name="connsiteX4" fmla="*/ 0 w 1594532"/>
                <a:gd name="connsiteY4" fmla="*/ 468536 h 1330037"/>
                <a:gd name="connsiteX0" fmla="*/ 0 w 1594532"/>
                <a:gd name="connsiteY0" fmla="*/ 468536 h 1330037"/>
                <a:gd name="connsiteX1" fmla="*/ 7557 w 1594532"/>
                <a:gd name="connsiteY1" fmla="*/ 1330037 h 1330037"/>
                <a:gd name="connsiteX2" fmla="*/ 1579310 w 1594532"/>
                <a:gd name="connsiteY2" fmla="*/ 808603 h 1330037"/>
                <a:gd name="connsiteX3" fmla="*/ 1594532 w 1594532"/>
                <a:gd name="connsiteY3" fmla="*/ 0 h 1330037"/>
                <a:gd name="connsiteX4" fmla="*/ 0 w 1594532"/>
                <a:gd name="connsiteY4" fmla="*/ 468536 h 1330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532" h="1330037">
                  <a:moveTo>
                    <a:pt x="0" y="468536"/>
                  </a:moveTo>
                  <a:lnTo>
                    <a:pt x="7557" y="1330037"/>
                  </a:lnTo>
                  <a:lnTo>
                    <a:pt x="1579310" y="808603"/>
                  </a:lnTo>
                  <a:lnTo>
                    <a:pt x="1594532" y="0"/>
                  </a:lnTo>
                  <a:lnTo>
                    <a:pt x="0" y="468536"/>
                  </a:lnTo>
                  <a:close/>
                </a:path>
              </a:pathLst>
            </a:custGeom>
            <a:gradFill>
              <a:gsLst>
                <a:gs pos="0">
                  <a:schemeClr val="bg1">
                    <a:lumMod val="65000"/>
                  </a:schemeClr>
                </a:gs>
                <a:gs pos="50000">
                  <a:schemeClr val="tx1"/>
                </a:gs>
                <a:gs pos="100000">
                  <a:schemeClr val="tx1"/>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 name="Freeform 319"/>
            <p:cNvSpPr/>
            <p:nvPr/>
          </p:nvSpPr>
          <p:spPr>
            <a:xfrm>
              <a:off x="4991069" y="666908"/>
              <a:ext cx="1571861" cy="3317533"/>
            </a:xfrm>
            <a:custGeom>
              <a:avLst/>
              <a:gdLst>
                <a:gd name="connsiteX0" fmla="*/ 7557 w 1579418"/>
                <a:gd name="connsiteY0" fmla="*/ 0 h 3325091"/>
                <a:gd name="connsiteX1" fmla="*/ 1579418 w 1579418"/>
                <a:gd name="connsiteY1" fmla="*/ 249382 h 3325091"/>
                <a:gd name="connsiteX2" fmla="*/ 1579418 w 1579418"/>
                <a:gd name="connsiteY2" fmla="*/ 2871669 h 3325091"/>
                <a:gd name="connsiteX3" fmla="*/ 0 w 1579418"/>
                <a:gd name="connsiteY3" fmla="*/ 3325091 h 3325091"/>
                <a:gd name="connsiteX4" fmla="*/ 7557 w 1579418"/>
                <a:gd name="connsiteY4" fmla="*/ 0 h 3325091"/>
                <a:gd name="connsiteX0" fmla="*/ 0 w 1571861"/>
                <a:gd name="connsiteY0" fmla="*/ 0 h 3317533"/>
                <a:gd name="connsiteX1" fmla="*/ 1571861 w 1571861"/>
                <a:gd name="connsiteY1" fmla="*/ 249382 h 3317533"/>
                <a:gd name="connsiteX2" fmla="*/ 1571861 w 1571861"/>
                <a:gd name="connsiteY2" fmla="*/ 2871669 h 3317533"/>
                <a:gd name="connsiteX3" fmla="*/ 0 w 1571861"/>
                <a:gd name="connsiteY3" fmla="*/ 3317533 h 3317533"/>
                <a:gd name="connsiteX4" fmla="*/ 0 w 1571861"/>
                <a:gd name="connsiteY4" fmla="*/ 0 h 331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1861" h="3317533">
                  <a:moveTo>
                    <a:pt x="0" y="0"/>
                  </a:moveTo>
                  <a:lnTo>
                    <a:pt x="1571861" y="249382"/>
                  </a:lnTo>
                  <a:lnTo>
                    <a:pt x="1571861" y="2871669"/>
                  </a:lnTo>
                  <a:lnTo>
                    <a:pt x="0" y="3317533"/>
                  </a:lnTo>
                  <a:lnTo>
                    <a:pt x="0" y="0"/>
                  </a:lnTo>
                  <a:close/>
                </a:path>
              </a:pathLst>
            </a:custGeom>
            <a:gradFill>
              <a:gsLst>
                <a:gs pos="0">
                  <a:schemeClr val="bg1">
                    <a:lumMod val="65000"/>
                  </a:schemeClr>
                </a:gs>
                <a:gs pos="50000">
                  <a:schemeClr val="tx1"/>
                </a:gs>
                <a:gs pos="100000">
                  <a:schemeClr val="tx1"/>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1" name="Freeform 320"/>
            <p:cNvSpPr/>
            <p:nvPr/>
          </p:nvSpPr>
          <p:spPr>
            <a:xfrm>
              <a:off x="948061" y="675648"/>
              <a:ext cx="4058122" cy="3603518"/>
            </a:xfrm>
            <a:custGeom>
              <a:avLst/>
              <a:gdLst>
                <a:gd name="connsiteX0" fmla="*/ 0 w 4058122"/>
                <a:gd name="connsiteY0" fmla="*/ 143583 h 3627372"/>
                <a:gd name="connsiteX1" fmla="*/ 0 w 4058122"/>
                <a:gd name="connsiteY1" fmla="*/ 3385547 h 3627372"/>
                <a:gd name="connsiteX2" fmla="*/ 4058122 w 4058122"/>
                <a:gd name="connsiteY2" fmla="*/ 3627372 h 3627372"/>
                <a:gd name="connsiteX3" fmla="*/ 4058122 w 4058122"/>
                <a:gd name="connsiteY3" fmla="*/ 0 h 3627372"/>
                <a:gd name="connsiteX4" fmla="*/ 0 w 4058122"/>
                <a:gd name="connsiteY4" fmla="*/ 143583 h 3627372"/>
                <a:gd name="connsiteX0" fmla="*/ 0 w 4058122"/>
                <a:gd name="connsiteY0" fmla="*/ 111778 h 3595567"/>
                <a:gd name="connsiteX1" fmla="*/ 0 w 4058122"/>
                <a:gd name="connsiteY1" fmla="*/ 3353742 h 3595567"/>
                <a:gd name="connsiteX2" fmla="*/ 4058122 w 4058122"/>
                <a:gd name="connsiteY2" fmla="*/ 3595567 h 3595567"/>
                <a:gd name="connsiteX3" fmla="*/ 4058122 w 4058122"/>
                <a:gd name="connsiteY3" fmla="*/ 0 h 3595567"/>
                <a:gd name="connsiteX4" fmla="*/ 0 w 4058122"/>
                <a:gd name="connsiteY4" fmla="*/ 111778 h 3595567"/>
                <a:gd name="connsiteX0" fmla="*/ 0 w 4058122"/>
                <a:gd name="connsiteY0" fmla="*/ 119729 h 3603518"/>
                <a:gd name="connsiteX1" fmla="*/ 0 w 4058122"/>
                <a:gd name="connsiteY1" fmla="*/ 3361693 h 3603518"/>
                <a:gd name="connsiteX2" fmla="*/ 4058122 w 4058122"/>
                <a:gd name="connsiteY2" fmla="*/ 3603518 h 3603518"/>
                <a:gd name="connsiteX3" fmla="*/ 4058122 w 4058122"/>
                <a:gd name="connsiteY3" fmla="*/ 0 h 3603518"/>
                <a:gd name="connsiteX4" fmla="*/ 0 w 4058122"/>
                <a:gd name="connsiteY4" fmla="*/ 119729 h 3603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8122" h="3603518">
                  <a:moveTo>
                    <a:pt x="0" y="119729"/>
                  </a:moveTo>
                  <a:lnTo>
                    <a:pt x="0" y="3361693"/>
                  </a:lnTo>
                  <a:lnTo>
                    <a:pt x="4058122" y="3603518"/>
                  </a:lnTo>
                  <a:lnTo>
                    <a:pt x="4058122" y="0"/>
                  </a:lnTo>
                  <a:lnTo>
                    <a:pt x="0" y="119729"/>
                  </a:lnTo>
                  <a:close/>
                </a:path>
              </a:pathLst>
            </a:custGeom>
            <a:gradFill flip="none" rotWithShape="1">
              <a:gsLst>
                <a:gs pos="0">
                  <a:schemeClr val="tx1"/>
                </a:gs>
                <a:gs pos="50000">
                  <a:schemeClr val="tx1"/>
                </a:gs>
                <a:gs pos="100000">
                  <a:schemeClr val="bg1">
                    <a:lumMod val="75000"/>
                  </a:schemeClr>
                </a:gs>
              </a:gsLst>
              <a:lin ang="0" scaled="1"/>
              <a:tileRect/>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22" name="Freeform 321"/>
            <p:cNvSpPr/>
            <p:nvPr/>
          </p:nvSpPr>
          <p:spPr>
            <a:xfrm>
              <a:off x="939760" y="4042627"/>
              <a:ext cx="4058865" cy="810873"/>
            </a:xfrm>
            <a:custGeom>
              <a:avLst/>
              <a:gdLst>
                <a:gd name="connsiteX0" fmla="*/ 0 w 4043008"/>
                <a:gd name="connsiteY0" fmla="*/ 0 h 831273"/>
                <a:gd name="connsiteX1" fmla="*/ 4043008 w 4043008"/>
                <a:gd name="connsiteY1" fmla="*/ 234268 h 831273"/>
                <a:gd name="connsiteX2" fmla="*/ 4043008 w 4043008"/>
                <a:gd name="connsiteY2" fmla="*/ 831273 h 831273"/>
                <a:gd name="connsiteX3" fmla="*/ 30228 w 4043008"/>
                <a:gd name="connsiteY3" fmla="*/ 536549 h 831273"/>
                <a:gd name="connsiteX4" fmla="*/ 0 w 4043008"/>
                <a:gd name="connsiteY4" fmla="*/ 0 h 831273"/>
                <a:gd name="connsiteX0" fmla="*/ 22672 w 4065680"/>
                <a:gd name="connsiteY0" fmla="*/ 0 h 831273"/>
                <a:gd name="connsiteX1" fmla="*/ 4065680 w 4065680"/>
                <a:gd name="connsiteY1" fmla="*/ 234268 h 831273"/>
                <a:gd name="connsiteX2" fmla="*/ 4065680 w 4065680"/>
                <a:gd name="connsiteY2" fmla="*/ 831273 h 831273"/>
                <a:gd name="connsiteX3" fmla="*/ 0 w 4065680"/>
                <a:gd name="connsiteY3" fmla="*/ 521435 h 831273"/>
                <a:gd name="connsiteX4" fmla="*/ 22672 w 4065680"/>
                <a:gd name="connsiteY4" fmla="*/ 0 h 831273"/>
                <a:gd name="connsiteX0" fmla="*/ 7558 w 4050566"/>
                <a:gd name="connsiteY0" fmla="*/ 0 h 831273"/>
                <a:gd name="connsiteX1" fmla="*/ 4050566 w 4050566"/>
                <a:gd name="connsiteY1" fmla="*/ 234268 h 831273"/>
                <a:gd name="connsiteX2" fmla="*/ 4050566 w 4050566"/>
                <a:gd name="connsiteY2" fmla="*/ 831273 h 831273"/>
                <a:gd name="connsiteX3" fmla="*/ 0 w 4050566"/>
                <a:gd name="connsiteY3" fmla="*/ 521435 h 831273"/>
                <a:gd name="connsiteX4" fmla="*/ 7558 w 4050566"/>
                <a:gd name="connsiteY4" fmla="*/ 0 h 831273"/>
                <a:gd name="connsiteX0" fmla="*/ 7558 w 4050566"/>
                <a:gd name="connsiteY0" fmla="*/ 0 h 793488"/>
                <a:gd name="connsiteX1" fmla="*/ 4050566 w 4050566"/>
                <a:gd name="connsiteY1" fmla="*/ 234268 h 793488"/>
                <a:gd name="connsiteX2" fmla="*/ 4050566 w 4050566"/>
                <a:gd name="connsiteY2" fmla="*/ 793488 h 793488"/>
                <a:gd name="connsiteX3" fmla="*/ 0 w 4050566"/>
                <a:gd name="connsiteY3" fmla="*/ 521435 h 793488"/>
                <a:gd name="connsiteX4" fmla="*/ 7558 w 4050566"/>
                <a:gd name="connsiteY4" fmla="*/ 0 h 793488"/>
                <a:gd name="connsiteX0" fmla="*/ 7558 w 4050566"/>
                <a:gd name="connsiteY0" fmla="*/ 0 h 816159"/>
                <a:gd name="connsiteX1" fmla="*/ 4050566 w 4050566"/>
                <a:gd name="connsiteY1" fmla="*/ 234268 h 816159"/>
                <a:gd name="connsiteX2" fmla="*/ 4050566 w 4050566"/>
                <a:gd name="connsiteY2" fmla="*/ 816159 h 816159"/>
                <a:gd name="connsiteX3" fmla="*/ 0 w 4050566"/>
                <a:gd name="connsiteY3" fmla="*/ 521435 h 816159"/>
                <a:gd name="connsiteX4" fmla="*/ 7558 w 4050566"/>
                <a:gd name="connsiteY4" fmla="*/ 0 h 816159"/>
                <a:gd name="connsiteX0" fmla="*/ 0 w 4058865"/>
                <a:gd name="connsiteY0" fmla="*/ 0 h 810873"/>
                <a:gd name="connsiteX1" fmla="*/ 4058865 w 4058865"/>
                <a:gd name="connsiteY1" fmla="*/ 228982 h 810873"/>
                <a:gd name="connsiteX2" fmla="*/ 4058865 w 4058865"/>
                <a:gd name="connsiteY2" fmla="*/ 810873 h 810873"/>
                <a:gd name="connsiteX3" fmla="*/ 8299 w 4058865"/>
                <a:gd name="connsiteY3" fmla="*/ 516149 h 810873"/>
                <a:gd name="connsiteX4" fmla="*/ 0 w 4058865"/>
                <a:gd name="connsiteY4" fmla="*/ 0 h 810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8865" h="810873">
                  <a:moveTo>
                    <a:pt x="0" y="0"/>
                  </a:moveTo>
                  <a:lnTo>
                    <a:pt x="4058865" y="228982"/>
                  </a:lnTo>
                  <a:lnTo>
                    <a:pt x="4058865" y="810873"/>
                  </a:lnTo>
                  <a:lnTo>
                    <a:pt x="8299" y="516149"/>
                  </a:lnTo>
                  <a:lnTo>
                    <a:pt x="0" y="0"/>
                  </a:lnTo>
                  <a:close/>
                </a:path>
              </a:pathLst>
            </a:custGeom>
            <a:gradFill flip="none" rotWithShape="1">
              <a:gsLst>
                <a:gs pos="0">
                  <a:schemeClr val="tx1"/>
                </a:gs>
                <a:gs pos="50000">
                  <a:schemeClr val="tx1"/>
                </a:gs>
                <a:gs pos="100000">
                  <a:schemeClr val="bg1">
                    <a:lumMod val="75000"/>
                  </a:schemeClr>
                </a:gs>
              </a:gsLst>
              <a:lin ang="0" scaled="1"/>
              <a:tileRect/>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323" name="Group 322"/>
            <p:cNvGrpSpPr/>
            <p:nvPr/>
          </p:nvGrpSpPr>
          <p:grpSpPr>
            <a:xfrm>
              <a:off x="1012296" y="810492"/>
              <a:ext cx="468535" cy="3181508"/>
              <a:chOff x="3264635" y="937071"/>
              <a:chExt cx="468535" cy="3181508"/>
            </a:xfrm>
          </p:grpSpPr>
          <p:sp>
            <p:nvSpPr>
              <p:cNvPr id="409" name="Freeform 408"/>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10" name="Freeform 409"/>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 name="Freeform 410"/>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 name="Freeform 411"/>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3" name="Freeform 412"/>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4" name="Freeform 413"/>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5" name="Freeform 414"/>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6" name="Freeform 415"/>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7" name="Freeform 416"/>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8" name="Freeform 417"/>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9" name="Freeform 418"/>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0" name="Freeform 419"/>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1" name="Freeform 420"/>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2" name="Freeform 421"/>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24" name="Group 323"/>
            <p:cNvGrpSpPr/>
            <p:nvPr/>
          </p:nvGrpSpPr>
          <p:grpSpPr>
            <a:xfrm>
              <a:off x="1710061" y="810492"/>
              <a:ext cx="468535" cy="3181508"/>
              <a:chOff x="3264635" y="937071"/>
              <a:chExt cx="468535" cy="3181508"/>
            </a:xfrm>
          </p:grpSpPr>
          <p:sp>
            <p:nvSpPr>
              <p:cNvPr id="395" name="Freeform 394"/>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96" name="Freeform 395"/>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7" name="Freeform 396"/>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8" name="Freeform 397"/>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 name="Freeform 398"/>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0" name="Freeform 399"/>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1" name="Freeform 400"/>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2" name="Freeform 401"/>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3" name="Freeform 402"/>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4" name="Freeform 403"/>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5" name="Freeform 404"/>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6" name="Freeform 405"/>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7" name="Freeform 406"/>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8" name="Freeform 407"/>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25" name="Group 324"/>
            <p:cNvGrpSpPr/>
            <p:nvPr/>
          </p:nvGrpSpPr>
          <p:grpSpPr>
            <a:xfrm>
              <a:off x="2319661" y="810492"/>
              <a:ext cx="468535" cy="3181508"/>
              <a:chOff x="3264635" y="937071"/>
              <a:chExt cx="468535" cy="3181508"/>
            </a:xfrm>
          </p:grpSpPr>
          <p:sp>
            <p:nvSpPr>
              <p:cNvPr id="381" name="Freeform 380"/>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82" name="Freeform 381"/>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3" name="Freeform 382"/>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4" name="Freeform 383"/>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5" name="Freeform 384"/>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6" name="Freeform 385"/>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7" name="Freeform 386"/>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8" name="Freeform 387"/>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9" name="Freeform 388"/>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0" name="Freeform 389"/>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1" name="Freeform 390"/>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2" name="Freeform 391"/>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3" name="Freeform 392"/>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4" name="Freeform 393"/>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26" name="Group 325"/>
            <p:cNvGrpSpPr/>
            <p:nvPr/>
          </p:nvGrpSpPr>
          <p:grpSpPr>
            <a:xfrm>
              <a:off x="2973343" y="810492"/>
              <a:ext cx="468535" cy="3181508"/>
              <a:chOff x="3264635" y="937071"/>
              <a:chExt cx="468535" cy="3181508"/>
            </a:xfrm>
          </p:grpSpPr>
          <p:sp>
            <p:nvSpPr>
              <p:cNvPr id="367" name="Freeform 366"/>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68" name="Freeform 367"/>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9" name="Freeform 368"/>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0" name="Freeform 369"/>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1" name="Freeform 370"/>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2" name="Freeform 371"/>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3" name="Freeform 372"/>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4" name="Freeform 373"/>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5" name="Freeform 374"/>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6" name="Freeform 375"/>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7" name="Freeform 376"/>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8" name="Freeform 377"/>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9" name="Freeform 378"/>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0" name="Freeform 379"/>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27" name="Group 326"/>
            <p:cNvGrpSpPr/>
            <p:nvPr/>
          </p:nvGrpSpPr>
          <p:grpSpPr>
            <a:xfrm>
              <a:off x="3615061" y="810492"/>
              <a:ext cx="468535" cy="3181508"/>
              <a:chOff x="3264635" y="937071"/>
              <a:chExt cx="468535" cy="3181508"/>
            </a:xfrm>
          </p:grpSpPr>
          <p:sp>
            <p:nvSpPr>
              <p:cNvPr id="353" name="Freeform 352"/>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54" name="Freeform 353"/>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5" name="Freeform 354"/>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6" name="Freeform 355"/>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7" name="Freeform 356"/>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8" name="Freeform 357"/>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9" name="Freeform 358"/>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0" name="Freeform 359"/>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1" name="Freeform 360"/>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2" name="Freeform 361"/>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3" name="Freeform 362"/>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4" name="Freeform 363"/>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5" name="Freeform 364"/>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6" name="Freeform 365"/>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28" name="Group 327"/>
            <p:cNvGrpSpPr/>
            <p:nvPr/>
          </p:nvGrpSpPr>
          <p:grpSpPr>
            <a:xfrm>
              <a:off x="4300861" y="810492"/>
              <a:ext cx="468535" cy="3181508"/>
              <a:chOff x="3264635" y="937071"/>
              <a:chExt cx="468535" cy="3181508"/>
            </a:xfrm>
          </p:grpSpPr>
          <p:sp>
            <p:nvSpPr>
              <p:cNvPr id="339" name="Freeform 338"/>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40" name="Freeform 339"/>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1" name="Freeform 340"/>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2" name="Freeform 341"/>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3" name="Freeform 342"/>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4" name="Freeform 343"/>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Freeform 344"/>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6" name="Freeform 345"/>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7" name="Freeform 346"/>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 name="Freeform 347"/>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9" name="Freeform 348"/>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0" name="Freeform 349"/>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1" name="Freeform 350"/>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2" name="Freeform 351"/>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29" name="Freeform 328"/>
            <p:cNvSpPr/>
            <p:nvPr/>
          </p:nvSpPr>
          <p:spPr>
            <a:xfrm>
              <a:off x="2244945" y="4203596"/>
              <a:ext cx="754848" cy="408080"/>
            </a:xfrm>
            <a:custGeom>
              <a:avLst/>
              <a:gdLst>
                <a:gd name="connsiteX0" fmla="*/ 0 w 710360"/>
                <a:gd name="connsiteY0" fmla="*/ 15114 h 423194"/>
                <a:gd name="connsiteX1" fmla="*/ 0 w 710360"/>
                <a:gd name="connsiteY1" fmla="*/ 370294 h 423194"/>
                <a:gd name="connsiteX2" fmla="*/ 710360 w 710360"/>
                <a:gd name="connsiteY2" fmla="*/ 423194 h 423194"/>
                <a:gd name="connsiteX3" fmla="*/ 710360 w 710360"/>
                <a:gd name="connsiteY3" fmla="*/ 37785 h 423194"/>
                <a:gd name="connsiteX4" fmla="*/ 90684 w 710360"/>
                <a:gd name="connsiteY4" fmla="*/ 0 h 423194"/>
                <a:gd name="connsiteX0" fmla="*/ 44488 w 754848"/>
                <a:gd name="connsiteY0" fmla="*/ 0 h 408080"/>
                <a:gd name="connsiteX1" fmla="*/ 44488 w 754848"/>
                <a:gd name="connsiteY1" fmla="*/ 355180 h 408080"/>
                <a:gd name="connsiteX2" fmla="*/ 754848 w 754848"/>
                <a:gd name="connsiteY2" fmla="*/ 408080 h 408080"/>
                <a:gd name="connsiteX3" fmla="*/ 754848 w 754848"/>
                <a:gd name="connsiteY3" fmla="*/ 22671 h 408080"/>
                <a:gd name="connsiteX4" fmla="*/ 0 w 754848"/>
                <a:gd name="connsiteY4" fmla="*/ 789 h 408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4848" h="408080">
                  <a:moveTo>
                    <a:pt x="44488" y="0"/>
                  </a:moveTo>
                  <a:lnTo>
                    <a:pt x="44488" y="355180"/>
                  </a:lnTo>
                  <a:lnTo>
                    <a:pt x="754848" y="408080"/>
                  </a:lnTo>
                  <a:lnTo>
                    <a:pt x="754848" y="22671"/>
                  </a:lnTo>
                  <a:lnTo>
                    <a:pt x="0" y="789"/>
                  </a:lnTo>
                </a:path>
              </a:pathLst>
            </a:custGeom>
            <a:gradFill>
              <a:gsLst>
                <a:gs pos="0">
                  <a:srgbClr val="EDF2E2"/>
                </a:gs>
                <a:gs pos="50000">
                  <a:srgbClr val="92D050"/>
                </a:gs>
                <a:gs pos="100000">
                  <a:srgbClr val="E3ECD0"/>
                </a:gs>
              </a:gsLst>
              <a:lin ang="0" scaled="1"/>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0" name="Freeform 329"/>
            <p:cNvSpPr/>
            <p:nvPr/>
          </p:nvSpPr>
          <p:spPr>
            <a:xfrm>
              <a:off x="1095423" y="4143140"/>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1" name="Freeform 330"/>
            <p:cNvSpPr/>
            <p:nvPr/>
          </p:nvSpPr>
          <p:spPr>
            <a:xfrm>
              <a:off x="1405261" y="4196039"/>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2" name="Freeform 331"/>
            <p:cNvSpPr/>
            <p:nvPr/>
          </p:nvSpPr>
          <p:spPr>
            <a:xfrm>
              <a:off x="1694001" y="4180923"/>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3" name="Freeform 332"/>
            <p:cNvSpPr/>
            <p:nvPr/>
          </p:nvSpPr>
          <p:spPr>
            <a:xfrm>
              <a:off x="2003839" y="4233822"/>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4" name="Freeform 333"/>
            <p:cNvSpPr/>
            <p:nvPr/>
          </p:nvSpPr>
          <p:spPr>
            <a:xfrm>
              <a:off x="3133575" y="4279166"/>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5" name="Freeform 334"/>
            <p:cNvSpPr/>
            <p:nvPr/>
          </p:nvSpPr>
          <p:spPr>
            <a:xfrm>
              <a:off x="3443413" y="4332065"/>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6" name="Freeform 335"/>
            <p:cNvSpPr/>
            <p:nvPr/>
          </p:nvSpPr>
          <p:spPr>
            <a:xfrm>
              <a:off x="3945049" y="4316952"/>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7" name="Freeform 336"/>
            <p:cNvSpPr/>
            <p:nvPr/>
          </p:nvSpPr>
          <p:spPr>
            <a:xfrm>
              <a:off x="4254887" y="4369851"/>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8" name="Freeform 337"/>
            <p:cNvSpPr/>
            <p:nvPr/>
          </p:nvSpPr>
          <p:spPr>
            <a:xfrm>
              <a:off x="5562600" y="1268322"/>
              <a:ext cx="634790" cy="581891"/>
            </a:xfrm>
            <a:custGeom>
              <a:avLst/>
              <a:gdLst>
                <a:gd name="connsiteX0" fmla="*/ 0 w 619676"/>
                <a:gd name="connsiteY0" fmla="*/ 7557 h 559220"/>
                <a:gd name="connsiteX1" fmla="*/ 0 w 619676"/>
                <a:gd name="connsiteY1" fmla="*/ 506321 h 559220"/>
                <a:gd name="connsiteX2" fmla="*/ 619676 w 619676"/>
                <a:gd name="connsiteY2" fmla="*/ 559220 h 559220"/>
                <a:gd name="connsiteX3" fmla="*/ 619676 w 619676"/>
                <a:gd name="connsiteY3" fmla="*/ 0 h 559220"/>
                <a:gd name="connsiteX4" fmla="*/ 0 w 619676"/>
                <a:gd name="connsiteY4" fmla="*/ 7557 h 559220"/>
                <a:gd name="connsiteX0" fmla="*/ 0 w 634790"/>
                <a:gd name="connsiteY0" fmla="*/ 0 h 551663"/>
                <a:gd name="connsiteX1" fmla="*/ 0 w 634790"/>
                <a:gd name="connsiteY1" fmla="*/ 498764 h 551663"/>
                <a:gd name="connsiteX2" fmla="*/ 619676 w 634790"/>
                <a:gd name="connsiteY2" fmla="*/ 551663 h 551663"/>
                <a:gd name="connsiteX3" fmla="*/ 634790 w 634790"/>
                <a:gd name="connsiteY3" fmla="*/ 68014 h 551663"/>
                <a:gd name="connsiteX4" fmla="*/ 0 w 634790"/>
                <a:gd name="connsiteY4" fmla="*/ 0 h 551663"/>
                <a:gd name="connsiteX0" fmla="*/ 0 w 634790"/>
                <a:gd name="connsiteY0" fmla="*/ 0 h 551663"/>
                <a:gd name="connsiteX1" fmla="*/ 0 w 634790"/>
                <a:gd name="connsiteY1" fmla="*/ 498764 h 551663"/>
                <a:gd name="connsiteX2" fmla="*/ 619676 w 634790"/>
                <a:gd name="connsiteY2" fmla="*/ 551663 h 551663"/>
                <a:gd name="connsiteX3" fmla="*/ 634790 w 634790"/>
                <a:gd name="connsiteY3" fmla="*/ 90685 h 551663"/>
                <a:gd name="connsiteX4" fmla="*/ 0 w 634790"/>
                <a:gd name="connsiteY4" fmla="*/ 0 h 551663"/>
                <a:gd name="connsiteX0" fmla="*/ 0 w 634790"/>
                <a:gd name="connsiteY0" fmla="*/ 0 h 581891"/>
                <a:gd name="connsiteX1" fmla="*/ 0 w 634790"/>
                <a:gd name="connsiteY1" fmla="*/ 498764 h 581891"/>
                <a:gd name="connsiteX2" fmla="*/ 619676 w 634790"/>
                <a:gd name="connsiteY2" fmla="*/ 581891 h 581891"/>
                <a:gd name="connsiteX3" fmla="*/ 634790 w 634790"/>
                <a:gd name="connsiteY3" fmla="*/ 90685 h 581891"/>
                <a:gd name="connsiteX4" fmla="*/ 0 w 634790"/>
                <a:gd name="connsiteY4" fmla="*/ 0 h 581891"/>
                <a:gd name="connsiteX0" fmla="*/ 0 w 634790"/>
                <a:gd name="connsiteY0" fmla="*/ 0 h 612119"/>
                <a:gd name="connsiteX1" fmla="*/ 0 w 634790"/>
                <a:gd name="connsiteY1" fmla="*/ 498764 h 612119"/>
                <a:gd name="connsiteX2" fmla="*/ 619676 w 634790"/>
                <a:gd name="connsiteY2" fmla="*/ 612119 h 612119"/>
                <a:gd name="connsiteX3" fmla="*/ 634790 w 634790"/>
                <a:gd name="connsiteY3" fmla="*/ 90685 h 612119"/>
                <a:gd name="connsiteX4" fmla="*/ 0 w 634790"/>
                <a:gd name="connsiteY4" fmla="*/ 0 h 612119"/>
                <a:gd name="connsiteX0" fmla="*/ 0 w 634790"/>
                <a:gd name="connsiteY0" fmla="*/ 0 h 581891"/>
                <a:gd name="connsiteX1" fmla="*/ 0 w 634790"/>
                <a:gd name="connsiteY1" fmla="*/ 498764 h 581891"/>
                <a:gd name="connsiteX2" fmla="*/ 627233 w 634790"/>
                <a:gd name="connsiteY2" fmla="*/ 581891 h 581891"/>
                <a:gd name="connsiteX3" fmla="*/ 634790 w 634790"/>
                <a:gd name="connsiteY3" fmla="*/ 90685 h 581891"/>
                <a:gd name="connsiteX4" fmla="*/ 0 w 634790"/>
                <a:gd name="connsiteY4" fmla="*/ 0 h 5818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4790" h="581891">
                  <a:moveTo>
                    <a:pt x="0" y="0"/>
                  </a:moveTo>
                  <a:lnTo>
                    <a:pt x="0" y="498764"/>
                  </a:lnTo>
                  <a:lnTo>
                    <a:pt x="627233" y="581891"/>
                  </a:lnTo>
                  <a:lnTo>
                    <a:pt x="634790" y="90685"/>
                  </a:lnTo>
                  <a:lnTo>
                    <a:pt x="0" y="0"/>
                  </a:lnTo>
                  <a:close/>
                </a:path>
              </a:pathLst>
            </a:custGeom>
            <a:solidFill>
              <a:schemeClr val="accent1">
                <a:alpha val="63000"/>
              </a:schemeClr>
            </a:solidFill>
            <a:ln>
              <a:noFill/>
            </a:ln>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123" name="Picture 3" descr="C:\Users\JPost\AppData\Local\Microsoft\Windows\Temporary Internet Files\Content.IE5\MLBU7S1O\MP900443237[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81400" y="4419598"/>
            <a:ext cx="2018103" cy="1343025"/>
          </a:xfrm>
          <a:prstGeom prst="rect">
            <a:avLst/>
          </a:prstGeom>
          <a:noFill/>
          <a:extLst>
            <a:ext uri="{909E8E84-426E-40DD-AFC4-6F175D3DCCD1}">
              <a14:hiddenFill xmlns:a14="http://schemas.microsoft.com/office/drawing/2010/main">
                <a:solidFill>
                  <a:srgbClr val="FFFFFF"/>
                </a:solidFill>
              </a14:hiddenFill>
            </a:ext>
          </a:extLst>
        </p:spPr>
      </p:pic>
      <p:sp>
        <p:nvSpPr>
          <p:cNvPr id="423" name="TextBox 422"/>
          <p:cNvSpPr txBox="1"/>
          <p:nvPr/>
        </p:nvSpPr>
        <p:spPr>
          <a:xfrm>
            <a:off x="1005057" y="2704534"/>
            <a:ext cx="1792752" cy="923330"/>
          </a:xfrm>
          <a:prstGeom prst="rect">
            <a:avLst/>
          </a:prstGeom>
          <a:noFill/>
        </p:spPr>
        <p:txBody>
          <a:bodyPr wrap="square" rtlCol="0">
            <a:spAutoFit/>
          </a:bodyPr>
          <a:lstStyle/>
          <a:p>
            <a:r>
              <a:rPr lang="en-US" sz="1800" dirty="0"/>
              <a:t>Server cluster with built-in redundancy</a:t>
            </a:r>
          </a:p>
        </p:txBody>
      </p:sp>
      <p:sp>
        <p:nvSpPr>
          <p:cNvPr id="426" name="TextBox 425"/>
          <p:cNvSpPr txBox="1"/>
          <p:nvPr/>
        </p:nvSpPr>
        <p:spPr>
          <a:xfrm>
            <a:off x="2981587" y="2104370"/>
            <a:ext cx="1792752" cy="1200329"/>
          </a:xfrm>
          <a:prstGeom prst="rect">
            <a:avLst/>
          </a:prstGeom>
          <a:noFill/>
        </p:spPr>
        <p:txBody>
          <a:bodyPr wrap="square" rtlCol="0">
            <a:spAutoFit/>
          </a:bodyPr>
          <a:lstStyle/>
          <a:p>
            <a:r>
              <a:rPr lang="en-US" sz="1800" dirty="0"/>
              <a:t>Storage area network with redundancy and RAID</a:t>
            </a:r>
          </a:p>
        </p:txBody>
      </p:sp>
      <p:sp>
        <p:nvSpPr>
          <p:cNvPr id="425" name="Freeform 424"/>
          <p:cNvSpPr/>
          <p:nvPr/>
        </p:nvSpPr>
        <p:spPr>
          <a:xfrm>
            <a:off x="2512381" y="1979720"/>
            <a:ext cx="355106" cy="346230"/>
          </a:xfrm>
          <a:custGeom>
            <a:avLst/>
            <a:gdLst>
              <a:gd name="connsiteX0" fmla="*/ 0 w 355106"/>
              <a:gd name="connsiteY0" fmla="*/ 346230 h 346230"/>
              <a:gd name="connsiteX1" fmla="*/ 310718 w 355106"/>
              <a:gd name="connsiteY1" fmla="*/ 213064 h 346230"/>
              <a:gd name="connsiteX2" fmla="*/ 62143 w 355106"/>
              <a:gd name="connsiteY2" fmla="*/ 106532 h 346230"/>
              <a:gd name="connsiteX3" fmla="*/ 355106 w 355106"/>
              <a:gd name="connsiteY3" fmla="*/ 0 h 346230"/>
            </a:gdLst>
            <a:ahLst/>
            <a:cxnLst>
              <a:cxn ang="0">
                <a:pos x="connsiteX0" y="connsiteY0"/>
              </a:cxn>
              <a:cxn ang="0">
                <a:pos x="connsiteX1" y="connsiteY1"/>
              </a:cxn>
              <a:cxn ang="0">
                <a:pos x="connsiteX2" y="connsiteY2"/>
              </a:cxn>
              <a:cxn ang="0">
                <a:pos x="connsiteX3" y="connsiteY3"/>
              </a:cxn>
            </a:cxnLst>
            <a:rect l="l" t="t" r="r" b="b"/>
            <a:pathLst>
              <a:path w="355106" h="346230">
                <a:moveTo>
                  <a:pt x="0" y="346230"/>
                </a:moveTo>
                <a:cubicBezTo>
                  <a:pt x="150180" y="299622"/>
                  <a:pt x="300361" y="253014"/>
                  <a:pt x="310718" y="213064"/>
                </a:cubicBezTo>
                <a:cubicBezTo>
                  <a:pt x="321075" y="173114"/>
                  <a:pt x="54745" y="142043"/>
                  <a:pt x="62143" y="106532"/>
                </a:cubicBezTo>
                <a:cubicBezTo>
                  <a:pt x="69541" y="71021"/>
                  <a:pt x="212323" y="35510"/>
                  <a:pt x="355106" y="0"/>
                </a:cubicBezTo>
              </a:path>
            </a:pathLst>
          </a:cu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428" name="Group 427"/>
          <p:cNvGrpSpPr/>
          <p:nvPr/>
        </p:nvGrpSpPr>
        <p:grpSpPr>
          <a:xfrm>
            <a:off x="2835206" y="1748876"/>
            <a:ext cx="218813" cy="284112"/>
            <a:chOff x="2981587" y="1748876"/>
            <a:chExt cx="218813" cy="284112"/>
          </a:xfrm>
        </p:grpSpPr>
        <p:sp>
          <p:nvSpPr>
            <p:cNvPr id="427" name="Oval 426"/>
            <p:cNvSpPr/>
            <p:nvPr/>
          </p:nvSpPr>
          <p:spPr>
            <a:xfrm>
              <a:off x="2981587" y="1960821"/>
              <a:ext cx="218813" cy="72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0" name="Oval 429"/>
            <p:cNvSpPr/>
            <p:nvPr/>
          </p:nvSpPr>
          <p:spPr>
            <a:xfrm>
              <a:off x="2981587" y="1907553"/>
              <a:ext cx="218813" cy="72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1" name="Oval 430"/>
            <p:cNvSpPr/>
            <p:nvPr/>
          </p:nvSpPr>
          <p:spPr>
            <a:xfrm>
              <a:off x="2981587" y="1854305"/>
              <a:ext cx="218813" cy="72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2" name="Oval 431"/>
            <p:cNvSpPr/>
            <p:nvPr/>
          </p:nvSpPr>
          <p:spPr>
            <a:xfrm>
              <a:off x="2981587" y="1801037"/>
              <a:ext cx="218813" cy="72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3" name="Oval 432"/>
            <p:cNvSpPr/>
            <p:nvPr/>
          </p:nvSpPr>
          <p:spPr>
            <a:xfrm>
              <a:off x="2981587" y="1748876"/>
              <a:ext cx="218813" cy="72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35" name="Group 434"/>
          <p:cNvGrpSpPr/>
          <p:nvPr/>
        </p:nvGrpSpPr>
        <p:grpSpPr>
          <a:xfrm>
            <a:off x="3054019" y="1579437"/>
            <a:ext cx="218813" cy="284112"/>
            <a:chOff x="2981587" y="1748876"/>
            <a:chExt cx="218813" cy="284112"/>
          </a:xfrm>
        </p:grpSpPr>
        <p:sp>
          <p:nvSpPr>
            <p:cNvPr id="436" name="Oval 435"/>
            <p:cNvSpPr/>
            <p:nvPr/>
          </p:nvSpPr>
          <p:spPr>
            <a:xfrm>
              <a:off x="2981587" y="1960821"/>
              <a:ext cx="218813" cy="72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7" name="Oval 436"/>
            <p:cNvSpPr/>
            <p:nvPr/>
          </p:nvSpPr>
          <p:spPr>
            <a:xfrm>
              <a:off x="2981587" y="1907553"/>
              <a:ext cx="218813" cy="72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8" name="Oval 437"/>
            <p:cNvSpPr/>
            <p:nvPr/>
          </p:nvSpPr>
          <p:spPr>
            <a:xfrm>
              <a:off x="2981587" y="1854305"/>
              <a:ext cx="218813" cy="72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9" name="Oval 438"/>
            <p:cNvSpPr/>
            <p:nvPr/>
          </p:nvSpPr>
          <p:spPr>
            <a:xfrm>
              <a:off x="2981587" y="1801037"/>
              <a:ext cx="218813" cy="72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0" name="Oval 439"/>
            <p:cNvSpPr/>
            <p:nvPr/>
          </p:nvSpPr>
          <p:spPr>
            <a:xfrm>
              <a:off x="2981587" y="1748876"/>
              <a:ext cx="218813" cy="72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1" name="Group 440"/>
          <p:cNvGrpSpPr/>
          <p:nvPr/>
        </p:nvGrpSpPr>
        <p:grpSpPr>
          <a:xfrm>
            <a:off x="3210187" y="1739221"/>
            <a:ext cx="218813" cy="284112"/>
            <a:chOff x="2981587" y="1748876"/>
            <a:chExt cx="218813" cy="284112"/>
          </a:xfrm>
        </p:grpSpPr>
        <p:sp>
          <p:nvSpPr>
            <p:cNvPr id="442" name="Oval 441"/>
            <p:cNvSpPr/>
            <p:nvPr/>
          </p:nvSpPr>
          <p:spPr>
            <a:xfrm>
              <a:off x="2981587" y="1960821"/>
              <a:ext cx="218813" cy="72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3" name="Oval 442"/>
            <p:cNvSpPr/>
            <p:nvPr/>
          </p:nvSpPr>
          <p:spPr>
            <a:xfrm>
              <a:off x="2981587" y="1907553"/>
              <a:ext cx="218813" cy="72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4" name="Oval 443"/>
            <p:cNvSpPr/>
            <p:nvPr/>
          </p:nvSpPr>
          <p:spPr>
            <a:xfrm>
              <a:off x="2981587" y="1854305"/>
              <a:ext cx="218813" cy="72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5" name="Oval 444"/>
            <p:cNvSpPr/>
            <p:nvPr/>
          </p:nvSpPr>
          <p:spPr>
            <a:xfrm>
              <a:off x="2981587" y="1801037"/>
              <a:ext cx="218813" cy="72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6" name="Oval 445"/>
            <p:cNvSpPr/>
            <p:nvPr/>
          </p:nvSpPr>
          <p:spPr>
            <a:xfrm>
              <a:off x="2981587" y="1748876"/>
              <a:ext cx="218813" cy="72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47" name="Group 446"/>
          <p:cNvGrpSpPr/>
          <p:nvPr/>
        </p:nvGrpSpPr>
        <p:grpSpPr>
          <a:xfrm>
            <a:off x="7475077" y="1452095"/>
            <a:ext cx="218813" cy="284112"/>
            <a:chOff x="2981587" y="1748876"/>
            <a:chExt cx="218813" cy="284112"/>
          </a:xfrm>
        </p:grpSpPr>
        <p:sp>
          <p:nvSpPr>
            <p:cNvPr id="448" name="Oval 447"/>
            <p:cNvSpPr/>
            <p:nvPr/>
          </p:nvSpPr>
          <p:spPr>
            <a:xfrm>
              <a:off x="2981587" y="1960821"/>
              <a:ext cx="218813" cy="72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9" name="Oval 448"/>
            <p:cNvSpPr/>
            <p:nvPr/>
          </p:nvSpPr>
          <p:spPr>
            <a:xfrm>
              <a:off x="2981587" y="1907553"/>
              <a:ext cx="218813" cy="72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0" name="Oval 449"/>
            <p:cNvSpPr/>
            <p:nvPr/>
          </p:nvSpPr>
          <p:spPr>
            <a:xfrm>
              <a:off x="2981587" y="1854305"/>
              <a:ext cx="218813" cy="72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1" name="Oval 450"/>
            <p:cNvSpPr/>
            <p:nvPr/>
          </p:nvSpPr>
          <p:spPr>
            <a:xfrm>
              <a:off x="2981587" y="1801037"/>
              <a:ext cx="218813" cy="72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2" name="Oval 451"/>
            <p:cNvSpPr/>
            <p:nvPr/>
          </p:nvSpPr>
          <p:spPr>
            <a:xfrm>
              <a:off x="2981587" y="1748876"/>
              <a:ext cx="218813" cy="72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3" name="Group 452"/>
          <p:cNvGrpSpPr/>
          <p:nvPr/>
        </p:nvGrpSpPr>
        <p:grpSpPr>
          <a:xfrm>
            <a:off x="7693890" y="1282656"/>
            <a:ext cx="218813" cy="284112"/>
            <a:chOff x="2981587" y="1748876"/>
            <a:chExt cx="218813" cy="284112"/>
          </a:xfrm>
        </p:grpSpPr>
        <p:sp>
          <p:nvSpPr>
            <p:cNvPr id="454" name="Oval 453"/>
            <p:cNvSpPr/>
            <p:nvPr/>
          </p:nvSpPr>
          <p:spPr>
            <a:xfrm>
              <a:off x="2981587" y="1960821"/>
              <a:ext cx="218813" cy="72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5" name="Oval 454"/>
            <p:cNvSpPr/>
            <p:nvPr/>
          </p:nvSpPr>
          <p:spPr>
            <a:xfrm>
              <a:off x="2981587" y="1907553"/>
              <a:ext cx="218813" cy="72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6" name="Oval 455"/>
            <p:cNvSpPr/>
            <p:nvPr/>
          </p:nvSpPr>
          <p:spPr>
            <a:xfrm>
              <a:off x="2981587" y="1854305"/>
              <a:ext cx="218813" cy="72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7" name="Oval 456"/>
            <p:cNvSpPr/>
            <p:nvPr/>
          </p:nvSpPr>
          <p:spPr>
            <a:xfrm>
              <a:off x="2981587" y="1801037"/>
              <a:ext cx="218813" cy="72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8" name="Oval 457"/>
            <p:cNvSpPr/>
            <p:nvPr/>
          </p:nvSpPr>
          <p:spPr>
            <a:xfrm>
              <a:off x="2981587" y="1748876"/>
              <a:ext cx="218813" cy="72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59" name="Group 458"/>
          <p:cNvGrpSpPr/>
          <p:nvPr/>
        </p:nvGrpSpPr>
        <p:grpSpPr>
          <a:xfrm>
            <a:off x="7850058" y="1442440"/>
            <a:ext cx="218813" cy="284112"/>
            <a:chOff x="2981587" y="1748876"/>
            <a:chExt cx="218813" cy="284112"/>
          </a:xfrm>
        </p:grpSpPr>
        <p:sp>
          <p:nvSpPr>
            <p:cNvPr id="460" name="Oval 459"/>
            <p:cNvSpPr/>
            <p:nvPr/>
          </p:nvSpPr>
          <p:spPr>
            <a:xfrm>
              <a:off x="2981587" y="1960821"/>
              <a:ext cx="218813" cy="72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1" name="Oval 460"/>
            <p:cNvSpPr/>
            <p:nvPr/>
          </p:nvSpPr>
          <p:spPr>
            <a:xfrm>
              <a:off x="2981587" y="1907553"/>
              <a:ext cx="218813" cy="72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2" name="Oval 461"/>
            <p:cNvSpPr/>
            <p:nvPr/>
          </p:nvSpPr>
          <p:spPr>
            <a:xfrm>
              <a:off x="2981587" y="1854305"/>
              <a:ext cx="218813" cy="72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3" name="Oval 462"/>
            <p:cNvSpPr/>
            <p:nvPr/>
          </p:nvSpPr>
          <p:spPr>
            <a:xfrm>
              <a:off x="2981587" y="1801037"/>
              <a:ext cx="218813" cy="72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4" name="Oval 463"/>
            <p:cNvSpPr/>
            <p:nvPr/>
          </p:nvSpPr>
          <p:spPr>
            <a:xfrm>
              <a:off x="2981587" y="1748876"/>
              <a:ext cx="218813" cy="7216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66" name="TextBox 465"/>
          <p:cNvSpPr txBox="1"/>
          <p:nvPr/>
        </p:nvSpPr>
        <p:spPr>
          <a:xfrm>
            <a:off x="6332077" y="2078266"/>
            <a:ext cx="2286000" cy="923330"/>
          </a:xfrm>
          <a:prstGeom prst="rect">
            <a:avLst/>
          </a:prstGeom>
          <a:noFill/>
        </p:spPr>
        <p:txBody>
          <a:bodyPr wrap="square" rtlCol="0">
            <a:spAutoFit/>
          </a:bodyPr>
          <a:lstStyle/>
          <a:p>
            <a:r>
              <a:rPr lang="en-US" sz="1800" dirty="0"/>
              <a:t>Off-site or cloud computing processing and data</a:t>
            </a:r>
          </a:p>
        </p:txBody>
      </p:sp>
      <p:sp>
        <p:nvSpPr>
          <p:cNvPr id="434" name="Freeform 433"/>
          <p:cNvSpPr/>
          <p:nvPr/>
        </p:nvSpPr>
        <p:spPr>
          <a:xfrm>
            <a:off x="2077375" y="2494625"/>
            <a:ext cx="4821037" cy="2654424"/>
          </a:xfrm>
          <a:custGeom>
            <a:avLst/>
            <a:gdLst>
              <a:gd name="connsiteX0" fmla="*/ 3524435 w 4821037"/>
              <a:gd name="connsiteY0" fmla="*/ 2654424 h 2654424"/>
              <a:gd name="connsiteX1" fmla="*/ 4820575 w 4821037"/>
              <a:gd name="connsiteY1" fmla="*/ 2512381 h 2654424"/>
              <a:gd name="connsiteX2" fmla="*/ 3684233 w 4821037"/>
              <a:gd name="connsiteY2" fmla="*/ 2246051 h 2654424"/>
              <a:gd name="connsiteX3" fmla="*/ 4634143 w 4821037"/>
              <a:gd name="connsiteY3" fmla="*/ 1953088 h 2654424"/>
              <a:gd name="connsiteX4" fmla="*/ 319596 w 4821037"/>
              <a:gd name="connsiteY4" fmla="*/ 1251752 h 2654424"/>
              <a:gd name="connsiteX5" fmla="*/ 923277 w 4821037"/>
              <a:gd name="connsiteY5" fmla="*/ 736847 h 2654424"/>
              <a:gd name="connsiteX6" fmla="*/ 0 w 4821037"/>
              <a:gd name="connsiteY6" fmla="*/ 0 h 26544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21037" h="2654424">
                <a:moveTo>
                  <a:pt x="3524435" y="2654424"/>
                </a:moveTo>
                <a:cubicBezTo>
                  <a:pt x="4159188" y="2617433"/>
                  <a:pt x="4793942" y="2580443"/>
                  <a:pt x="4820575" y="2512381"/>
                </a:cubicBezTo>
                <a:cubicBezTo>
                  <a:pt x="4847208" y="2444319"/>
                  <a:pt x="3715305" y="2339266"/>
                  <a:pt x="3684233" y="2246051"/>
                </a:cubicBezTo>
                <a:cubicBezTo>
                  <a:pt x="3653161" y="2152835"/>
                  <a:pt x="5194916" y="2118804"/>
                  <a:pt x="4634143" y="1953088"/>
                </a:cubicBezTo>
                <a:cubicBezTo>
                  <a:pt x="4073370" y="1787372"/>
                  <a:pt x="938074" y="1454459"/>
                  <a:pt x="319596" y="1251752"/>
                </a:cubicBezTo>
                <a:cubicBezTo>
                  <a:pt x="-298882" y="1049045"/>
                  <a:pt x="976543" y="945472"/>
                  <a:pt x="923277" y="736847"/>
                </a:cubicBezTo>
                <a:cubicBezTo>
                  <a:pt x="870011" y="528222"/>
                  <a:pt x="435005" y="264111"/>
                  <a:pt x="0" y="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68" name="TextBox 467"/>
          <p:cNvSpPr txBox="1"/>
          <p:nvPr/>
        </p:nvSpPr>
        <p:spPr>
          <a:xfrm>
            <a:off x="3694075" y="5762623"/>
            <a:ext cx="1792752" cy="646331"/>
          </a:xfrm>
          <a:prstGeom prst="rect">
            <a:avLst/>
          </a:prstGeom>
          <a:noFill/>
        </p:spPr>
        <p:txBody>
          <a:bodyPr wrap="square" rtlCol="0">
            <a:spAutoFit/>
          </a:bodyPr>
          <a:lstStyle/>
          <a:p>
            <a:r>
              <a:rPr lang="en-US" sz="1800" dirty="0"/>
              <a:t>Users connect to the servers</a:t>
            </a:r>
          </a:p>
        </p:txBody>
      </p:sp>
      <p:sp>
        <p:nvSpPr>
          <p:cNvPr id="465" name="Freeform 464"/>
          <p:cNvSpPr/>
          <p:nvPr/>
        </p:nvSpPr>
        <p:spPr>
          <a:xfrm>
            <a:off x="4434054" y="1882066"/>
            <a:ext cx="2197565" cy="2414726"/>
          </a:xfrm>
          <a:custGeom>
            <a:avLst/>
            <a:gdLst>
              <a:gd name="connsiteX0" fmla="*/ 1460719 w 2197565"/>
              <a:gd name="connsiteY0" fmla="*/ 2414726 h 2414726"/>
              <a:gd name="connsiteX1" fmla="*/ 4781 w 2197565"/>
              <a:gd name="connsiteY1" fmla="*/ 1979720 h 2414726"/>
              <a:gd name="connsiteX2" fmla="*/ 1895725 w 2197565"/>
              <a:gd name="connsiteY2" fmla="*/ 1580225 h 2414726"/>
              <a:gd name="connsiteX3" fmla="*/ 555196 w 2197565"/>
              <a:gd name="connsiteY3" fmla="*/ 1216241 h 2414726"/>
              <a:gd name="connsiteX4" fmla="*/ 1815826 w 2197565"/>
              <a:gd name="connsiteY4" fmla="*/ 736847 h 2414726"/>
              <a:gd name="connsiteX5" fmla="*/ 990202 w 2197565"/>
              <a:gd name="connsiteY5" fmla="*/ 470517 h 2414726"/>
              <a:gd name="connsiteX6" fmla="*/ 2197565 w 2197565"/>
              <a:gd name="connsiteY6" fmla="*/ 0 h 24147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197565" h="2414726">
                <a:moveTo>
                  <a:pt x="1460719" y="2414726"/>
                </a:moveTo>
                <a:cubicBezTo>
                  <a:pt x="696499" y="2266764"/>
                  <a:pt x="-67720" y="2118803"/>
                  <a:pt x="4781" y="1979720"/>
                </a:cubicBezTo>
                <a:cubicBezTo>
                  <a:pt x="77282" y="1840637"/>
                  <a:pt x="1803989" y="1707471"/>
                  <a:pt x="1895725" y="1580225"/>
                </a:cubicBezTo>
                <a:cubicBezTo>
                  <a:pt x="1987461" y="1452979"/>
                  <a:pt x="568513" y="1356804"/>
                  <a:pt x="555196" y="1216241"/>
                </a:cubicBezTo>
                <a:cubicBezTo>
                  <a:pt x="541879" y="1075678"/>
                  <a:pt x="1743325" y="861134"/>
                  <a:pt x="1815826" y="736847"/>
                </a:cubicBezTo>
                <a:cubicBezTo>
                  <a:pt x="1888327" y="612560"/>
                  <a:pt x="926579" y="593325"/>
                  <a:pt x="990202" y="470517"/>
                </a:cubicBezTo>
                <a:cubicBezTo>
                  <a:pt x="1053825" y="347709"/>
                  <a:pt x="1625695" y="173854"/>
                  <a:pt x="2197565" y="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70" name="TextBox 469"/>
          <p:cNvSpPr txBox="1"/>
          <p:nvPr/>
        </p:nvSpPr>
        <p:spPr>
          <a:xfrm>
            <a:off x="6276117" y="3107560"/>
            <a:ext cx="2563081" cy="1200329"/>
          </a:xfrm>
          <a:prstGeom prst="rect">
            <a:avLst/>
          </a:prstGeom>
          <a:noFill/>
        </p:spPr>
        <p:txBody>
          <a:bodyPr wrap="square" rtlCol="0">
            <a:spAutoFit/>
          </a:bodyPr>
          <a:lstStyle/>
          <a:p>
            <a:r>
              <a:rPr lang="en-US" sz="1800" dirty="0"/>
              <a:t>Use both sites continuously or switch DNS entries to transfer users in a disaster.</a:t>
            </a:r>
          </a:p>
        </p:txBody>
      </p:sp>
      <p:sp>
        <p:nvSpPr>
          <p:cNvPr id="471" name="TextBox 470"/>
          <p:cNvSpPr txBox="1"/>
          <p:nvPr/>
        </p:nvSpPr>
        <p:spPr>
          <a:xfrm>
            <a:off x="4038600" y="1340918"/>
            <a:ext cx="1792752" cy="646331"/>
          </a:xfrm>
          <a:prstGeom prst="rect">
            <a:avLst/>
          </a:prstGeom>
          <a:noFill/>
        </p:spPr>
        <p:txBody>
          <a:bodyPr wrap="square" rtlCol="0">
            <a:spAutoFit/>
          </a:bodyPr>
          <a:lstStyle/>
          <a:p>
            <a:r>
              <a:rPr lang="en-US" sz="1800" dirty="0"/>
              <a:t>Secure Internet connection</a:t>
            </a:r>
          </a:p>
        </p:txBody>
      </p:sp>
    </p:spTree>
    <p:extLst>
      <p:ext uri="{BB962C8B-B14F-4D97-AF65-F5344CB8AC3E}">
        <p14:creationId xmlns:p14="http://schemas.microsoft.com/office/powerpoint/2010/main" val="3969743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Threats to Users</a:t>
            </a:r>
          </a:p>
        </p:txBody>
      </p:sp>
      <p:sp>
        <p:nvSpPr>
          <p:cNvPr id="3" name="Content Placeholder 2"/>
          <p:cNvSpPr>
            <a:spLocks noGrp="1"/>
          </p:cNvSpPr>
          <p:nvPr>
            <p:ph idx="1"/>
          </p:nvPr>
        </p:nvSpPr>
        <p:spPr/>
        <p:txBody>
          <a:bodyPr>
            <a:normAutofit lnSpcReduction="10000"/>
          </a:bodyPr>
          <a:lstStyle/>
          <a:p>
            <a:r>
              <a:rPr lang="en-US" dirty="0"/>
              <a:t>Attacker takes over computer</a:t>
            </a:r>
          </a:p>
          <a:p>
            <a:pPr lvl="1"/>
            <a:r>
              <a:rPr lang="en-US" dirty="0"/>
              <a:t>Virus/Trojan</a:t>
            </a:r>
          </a:p>
          <a:p>
            <a:pPr lvl="1"/>
            <a:r>
              <a:rPr lang="en-US" dirty="0"/>
              <a:t>Phishing</a:t>
            </a:r>
          </a:p>
          <a:p>
            <a:pPr lvl="1"/>
            <a:r>
              <a:rPr lang="en-US" dirty="0"/>
              <a:t>Unpatched computer/known holes</a:t>
            </a:r>
          </a:p>
          <a:p>
            <a:pPr lvl="1"/>
            <a:r>
              <a:rPr lang="en-US" dirty="0"/>
              <a:t>Intercepted wireless data</a:t>
            </a:r>
          </a:p>
          <a:p>
            <a:r>
              <a:rPr lang="en-US" dirty="0"/>
              <a:t>Bad outcomes</a:t>
            </a:r>
          </a:p>
          <a:p>
            <a:pPr lvl="1"/>
            <a:r>
              <a:rPr lang="en-US" dirty="0"/>
              <a:t>Lost passwords, impersonation, lost money</a:t>
            </a:r>
          </a:p>
          <a:p>
            <a:pPr lvl="1"/>
            <a:r>
              <a:rPr lang="en-US" dirty="0"/>
              <a:t>Stolen credit cards, lost money</a:t>
            </a:r>
          </a:p>
          <a:p>
            <a:pPr lvl="1"/>
            <a:r>
              <a:rPr lang="en-US" dirty="0"/>
              <a:t>Zombie machine, attacks others</a:t>
            </a:r>
          </a:p>
          <a:p>
            <a:pPr lvl="1"/>
            <a:r>
              <a:rPr lang="en-US" dirty="0"/>
              <a:t>Commits crimes blamed on you</a:t>
            </a:r>
          </a:p>
        </p:txBody>
      </p:sp>
    </p:spTree>
    <p:extLst>
      <p:ext uri="{BB962C8B-B14F-4D97-AF65-F5344CB8AC3E}">
        <p14:creationId xmlns:p14="http://schemas.microsoft.com/office/powerpoint/2010/main" val="3096675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4"/>
          <p:cNvSpPr>
            <a:spLocks noChangeArrowheads="1"/>
          </p:cNvSpPr>
          <p:nvPr/>
        </p:nvSpPr>
        <p:spPr bwMode="auto">
          <a:xfrm>
            <a:off x="2139950" y="3892550"/>
            <a:ext cx="2349500" cy="18923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lstStyle/>
          <a:p>
            <a:r>
              <a:rPr lang="en-US" sz="1600" b="1">
                <a:latin typeface="Courier New" pitchFamily="49" charset="0"/>
              </a:rPr>
              <a:t>Attachment</a:t>
            </a:r>
          </a:p>
          <a:p>
            <a:endParaRPr lang="en-US" sz="1600">
              <a:latin typeface="Courier New" pitchFamily="49" charset="0"/>
            </a:endParaRPr>
          </a:p>
          <a:p>
            <a:r>
              <a:rPr lang="en-US" sz="1600">
                <a:latin typeface="Courier New" pitchFamily="49" charset="0"/>
              </a:rPr>
              <a:t>01 23 05 06 77 03</a:t>
            </a:r>
          </a:p>
          <a:p>
            <a:r>
              <a:rPr lang="en-US" sz="1600">
                <a:latin typeface="Courier New" pitchFamily="49" charset="0"/>
              </a:rPr>
              <a:t>3A 7F 3C 5D 83 94</a:t>
            </a:r>
          </a:p>
          <a:p>
            <a:r>
              <a:rPr lang="en-US" sz="1600">
                <a:latin typeface="Courier New" pitchFamily="49" charset="0"/>
              </a:rPr>
              <a:t>19 2C 2E A2 87 62</a:t>
            </a:r>
          </a:p>
          <a:p>
            <a:r>
              <a:rPr lang="en-US" sz="1600">
                <a:latin typeface="Courier New" pitchFamily="49" charset="0"/>
              </a:rPr>
              <a:t>02 8E FA EA 12 79</a:t>
            </a:r>
          </a:p>
          <a:p>
            <a:r>
              <a:rPr lang="en-US" sz="1600">
                <a:latin typeface="Courier New" pitchFamily="49" charset="0"/>
              </a:rPr>
              <a:t>54 29 3F 4F 73 9F</a:t>
            </a:r>
          </a:p>
        </p:txBody>
      </p:sp>
      <p:sp>
        <p:nvSpPr>
          <p:cNvPr id="14339" name="Arc 6"/>
          <p:cNvSpPr>
            <a:spLocks/>
          </p:cNvSpPr>
          <p:nvPr/>
        </p:nvSpPr>
        <p:spPr bwMode="auto">
          <a:xfrm>
            <a:off x="1905000" y="2897188"/>
            <a:ext cx="1220788" cy="990600"/>
          </a:xfrm>
          <a:custGeom>
            <a:avLst/>
            <a:gdLst>
              <a:gd name="T0" fmla="*/ 0 w 21628"/>
              <a:gd name="T1" fmla="*/ 0 h 21600"/>
              <a:gd name="T2" fmla="*/ 2147483647 w 21628"/>
              <a:gd name="T3" fmla="*/ 2147483647 h 21600"/>
              <a:gd name="T4" fmla="*/ 284138351 w 21628"/>
              <a:gd name="T5" fmla="*/ 2147483647 h 21600"/>
              <a:gd name="T6" fmla="*/ 0 60000 65536"/>
              <a:gd name="T7" fmla="*/ 0 60000 65536"/>
              <a:gd name="T8" fmla="*/ 0 60000 65536"/>
              <a:gd name="T9" fmla="*/ 0 w 21628"/>
              <a:gd name="T10" fmla="*/ 0 h 21600"/>
              <a:gd name="T11" fmla="*/ 21628 w 21628"/>
              <a:gd name="T12" fmla="*/ 21600 h 21600"/>
            </a:gdLst>
            <a:ahLst/>
            <a:cxnLst>
              <a:cxn ang="T6">
                <a:pos x="T0" y="T1"/>
              </a:cxn>
              <a:cxn ang="T7">
                <a:pos x="T2" y="T3"/>
              </a:cxn>
              <a:cxn ang="T8">
                <a:pos x="T4" y="T5"/>
              </a:cxn>
            </a:cxnLst>
            <a:rect l="T9" t="T10" r="T11" b="T12"/>
            <a:pathLst>
              <a:path w="21628" h="21600" fill="none" extrusionOk="0">
                <a:moveTo>
                  <a:pt x="0" y="0"/>
                </a:moveTo>
                <a:cubicBezTo>
                  <a:pt x="9" y="0"/>
                  <a:pt x="18" y="-1"/>
                  <a:pt x="28" y="0"/>
                </a:cubicBezTo>
                <a:cubicBezTo>
                  <a:pt x="11957" y="0"/>
                  <a:pt x="21628" y="9670"/>
                  <a:pt x="21628" y="21600"/>
                </a:cubicBezTo>
              </a:path>
              <a:path w="21628" h="21600" stroke="0" extrusionOk="0">
                <a:moveTo>
                  <a:pt x="0" y="0"/>
                </a:moveTo>
                <a:cubicBezTo>
                  <a:pt x="9" y="0"/>
                  <a:pt x="18" y="-1"/>
                  <a:pt x="28" y="0"/>
                </a:cubicBezTo>
                <a:cubicBezTo>
                  <a:pt x="11957" y="0"/>
                  <a:pt x="21628" y="9670"/>
                  <a:pt x="21628" y="21600"/>
                </a:cubicBezTo>
                <a:lnTo>
                  <a:pt x="28" y="21600"/>
                </a:lnTo>
                <a:lnTo>
                  <a:pt x="0" y="0"/>
                </a:lnTo>
                <a:close/>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40" name="Arc 7"/>
          <p:cNvSpPr>
            <a:spLocks/>
          </p:cNvSpPr>
          <p:nvPr/>
        </p:nvSpPr>
        <p:spPr bwMode="auto">
          <a:xfrm>
            <a:off x="3354388" y="2363788"/>
            <a:ext cx="914400" cy="1524000"/>
          </a:xfrm>
          <a:custGeom>
            <a:avLst/>
            <a:gdLst>
              <a:gd name="T0" fmla="*/ 0 w 21600"/>
              <a:gd name="T1" fmla="*/ 2147483647 h 21600"/>
              <a:gd name="T2" fmla="*/ 2147483647 w 21600"/>
              <a:gd name="T3" fmla="*/ 0 h 21600"/>
              <a:gd name="T4" fmla="*/ 2147483647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600"/>
                </a:moveTo>
                <a:cubicBezTo>
                  <a:pt x="0" y="9685"/>
                  <a:pt x="9647" y="20"/>
                  <a:pt x="21562" y="0"/>
                </a:cubicBezTo>
              </a:path>
              <a:path w="21600" h="21600" stroke="0" extrusionOk="0">
                <a:moveTo>
                  <a:pt x="0" y="21600"/>
                </a:moveTo>
                <a:cubicBezTo>
                  <a:pt x="0" y="9685"/>
                  <a:pt x="9647" y="20"/>
                  <a:pt x="21562" y="0"/>
                </a:cubicBezTo>
                <a:lnTo>
                  <a:pt x="21600" y="21600"/>
                </a:lnTo>
                <a:lnTo>
                  <a:pt x="0" y="21600"/>
                </a:lnTo>
                <a:close/>
              </a:path>
            </a:pathLst>
          </a:custGeom>
          <a:noFill/>
          <a:ln w="12700" cap="rnd">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4341" name="Oval 8"/>
          <p:cNvSpPr>
            <a:spLocks noChangeArrowheads="1"/>
          </p:cNvSpPr>
          <p:nvPr/>
        </p:nvSpPr>
        <p:spPr bwMode="auto">
          <a:xfrm>
            <a:off x="2292350" y="2520950"/>
            <a:ext cx="292100" cy="2921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p>
            <a:pPr algn="ctr"/>
            <a:r>
              <a:rPr lang="en-US" sz="1600"/>
              <a:t>1</a:t>
            </a:r>
          </a:p>
        </p:txBody>
      </p:sp>
      <p:sp>
        <p:nvSpPr>
          <p:cNvPr id="14342" name="Oval 9"/>
          <p:cNvSpPr>
            <a:spLocks noChangeArrowheads="1"/>
          </p:cNvSpPr>
          <p:nvPr/>
        </p:nvSpPr>
        <p:spPr bwMode="auto">
          <a:xfrm>
            <a:off x="3587750" y="2139950"/>
            <a:ext cx="292100" cy="2921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p>
            <a:pPr algn="ctr"/>
            <a:r>
              <a:rPr lang="en-US" sz="1600"/>
              <a:t>2</a:t>
            </a:r>
          </a:p>
        </p:txBody>
      </p:sp>
      <p:sp>
        <p:nvSpPr>
          <p:cNvPr id="14343" name="Oval 10"/>
          <p:cNvSpPr>
            <a:spLocks noChangeArrowheads="1"/>
          </p:cNvSpPr>
          <p:nvPr/>
        </p:nvSpPr>
        <p:spPr bwMode="auto">
          <a:xfrm>
            <a:off x="5416550" y="2139950"/>
            <a:ext cx="292100" cy="292100"/>
          </a:xfrm>
          <a:prstGeom prst="ellipse">
            <a:avLst/>
          </a:prstGeom>
          <a:noFill/>
          <a:ln w="127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p>
            <a:pPr algn="ctr"/>
            <a:r>
              <a:rPr lang="en-US" sz="1600"/>
              <a:t>3</a:t>
            </a:r>
          </a:p>
        </p:txBody>
      </p:sp>
      <p:sp>
        <p:nvSpPr>
          <p:cNvPr id="14344" name="Rectangle 11"/>
          <p:cNvSpPr>
            <a:spLocks noChangeArrowheads="1"/>
          </p:cNvSpPr>
          <p:nvPr/>
        </p:nvSpPr>
        <p:spPr bwMode="auto">
          <a:xfrm>
            <a:off x="5327650" y="3194050"/>
            <a:ext cx="3670300" cy="1816524"/>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spAutoFit/>
          </a:bodyPr>
          <a:lstStyle/>
          <a:p>
            <a:pPr marL="223838" indent="-223838">
              <a:spcBef>
                <a:spcPct val="50000"/>
              </a:spcBef>
            </a:pPr>
            <a:r>
              <a:rPr lang="en-US" sz="1600" dirty="0"/>
              <a:t>1.	User opens an attached program that contains hidden virus</a:t>
            </a:r>
          </a:p>
          <a:p>
            <a:pPr marL="223838" indent="-223838">
              <a:spcBef>
                <a:spcPct val="50000"/>
              </a:spcBef>
            </a:pPr>
            <a:r>
              <a:rPr lang="en-US" sz="1600" dirty="0"/>
              <a:t>2.	Virus copies itself into other programs on the computer</a:t>
            </a:r>
          </a:p>
          <a:p>
            <a:pPr marL="223838" indent="-223838">
              <a:spcBef>
                <a:spcPct val="50000"/>
              </a:spcBef>
            </a:pPr>
            <a:r>
              <a:rPr lang="en-US" sz="1600" dirty="0"/>
              <a:t>3.	Virus spreads to other files and other computers.</a:t>
            </a:r>
          </a:p>
        </p:txBody>
      </p:sp>
      <p:sp>
        <p:nvSpPr>
          <p:cNvPr id="14345" name="Rectangle 12"/>
          <p:cNvSpPr>
            <a:spLocks noChangeArrowheads="1"/>
          </p:cNvSpPr>
          <p:nvPr/>
        </p:nvSpPr>
        <p:spPr bwMode="auto">
          <a:xfrm>
            <a:off x="4632325" y="5332413"/>
            <a:ext cx="11445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1600"/>
              <a:t>Virus code</a:t>
            </a:r>
          </a:p>
        </p:txBody>
      </p:sp>
      <p:sp>
        <p:nvSpPr>
          <p:cNvPr id="14346" name="Freeform 14"/>
          <p:cNvSpPr>
            <a:spLocks/>
          </p:cNvSpPr>
          <p:nvPr/>
        </p:nvSpPr>
        <p:spPr bwMode="auto">
          <a:xfrm>
            <a:off x="2503488" y="4937125"/>
            <a:ext cx="2146300" cy="836613"/>
          </a:xfrm>
          <a:custGeom>
            <a:avLst/>
            <a:gdLst>
              <a:gd name="T0" fmla="*/ 2147483647 w 1352"/>
              <a:gd name="T1" fmla="*/ 2147483647 h 527"/>
              <a:gd name="T2" fmla="*/ 2147483647 w 1352"/>
              <a:gd name="T3" fmla="*/ 2147483647 h 527"/>
              <a:gd name="T4" fmla="*/ 2147483647 w 1352"/>
              <a:gd name="T5" fmla="*/ 2147483647 h 527"/>
              <a:gd name="T6" fmla="*/ 2147483647 w 1352"/>
              <a:gd name="T7" fmla="*/ 2147483647 h 527"/>
              <a:gd name="T8" fmla="*/ 2147483647 w 1352"/>
              <a:gd name="T9" fmla="*/ 2147483647 h 527"/>
              <a:gd name="T10" fmla="*/ 2147483647 w 1352"/>
              <a:gd name="T11" fmla="*/ 2147483647 h 527"/>
              <a:gd name="T12" fmla="*/ 2147483647 w 1352"/>
              <a:gd name="T13" fmla="*/ 2147483647 h 527"/>
              <a:gd name="T14" fmla="*/ 2147483647 w 1352"/>
              <a:gd name="T15" fmla="*/ 2147483647 h 527"/>
              <a:gd name="T16" fmla="*/ 2147483647 w 1352"/>
              <a:gd name="T17" fmla="*/ 2147483647 h 527"/>
              <a:gd name="T18" fmla="*/ 2147483647 w 1352"/>
              <a:gd name="T19" fmla="*/ 2147483647 h 527"/>
              <a:gd name="T20" fmla="*/ 2147483647 w 1352"/>
              <a:gd name="T21" fmla="*/ 0 h 527"/>
              <a:gd name="T22" fmla="*/ 2147483647 w 1352"/>
              <a:gd name="T23" fmla="*/ 0 h 527"/>
              <a:gd name="T24" fmla="*/ 2147483647 w 1352"/>
              <a:gd name="T25" fmla="*/ 0 h 527"/>
              <a:gd name="T26" fmla="*/ 2147483647 w 1352"/>
              <a:gd name="T27" fmla="*/ 0 h 527"/>
              <a:gd name="T28" fmla="*/ 2147483647 w 1352"/>
              <a:gd name="T29" fmla="*/ 0 h 527"/>
              <a:gd name="T30" fmla="*/ 2147483647 w 1352"/>
              <a:gd name="T31" fmla="*/ 0 h 527"/>
              <a:gd name="T32" fmla="*/ 2147483647 w 1352"/>
              <a:gd name="T33" fmla="*/ 0 h 527"/>
              <a:gd name="T34" fmla="*/ 2147483647 w 1352"/>
              <a:gd name="T35" fmla="*/ 0 h 527"/>
              <a:gd name="T36" fmla="*/ 2147483647 w 1352"/>
              <a:gd name="T37" fmla="*/ 0 h 527"/>
              <a:gd name="T38" fmla="*/ 2147483647 w 1352"/>
              <a:gd name="T39" fmla="*/ 0 h 527"/>
              <a:gd name="T40" fmla="*/ 2147483647 w 1352"/>
              <a:gd name="T41" fmla="*/ 0 h 527"/>
              <a:gd name="T42" fmla="*/ 2147483647 w 1352"/>
              <a:gd name="T43" fmla="*/ 2147483647 h 527"/>
              <a:gd name="T44" fmla="*/ 2147483647 w 1352"/>
              <a:gd name="T45" fmla="*/ 2147483647 h 527"/>
              <a:gd name="T46" fmla="*/ 2147483647 w 1352"/>
              <a:gd name="T47" fmla="*/ 2147483647 h 527"/>
              <a:gd name="T48" fmla="*/ 2147483647 w 1352"/>
              <a:gd name="T49" fmla="*/ 2147483647 h 527"/>
              <a:gd name="T50" fmla="*/ 2147483647 w 1352"/>
              <a:gd name="T51" fmla="*/ 2147483647 h 527"/>
              <a:gd name="T52" fmla="*/ 2147483647 w 1352"/>
              <a:gd name="T53" fmla="*/ 2147483647 h 527"/>
              <a:gd name="T54" fmla="*/ 2147483647 w 1352"/>
              <a:gd name="T55" fmla="*/ 2147483647 h 527"/>
              <a:gd name="T56" fmla="*/ 0 w 1352"/>
              <a:gd name="T57" fmla="*/ 2147483647 h 527"/>
              <a:gd name="T58" fmla="*/ 0 w 1352"/>
              <a:gd name="T59" fmla="*/ 2147483647 h 527"/>
              <a:gd name="T60" fmla="*/ 2147483647 w 1352"/>
              <a:gd name="T61" fmla="*/ 2147483647 h 527"/>
              <a:gd name="T62" fmla="*/ 2147483647 w 1352"/>
              <a:gd name="T63" fmla="*/ 2147483647 h 527"/>
              <a:gd name="T64" fmla="*/ 2147483647 w 1352"/>
              <a:gd name="T65" fmla="*/ 2147483647 h 527"/>
              <a:gd name="T66" fmla="*/ 2147483647 w 1352"/>
              <a:gd name="T67" fmla="*/ 2147483647 h 527"/>
              <a:gd name="T68" fmla="*/ 2147483647 w 1352"/>
              <a:gd name="T69" fmla="*/ 2147483647 h 527"/>
              <a:gd name="T70" fmla="*/ 2147483647 w 1352"/>
              <a:gd name="T71" fmla="*/ 2147483647 h 527"/>
              <a:gd name="T72" fmla="*/ 2147483647 w 1352"/>
              <a:gd name="T73" fmla="*/ 2147483647 h 527"/>
              <a:gd name="T74" fmla="*/ 2147483647 w 1352"/>
              <a:gd name="T75" fmla="*/ 2147483647 h 527"/>
              <a:gd name="T76" fmla="*/ 2147483647 w 1352"/>
              <a:gd name="T77" fmla="*/ 2147483647 h 527"/>
              <a:gd name="T78" fmla="*/ 2147483647 w 1352"/>
              <a:gd name="T79" fmla="*/ 2147483647 h 527"/>
              <a:gd name="T80" fmla="*/ 2147483647 w 1352"/>
              <a:gd name="T81" fmla="*/ 2147483647 h 527"/>
              <a:gd name="T82" fmla="*/ 2147483647 w 1352"/>
              <a:gd name="T83" fmla="*/ 2147483647 h 527"/>
              <a:gd name="T84" fmla="*/ 2147483647 w 1352"/>
              <a:gd name="T85" fmla="*/ 2147483647 h 527"/>
              <a:gd name="T86" fmla="*/ 2147483647 w 1352"/>
              <a:gd name="T87" fmla="*/ 2147483647 h 527"/>
              <a:gd name="T88" fmla="*/ 2147483647 w 1352"/>
              <a:gd name="T89" fmla="*/ 2147483647 h 527"/>
              <a:gd name="T90" fmla="*/ 2147483647 w 1352"/>
              <a:gd name="T91" fmla="*/ 2147483647 h 527"/>
              <a:gd name="T92" fmla="*/ 2147483647 w 1352"/>
              <a:gd name="T93" fmla="*/ 2147483647 h 527"/>
              <a:gd name="T94" fmla="*/ 2147483647 w 1352"/>
              <a:gd name="T95" fmla="*/ 2147483647 h 527"/>
              <a:gd name="T96" fmla="*/ 2147483647 w 1352"/>
              <a:gd name="T97" fmla="*/ 2147483647 h 527"/>
              <a:gd name="T98" fmla="*/ 2147483647 w 1352"/>
              <a:gd name="T99" fmla="*/ 2147483647 h 527"/>
              <a:gd name="T100" fmla="*/ 2147483647 w 1352"/>
              <a:gd name="T101" fmla="*/ 2147483647 h 527"/>
              <a:gd name="T102" fmla="*/ 2147483647 w 1352"/>
              <a:gd name="T103" fmla="*/ 2147483647 h 527"/>
              <a:gd name="T104" fmla="*/ 2147483647 w 1352"/>
              <a:gd name="T105" fmla="*/ 2147483647 h 527"/>
              <a:gd name="T106" fmla="*/ 2147483647 w 1352"/>
              <a:gd name="T107" fmla="*/ 2147483647 h 527"/>
              <a:gd name="T108" fmla="*/ 2147483647 w 1352"/>
              <a:gd name="T109" fmla="*/ 2147483647 h 527"/>
              <a:gd name="T110" fmla="*/ 2147483647 w 1352"/>
              <a:gd name="T111" fmla="*/ 2147483647 h 527"/>
              <a:gd name="T112" fmla="*/ 2147483647 w 1352"/>
              <a:gd name="T113" fmla="*/ 2147483647 h 527"/>
              <a:gd name="T114" fmla="*/ 2147483647 w 1352"/>
              <a:gd name="T115" fmla="*/ 2147483647 h 527"/>
              <a:gd name="T116" fmla="*/ 2147483647 w 1352"/>
              <a:gd name="T117" fmla="*/ 2147483647 h 527"/>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1352"/>
              <a:gd name="T178" fmla="*/ 0 h 527"/>
              <a:gd name="T179" fmla="*/ 1352 w 1352"/>
              <a:gd name="T180" fmla="*/ 527 h 527"/>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1352" h="527">
                <a:moveTo>
                  <a:pt x="1351" y="298"/>
                </a:moveTo>
                <a:lnTo>
                  <a:pt x="1312" y="254"/>
                </a:lnTo>
                <a:lnTo>
                  <a:pt x="1284" y="226"/>
                </a:lnTo>
                <a:lnTo>
                  <a:pt x="1256" y="216"/>
                </a:lnTo>
                <a:lnTo>
                  <a:pt x="1228" y="207"/>
                </a:lnTo>
                <a:lnTo>
                  <a:pt x="1200" y="197"/>
                </a:lnTo>
                <a:lnTo>
                  <a:pt x="1172" y="188"/>
                </a:lnTo>
                <a:lnTo>
                  <a:pt x="1144" y="179"/>
                </a:lnTo>
                <a:lnTo>
                  <a:pt x="1106" y="169"/>
                </a:lnTo>
                <a:lnTo>
                  <a:pt x="1078" y="160"/>
                </a:lnTo>
                <a:lnTo>
                  <a:pt x="1050" y="160"/>
                </a:lnTo>
                <a:lnTo>
                  <a:pt x="1022" y="160"/>
                </a:lnTo>
                <a:lnTo>
                  <a:pt x="994" y="160"/>
                </a:lnTo>
                <a:lnTo>
                  <a:pt x="965" y="160"/>
                </a:lnTo>
                <a:lnTo>
                  <a:pt x="947" y="132"/>
                </a:lnTo>
                <a:lnTo>
                  <a:pt x="947" y="104"/>
                </a:lnTo>
                <a:lnTo>
                  <a:pt x="947" y="76"/>
                </a:lnTo>
                <a:lnTo>
                  <a:pt x="947" y="47"/>
                </a:lnTo>
                <a:lnTo>
                  <a:pt x="919" y="29"/>
                </a:lnTo>
                <a:lnTo>
                  <a:pt x="890" y="10"/>
                </a:lnTo>
                <a:lnTo>
                  <a:pt x="862" y="0"/>
                </a:lnTo>
                <a:lnTo>
                  <a:pt x="834" y="0"/>
                </a:lnTo>
                <a:lnTo>
                  <a:pt x="806" y="0"/>
                </a:lnTo>
                <a:lnTo>
                  <a:pt x="778" y="0"/>
                </a:lnTo>
                <a:lnTo>
                  <a:pt x="750" y="0"/>
                </a:lnTo>
                <a:lnTo>
                  <a:pt x="722" y="0"/>
                </a:lnTo>
                <a:lnTo>
                  <a:pt x="694" y="0"/>
                </a:lnTo>
                <a:lnTo>
                  <a:pt x="665" y="0"/>
                </a:lnTo>
                <a:lnTo>
                  <a:pt x="637" y="0"/>
                </a:lnTo>
                <a:lnTo>
                  <a:pt x="609" y="0"/>
                </a:lnTo>
                <a:lnTo>
                  <a:pt x="581" y="0"/>
                </a:lnTo>
                <a:lnTo>
                  <a:pt x="553" y="0"/>
                </a:lnTo>
                <a:lnTo>
                  <a:pt x="525" y="0"/>
                </a:lnTo>
                <a:lnTo>
                  <a:pt x="497" y="0"/>
                </a:lnTo>
                <a:lnTo>
                  <a:pt x="469" y="0"/>
                </a:lnTo>
                <a:lnTo>
                  <a:pt x="440" y="0"/>
                </a:lnTo>
                <a:lnTo>
                  <a:pt x="412" y="0"/>
                </a:lnTo>
                <a:lnTo>
                  <a:pt x="384" y="0"/>
                </a:lnTo>
                <a:lnTo>
                  <a:pt x="356" y="0"/>
                </a:lnTo>
                <a:lnTo>
                  <a:pt x="328" y="0"/>
                </a:lnTo>
                <a:lnTo>
                  <a:pt x="300" y="0"/>
                </a:lnTo>
                <a:lnTo>
                  <a:pt x="272" y="0"/>
                </a:lnTo>
                <a:lnTo>
                  <a:pt x="244" y="10"/>
                </a:lnTo>
                <a:lnTo>
                  <a:pt x="234" y="38"/>
                </a:lnTo>
                <a:lnTo>
                  <a:pt x="225" y="66"/>
                </a:lnTo>
                <a:lnTo>
                  <a:pt x="225" y="94"/>
                </a:lnTo>
                <a:lnTo>
                  <a:pt x="225" y="122"/>
                </a:lnTo>
                <a:lnTo>
                  <a:pt x="225" y="151"/>
                </a:lnTo>
                <a:lnTo>
                  <a:pt x="197" y="179"/>
                </a:lnTo>
                <a:lnTo>
                  <a:pt x="169" y="179"/>
                </a:lnTo>
                <a:lnTo>
                  <a:pt x="140" y="179"/>
                </a:lnTo>
                <a:lnTo>
                  <a:pt x="112" y="169"/>
                </a:lnTo>
                <a:lnTo>
                  <a:pt x="84" y="160"/>
                </a:lnTo>
                <a:lnTo>
                  <a:pt x="56" y="151"/>
                </a:lnTo>
                <a:lnTo>
                  <a:pt x="28" y="160"/>
                </a:lnTo>
                <a:lnTo>
                  <a:pt x="18" y="188"/>
                </a:lnTo>
                <a:lnTo>
                  <a:pt x="0" y="226"/>
                </a:lnTo>
                <a:lnTo>
                  <a:pt x="0" y="254"/>
                </a:lnTo>
                <a:lnTo>
                  <a:pt x="0" y="282"/>
                </a:lnTo>
                <a:lnTo>
                  <a:pt x="0" y="310"/>
                </a:lnTo>
                <a:lnTo>
                  <a:pt x="0" y="347"/>
                </a:lnTo>
                <a:lnTo>
                  <a:pt x="9" y="376"/>
                </a:lnTo>
                <a:lnTo>
                  <a:pt x="18" y="404"/>
                </a:lnTo>
                <a:lnTo>
                  <a:pt x="37" y="432"/>
                </a:lnTo>
                <a:lnTo>
                  <a:pt x="56" y="460"/>
                </a:lnTo>
                <a:lnTo>
                  <a:pt x="84" y="479"/>
                </a:lnTo>
                <a:lnTo>
                  <a:pt x="112" y="498"/>
                </a:lnTo>
                <a:lnTo>
                  <a:pt x="140" y="516"/>
                </a:lnTo>
                <a:lnTo>
                  <a:pt x="169" y="526"/>
                </a:lnTo>
                <a:lnTo>
                  <a:pt x="206" y="526"/>
                </a:lnTo>
                <a:lnTo>
                  <a:pt x="234" y="526"/>
                </a:lnTo>
                <a:lnTo>
                  <a:pt x="272" y="526"/>
                </a:lnTo>
                <a:lnTo>
                  <a:pt x="309" y="526"/>
                </a:lnTo>
                <a:lnTo>
                  <a:pt x="337" y="516"/>
                </a:lnTo>
                <a:lnTo>
                  <a:pt x="365" y="498"/>
                </a:lnTo>
                <a:lnTo>
                  <a:pt x="394" y="488"/>
                </a:lnTo>
                <a:lnTo>
                  <a:pt x="422" y="479"/>
                </a:lnTo>
                <a:lnTo>
                  <a:pt x="459" y="479"/>
                </a:lnTo>
                <a:lnTo>
                  <a:pt x="487" y="479"/>
                </a:lnTo>
                <a:lnTo>
                  <a:pt x="515" y="479"/>
                </a:lnTo>
                <a:lnTo>
                  <a:pt x="544" y="479"/>
                </a:lnTo>
                <a:lnTo>
                  <a:pt x="581" y="479"/>
                </a:lnTo>
                <a:lnTo>
                  <a:pt x="619" y="479"/>
                </a:lnTo>
                <a:lnTo>
                  <a:pt x="647" y="479"/>
                </a:lnTo>
                <a:lnTo>
                  <a:pt x="675" y="479"/>
                </a:lnTo>
                <a:lnTo>
                  <a:pt x="712" y="479"/>
                </a:lnTo>
                <a:lnTo>
                  <a:pt x="740" y="479"/>
                </a:lnTo>
                <a:lnTo>
                  <a:pt x="769" y="479"/>
                </a:lnTo>
                <a:lnTo>
                  <a:pt x="797" y="479"/>
                </a:lnTo>
                <a:lnTo>
                  <a:pt x="825" y="479"/>
                </a:lnTo>
                <a:lnTo>
                  <a:pt x="853" y="479"/>
                </a:lnTo>
                <a:lnTo>
                  <a:pt x="881" y="479"/>
                </a:lnTo>
                <a:lnTo>
                  <a:pt x="909" y="479"/>
                </a:lnTo>
                <a:lnTo>
                  <a:pt x="937" y="479"/>
                </a:lnTo>
                <a:lnTo>
                  <a:pt x="965" y="479"/>
                </a:lnTo>
                <a:lnTo>
                  <a:pt x="984" y="451"/>
                </a:lnTo>
                <a:lnTo>
                  <a:pt x="984" y="422"/>
                </a:lnTo>
                <a:lnTo>
                  <a:pt x="984" y="394"/>
                </a:lnTo>
                <a:lnTo>
                  <a:pt x="984" y="366"/>
                </a:lnTo>
                <a:lnTo>
                  <a:pt x="984" y="338"/>
                </a:lnTo>
                <a:lnTo>
                  <a:pt x="984" y="310"/>
                </a:lnTo>
                <a:lnTo>
                  <a:pt x="984" y="282"/>
                </a:lnTo>
                <a:lnTo>
                  <a:pt x="984" y="254"/>
                </a:lnTo>
                <a:lnTo>
                  <a:pt x="994" y="226"/>
                </a:lnTo>
                <a:lnTo>
                  <a:pt x="994" y="197"/>
                </a:lnTo>
                <a:lnTo>
                  <a:pt x="1031" y="179"/>
                </a:lnTo>
                <a:lnTo>
                  <a:pt x="1059" y="179"/>
                </a:lnTo>
                <a:lnTo>
                  <a:pt x="1087" y="179"/>
                </a:lnTo>
                <a:lnTo>
                  <a:pt x="1115" y="179"/>
                </a:lnTo>
                <a:lnTo>
                  <a:pt x="1144" y="179"/>
                </a:lnTo>
                <a:lnTo>
                  <a:pt x="1172" y="179"/>
                </a:lnTo>
                <a:lnTo>
                  <a:pt x="1200" y="188"/>
                </a:lnTo>
                <a:lnTo>
                  <a:pt x="1228" y="207"/>
                </a:lnTo>
                <a:lnTo>
                  <a:pt x="1256" y="226"/>
                </a:lnTo>
                <a:lnTo>
                  <a:pt x="1284" y="244"/>
                </a:lnTo>
                <a:lnTo>
                  <a:pt x="1312" y="263"/>
                </a:lnTo>
                <a:lnTo>
                  <a:pt x="1351" y="298"/>
                </a:lnTo>
              </a:path>
            </a:pathLst>
          </a:custGeom>
          <a:noFill/>
          <a:ln w="25400" cap="rnd">
            <a:solidFill>
              <a:srgbClr val="FF33CC"/>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347" name="Rectangle 15"/>
          <p:cNvSpPr>
            <a:spLocks noGrp="1" noChangeArrowheads="1"/>
          </p:cNvSpPr>
          <p:nvPr>
            <p:ph type="title"/>
          </p:nvPr>
        </p:nvSpPr>
        <p:spPr/>
        <p:txBody>
          <a:bodyPr/>
          <a:lstStyle/>
          <a:p>
            <a:r>
              <a:rPr lang="en-US" dirty="0"/>
              <a:t>Virus/Trojan Horse</a:t>
            </a:r>
          </a:p>
        </p:txBody>
      </p:sp>
      <p:sp>
        <p:nvSpPr>
          <p:cNvPr id="14348" name="Text Box 16"/>
          <p:cNvSpPr txBox="1">
            <a:spLocks noChangeArrowheads="1"/>
          </p:cNvSpPr>
          <p:nvPr/>
        </p:nvSpPr>
        <p:spPr bwMode="auto">
          <a:xfrm>
            <a:off x="228600" y="1600200"/>
            <a:ext cx="1905000" cy="2031325"/>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sz="1800" dirty="0"/>
              <a:t>From: </a:t>
            </a:r>
            <a:r>
              <a:rPr lang="en-US" sz="1800" dirty="0" err="1"/>
              <a:t>afriend</a:t>
            </a:r>
            <a:endParaRPr lang="en-US" sz="1800" dirty="0"/>
          </a:p>
          <a:p>
            <a:pPr>
              <a:spcBef>
                <a:spcPct val="50000"/>
              </a:spcBef>
            </a:pPr>
            <a:r>
              <a:rPr lang="en-US" sz="1800" dirty="0"/>
              <a:t>To: victim</a:t>
            </a:r>
          </a:p>
          <a:p>
            <a:pPr>
              <a:spcBef>
                <a:spcPct val="50000"/>
              </a:spcBef>
            </a:pPr>
            <a:r>
              <a:rPr lang="en-US" sz="1800" dirty="0"/>
              <a:t>Message: Open the attachment for some excitement. </a:t>
            </a:r>
          </a:p>
        </p:txBody>
      </p:sp>
      <p:pic>
        <p:nvPicPr>
          <p:cNvPr id="14349" name="Picture 24" descr="Computer Screen (Office Clip A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91000" y="1600200"/>
            <a:ext cx="1066800" cy="111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544880"/>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7" descr="j020215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5400" y="810161"/>
            <a:ext cx="2414588" cy="365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2" name="Picture 6" descr="j039583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505361"/>
            <a:ext cx="2498725" cy="312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3" name="Text Box 8"/>
          <p:cNvSpPr txBox="1">
            <a:spLocks noChangeArrowheads="1"/>
          </p:cNvSpPr>
          <p:nvPr/>
        </p:nvSpPr>
        <p:spPr bwMode="auto">
          <a:xfrm>
            <a:off x="2895600" y="5001161"/>
            <a:ext cx="1600200" cy="1323439"/>
          </a:xfrm>
          <a:prstGeom prst="rect">
            <a:avLst/>
          </a:prstGeom>
          <a:noFill/>
          <a:ln w="317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sz="2000"/>
              <a:t>Password</a:t>
            </a:r>
          </a:p>
          <a:p>
            <a:pPr>
              <a:spcBef>
                <a:spcPct val="50000"/>
              </a:spcBef>
            </a:pPr>
            <a:r>
              <a:rPr lang="en-US" sz="2000"/>
              <a:t>Credit card</a:t>
            </a:r>
          </a:p>
          <a:p>
            <a:pPr>
              <a:spcBef>
                <a:spcPct val="50000"/>
              </a:spcBef>
            </a:pPr>
            <a:r>
              <a:rPr lang="en-US" sz="2000"/>
              <a:t>Password</a:t>
            </a:r>
          </a:p>
        </p:txBody>
      </p:sp>
      <p:sp>
        <p:nvSpPr>
          <p:cNvPr id="17414" name="Text Box 10"/>
          <p:cNvSpPr txBox="1">
            <a:spLocks noChangeArrowheads="1"/>
          </p:cNvSpPr>
          <p:nvPr/>
        </p:nvSpPr>
        <p:spPr bwMode="auto">
          <a:xfrm>
            <a:off x="3733800" y="4086761"/>
            <a:ext cx="14478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sz="2000" dirty="0"/>
              <a:t>Capture keystrokes</a:t>
            </a:r>
          </a:p>
        </p:txBody>
      </p:sp>
      <p:sp>
        <p:nvSpPr>
          <p:cNvPr id="17415" name="Freeform 11"/>
          <p:cNvSpPr>
            <a:spLocks/>
          </p:cNvSpPr>
          <p:nvPr/>
        </p:nvSpPr>
        <p:spPr bwMode="auto">
          <a:xfrm>
            <a:off x="3302000" y="3477161"/>
            <a:ext cx="1879600" cy="1524000"/>
          </a:xfrm>
          <a:custGeom>
            <a:avLst/>
            <a:gdLst>
              <a:gd name="T0" fmla="*/ 2147483647 w 1112"/>
              <a:gd name="T1" fmla="*/ 0 h 1104"/>
              <a:gd name="T2" fmla="*/ 2147483647 w 1112"/>
              <a:gd name="T3" fmla="*/ 2147483647 h 1104"/>
              <a:gd name="T4" fmla="*/ 2147483647 w 1112"/>
              <a:gd name="T5" fmla="*/ 2147483647 h 1104"/>
              <a:gd name="T6" fmla="*/ 2147483647 w 1112"/>
              <a:gd name="T7" fmla="*/ 2147483647 h 1104"/>
              <a:gd name="T8" fmla="*/ 2147483647 w 1112"/>
              <a:gd name="T9" fmla="*/ 2147483647 h 1104"/>
              <a:gd name="T10" fmla="*/ 0 60000 65536"/>
              <a:gd name="T11" fmla="*/ 0 60000 65536"/>
              <a:gd name="T12" fmla="*/ 0 60000 65536"/>
              <a:gd name="T13" fmla="*/ 0 60000 65536"/>
              <a:gd name="T14" fmla="*/ 0 60000 65536"/>
              <a:gd name="T15" fmla="*/ 0 w 1112"/>
              <a:gd name="T16" fmla="*/ 0 h 1104"/>
              <a:gd name="T17" fmla="*/ 1112 w 1112"/>
              <a:gd name="T18" fmla="*/ 1104 h 1104"/>
            </a:gdLst>
            <a:ahLst/>
            <a:cxnLst>
              <a:cxn ang="T10">
                <a:pos x="T0" y="T1"/>
              </a:cxn>
              <a:cxn ang="T11">
                <a:pos x="T2" y="T3"/>
              </a:cxn>
              <a:cxn ang="T12">
                <a:pos x="T4" y="T5"/>
              </a:cxn>
              <a:cxn ang="T13">
                <a:pos x="T6" y="T7"/>
              </a:cxn>
              <a:cxn ang="T14">
                <a:pos x="T8" y="T9"/>
              </a:cxn>
            </a:cxnLst>
            <a:rect l="T15" t="T16" r="T17" b="T18"/>
            <a:pathLst>
              <a:path w="1112" h="1104">
                <a:moveTo>
                  <a:pt x="1040" y="0"/>
                </a:moveTo>
                <a:cubicBezTo>
                  <a:pt x="924" y="4"/>
                  <a:pt x="808" y="8"/>
                  <a:pt x="800" y="48"/>
                </a:cubicBezTo>
                <a:cubicBezTo>
                  <a:pt x="792" y="88"/>
                  <a:pt x="1112" y="160"/>
                  <a:pt x="992" y="240"/>
                </a:cubicBezTo>
                <a:cubicBezTo>
                  <a:pt x="872" y="320"/>
                  <a:pt x="160" y="384"/>
                  <a:pt x="80" y="528"/>
                </a:cubicBezTo>
                <a:cubicBezTo>
                  <a:pt x="0" y="672"/>
                  <a:pt x="256" y="888"/>
                  <a:pt x="512" y="1104"/>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416" name="Line 12"/>
          <p:cNvSpPr>
            <a:spLocks noChangeShapeType="1"/>
          </p:cNvSpPr>
          <p:nvPr/>
        </p:nvSpPr>
        <p:spPr bwMode="auto">
          <a:xfrm flipH="1" flipV="1">
            <a:off x="2133600" y="3781961"/>
            <a:ext cx="762000" cy="18288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17417" name="Text Box 13"/>
          <p:cNvSpPr txBox="1">
            <a:spLocks noChangeArrowheads="1"/>
          </p:cNvSpPr>
          <p:nvPr/>
        </p:nvSpPr>
        <p:spPr bwMode="auto">
          <a:xfrm>
            <a:off x="1143000" y="3705761"/>
            <a:ext cx="869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t>hacker</a:t>
            </a:r>
          </a:p>
        </p:txBody>
      </p:sp>
      <p:sp>
        <p:nvSpPr>
          <p:cNvPr id="17411" name="Rectangle 2"/>
          <p:cNvSpPr>
            <a:spLocks noGrp="1" noChangeArrowheads="1"/>
          </p:cNvSpPr>
          <p:nvPr>
            <p:ph type="title"/>
          </p:nvPr>
        </p:nvSpPr>
        <p:spPr/>
        <p:txBody>
          <a:bodyPr/>
          <a:lstStyle/>
          <a:p>
            <a:r>
              <a:rPr lang="en-US" dirty="0">
                <a:solidFill>
                  <a:srgbClr val="C00000"/>
                </a:solidFill>
              </a:rPr>
              <a:t>Spyware</a:t>
            </a:r>
          </a:p>
        </p:txBody>
      </p:sp>
      <p:sp>
        <p:nvSpPr>
          <p:cNvPr id="2" name="TextBox 1"/>
          <p:cNvSpPr txBox="1"/>
          <p:nvPr/>
        </p:nvSpPr>
        <p:spPr>
          <a:xfrm>
            <a:off x="5486400" y="5001161"/>
            <a:ext cx="3352800" cy="1200329"/>
          </a:xfrm>
          <a:prstGeom prst="rect">
            <a:avLst/>
          </a:prstGeom>
          <a:noFill/>
        </p:spPr>
        <p:txBody>
          <a:bodyPr wrap="square" rtlCol="0">
            <a:spAutoFit/>
          </a:bodyPr>
          <a:lstStyle/>
          <a:p>
            <a:r>
              <a:rPr lang="en-US" sz="1800" dirty="0">
                <a:solidFill>
                  <a:srgbClr val="FF0000"/>
                </a:solidFill>
              </a:rPr>
              <a:t>Viruses used to delete your files. Now they become spyware and steal your data, passwords, and credit cards.</a:t>
            </a:r>
          </a:p>
        </p:txBody>
      </p:sp>
    </p:spTree>
    <p:extLst>
      <p:ext uri="{BB962C8B-B14F-4D97-AF65-F5344CB8AC3E}">
        <p14:creationId xmlns:p14="http://schemas.microsoft.com/office/powerpoint/2010/main" val="1090996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026"/>
          <p:cNvSpPr>
            <a:spLocks noGrp="1" noChangeArrowheads="1"/>
          </p:cNvSpPr>
          <p:nvPr>
            <p:ph type="title"/>
          </p:nvPr>
        </p:nvSpPr>
        <p:spPr/>
        <p:txBody>
          <a:bodyPr/>
          <a:lstStyle/>
          <a:p>
            <a:r>
              <a:rPr lang="en-US" dirty="0"/>
              <a:t>Stopping a Virus/Trojan Horse</a:t>
            </a:r>
          </a:p>
        </p:txBody>
      </p:sp>
      <p:sp>
        <p:nvSpPr>
          <p:cNvPr id="16387" name="Rectangle 1027"/>
          <p:cNvSpPr>
            <a:spLocks noGrp="1" noChangeArrowheads="1"/>
          </p:cNvSpPr>
          <p:nvPr>
            <p:ph type="body" idx="1"/>
          </p:nvPr>
        </p:nvSpPr>
        <p:spPr/>
        <p:txBody>
          <a:bodyPr>
            <a:normAutofit fontScale="85000" lnSpcReduction="20000"/>
          </a:bodyPr>
          <a:lstStyle/>
          <a:p>
            <a:r>
              <a:rPr lang="en-US" dirty="0"/>
              <a:t>Backup your data!</a:t>
            </a:r>
          </a:p>
          <a:p>
            <a:r>
              <a:rPr lang="en-US" dirty="0"/>
              <a:t>Never run applications unless you are certain they are safe.</a:t>
            </a:r>
          </a:p>
          <a:p>
            <a:r>
              <a:rPr lang="en-US" dirty="0"/>
              <a:t>Never open executable attachments sent over the Internet--regardless of who mailed them.</a:t>
            </a:r>
          </a:p>
          <a:p>
            <a:r>
              <a:rPr lang="en-US" dirty="0"/>
              <a:t>Antivirus software</a:t>
            </a:r>
          </a:p>
          <a:p>
            <a:pPr lvl="1"/>
            <a:r>
              <a:rPr lang="en-US" dirty="0"/>
              <a:t>Scans every file looking for known bad signatures</a:t>
            </a:r>
          </a:p>
          <a:p>
            <a:pPr lvl="1"/>
            <a:r>
              <a:rPr lang="en-US" dirty="0"/>
              <a:t>Needs constant updating</a:t>
            </a:r>
          </a:p>
          <a:p>
            <a:pPr lvl="1"/>
            <a:r>
              <a:rPr lang="en-US" dirty="0"/>
              <a:t>Rarely catches current viruses</a:t>
            </a:r>
          </a:p>
          <a:p>
            <a:pPr lvl="1"/>
            <a:r>
              <a:rPr lang="en-US" dirty="0"/>
              <a:t>Can interfere with other programs</a:t>
            </a:r>
          </a:p>
          <a:p>
            <a:pPr lvl="1"/>
            <a:r>
              <a:rPr lang="en-US" dirty="0"/>
              <a:t>Can be expensive</a:t>
            </a:r>
          </a:p>
          <a:p>
            <a:pPr lvl="1"/>
            <a:r>
              <a:rPr lang="en-US" dirty="0"/>
              <a:t>Can usually remove a known virus</a:t>
            </a:r>
          </a:p>
        </p:txBody>
      </p:sp>
    </p:spTree>
    <p:extLst>
      <p:ext uri="{BB962C8B-B14F-4D97-AF65-F5344CB8AC3E}">
        <p14:creationId xmlns:p14="http://schemas.microsoft.com/office/powerpoint/2010/main" val="290023294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Phishing: Fake Web Sites</a:t>
            </a:r>
          </a:p>
        </p:txBody>
      </p:sp>
      <p:sp>
        <p:nvSpPr>
          <p:cNvPr id="3" name="Rectangle 2"/>
          <p:cNvSpPr/>
          <p:nvPr/>
        </p:nvSpPr>
        <p:spPr>
          <a:xfrm>
            <a:off x="1295400" y="2063151"/>
            <a:ext cx="1524000" cy="1594449"/>
          </a:xfrm>
          <a:prstGeom prst="rect">
            <a:avLst/>
          </a:prstGeom>
          <a:solidFill>
            <a:srgbClr val="ECE4D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dirty="0">
                <a:solidFill>
                  <a:schemeClr val="tx1"/>
                </a:solidFill>
              </a:rPr>
              <a:t>Bank account is overdrawn. Please click here to log in.</a:t>
            </a:r>
          </a:p>
        </p:txBody>
      </p:sp>
      <p:sp>
        <p:nvSpPr>
          <p:cNvPr id="4" name="TextBox 3"/>
          <p:cNvSpPr txBox="1"/>
          <p:nvPr/>
        </p:nvSpPr>
        <p:spPr>
          <a:xfrm>
            <a:off x="1528248" y="1521767"/>
            <a:ext cx="1058303" cy="461665"/>
          </a:xfrm>
          <a:prstGeom prst="rect">
            <a:avLst/>
          </a:prstGeom>
          <a:noFill/>
        </p:spPr>
        <p:txBody>
          <a:bodyPr wrap="none" rtlCol="0">
            <a:spAutoFit/>
          </a:bodyPr>
          <a:lstStyle/>
          <a:p>
            <a:r>
              <a:rPr lang="en-US" dirty="0"/>
              <a:t>E-mail</a:t>
            </a:r>
          </a:p>
        </p:txBody>
      </p:sp>
      <p:sp>
        <p:nvSpPr>
          <p:cNvPr id="5" name="Rectangle 4"/>
          <p:cNvSpPr/>
          <p:nvPr/>
        </p:nvSpPr>
        <p:spPr>
          <a:xfrm>
            <a:off x="4648200" y="1521767"/>
            <a:ext cx="3048000" cy="1602433"/>
          </a:xfrm>
          <a:prstGeom prst="rect">
            <a:avLst/>
          </a:prstGeom>
          <a:solidFill>
            <a:schemeClr val="bg1"/>
          </a:solidFill>
          <a:ln w="571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Really good fake of your bank’s Web site.</a:t>
            </a:r>
          </a:p>
        </p:txBody>
      </p:sp>
      <p:pic>
        <p:nvPicPr>
          <p:cNvPr id="6146" name="Picture 2" descr="C:\Users\JPost\AppData\Local\Microsoft\Windows\Temporary Internet Files\Content.IE5\4ZLW0ZQK\MP900443136[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750502" y="4419600"/>
            <a:ext cx="2068784" cy="135183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1346592" y="6017567"/>
            <a:ext cx="7182287" cy="400110"/>
          </a:xfrm>
          <a:prstGeom prst="rect">
            <a:avLst/>
          </a:prstGeom>
          <a:noFill/>
        </p:spPr>
        <p:txBody>
          <a:bodyPr wrap="none" rtlCol="0">
            <a:spAutoFit/>
          </a:bodyPr>
          <a:lstStyle/>
          <a:p>
            <a:r>
              <a:rPr lang="en-US" sz="2000" dirty="0"/>
              <a:t>You are tired and click the link and enter username/password.</a:t>
            </a:r>
          </a:p>
        </p:txBody>
      </p:sp>
      <p:cxnSp>
        <p:nvCxnSpPr>
          <p:cNvPr id="8" name="Straight Arrow Connector 7"/>
          <p:cNvCxnSpPr/>
          <p:nvPr/>
        </p:nvCxnSpPr>
        <p:spPr>
          <a:xfrm flipH="1" flipV="1">
            <a:off x="1750502" y="3429000"/>
            <a:ext cx="535498" cy="990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5" idx="1"/>
          </p:cNvCxnSpPr>
          <p:nvPr/>
        </p:nvCxnSpPr>
        <p:spPr>
          <a:xfrm flipV="1">
            <a:off x="2586551" y="2322984"/>
            <a:ext cx="2061649" cy="8012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114800" y="3657600"/>
            <a:ext cx="1606530" cy="830997"/>
          </a:xfrm>
          <a:prstGeom prst="rect">
            <a:avLst/>
          </a:prstGeom>
          <a:noFill/>
        </p:spPr>
        <p:txBody>
          <a:bodyPr wrap="none" rtlCol="0">
            <a:spAutoFit/>
          </a:bodyPr>
          <a:lstStyle/>
          <a:p>
            <a:r>
              <a:rPr lang="en-US" dirty="0">
                <a:solidFill>
                  <a:schemeClr val="accent3"/>
                </a:solidFill>
              </a:rPr>
              <a:t>Username</a:t>
            </a:r>
          </a:p>
          <a:p>
            <a:r>
              <a:rPr lang="en-US" dirty="0">
                <a:solidFill>
                  <a:schemeClr val="accent3"/>
                </a:solidFill>
              </a:rPr>
              <a:t>Password</a:t>
            </a:r>
          </a:p>
        </p:txBody>
      </p:sp>
      <p:cxnSp>
        <p:nvCxnSpPr>
          <p:cNvPr id="13" name="Straight Arrow Connector 12"/>
          <p:cNvCxnSpPr/>
          <p:nvPr/>
        </p:nvCxnSpPr>
        <p:spPr>
          <a:xfrm flipV="1">
            <a:off x="3819286" y="4488597"/>
            <a:ext cx="676514" cy="76920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V="1">
            <a:off x="5721330" y="3124200"/>
            <a:ext cx="984270" cy="8001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6524148" y="3271968"/>
            <a:ext cx="2010252" cy="1015663"/>
          </a:xfrm>
          <a:prstGeom prst="rect">
            <a:avLst/>
          </a:prstGeom>
          <a:noFill/>
        </p:spPr>
        <p:txBody>
          <a:bodyPr wrap="square" rtlCol="0">
            <a:spAutoFit/>
          </a:bodyPr>
          <a:lstStyle/>
          <a:p>
            <a:r>
              <a:rPr lang="en-US" sz="2000" dirty="0"/>
              <a:t>Sent to hacker</a:t>
            </a:r>
          </a:p>
          <a:p>
            <a:r>
              <a:rPr lang="en-US" sz="2000" dirty="0"/>
              <a:t>who steals your money.</a:t>
            </a:r>
          </a:p>
        </p:txBody>
      </p:sp>
    </p:spTree>
    <p:extLst>
      <p:ext uri="{BB962C8B-B14F-4D97-AF65-F5344CB8AC3E}">
        <p14:creationId xmlns:p14="http://schemas.microsoft.com/office/powerpoint/2010/main" val="3481636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Avoiding Phishing Attacks</a:t>
            </a:r>
          </a:p>
        </p:txBody>
      </p:sp>
      <p:sp>
        <p:nvSpPr>
          <p:cNvPr id="3" name="Content Placeholder 2"/>
          <p:cNvSpPr>
            <a:spLocks noGrp="1"/>
          </p:cNvSpPr>
          <p:nvPr>
            <p:ph idx="1"/>
          </p:nvPr>
        </p:nvSpPr>
        <p:spPr/>
        <p:txBody>
          <a:bodyPr/>
          <a:lstStyle/>
          <a:p>
            <a:r>
              <a:rPr lang="en-US" dirty="0"/>
              <a:t>Never give your login username and password to anyone. Systems people do not need it.</a:t>
            </a:r>
          </a:p>
          <a:p>
            <a:r>
              <a:rPr lang="en-US" dirty="0"/>
              <a:t>Be extremely cautious about bank sites and avoid clicking any links that are sent by e-mail.</a:t>
            </a:r>
          </a:p>
          <a:p>
            <a:r>
              <a:rPr lang="en-US" dirty="0"/>
              <a:t>Always double-check the URL of the site and the browser security settings.</a:t>
            </a:r>
          </a:p>
        </p:txBody>
      </p:sp>
    </p:spTree>
    <p:extLst>
      <p:ext uri="{BB962C8B-B14F-4D97-AF65-F5344CB8AC3E}">
        <p14:creationId xmlns:p14="http://schemas.microsoft.com/office/powerpoint/2010/main" val="37200070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Two-step Process often used by Banks</a:t>
            </a:r>
          </a:p>
        </p:txBody>
      </p:sp>
      <p:pic>
        <p:nvPicPr>
          <p:cNvPr id="4" name="Picture 2" descr="C:\Users\JPost\AppData\Local\Microsoft\Windows\Temporary Internet Files\Content.IE5\4ZLW0ZQK\MP900443136[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3184" y="2565283"/>
            <a:ext cx="2068784" cy="1351831"/>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4114800" y="2136600"/>
            <a:ext cx="1367682" cy="400110"/>
          </a:xfrm>
          <a:prstGeom prst="rect">
            <a:avLst/>
          </a:prstGeom>
          <a:noFill/>
        </p:spPr>
        <p:txBody>
          <a:bodyPr wrap="none" rtlCol="0">
            <a:spAutoFit/>
          </a:bodyPr>
          <a:lstStyle/>
          <a:p>
            <a:r>
              <a:rPr lang="en-US" sz="2000" dirty="0">
                <a:solidFill>
                  <a:schemeClr val="accent3"/>
                </a:solidFill>
              </a:rPr>
              <a:t>Username</a:t>
            </a:r>
          </a:p>
        </p:txBody>
      </p:sp>
      <p:sp>
        <p:nvSpPr>
          <p:cNvPr id="6" name="TextBox 5"/>
          <p:cNvSpPr txBox="1"/>
          <p:nvPr/>
        </p:nvSpPr>
        <p:spPr>
          <a:xfrm>
            <a:off x="6019800" y="1524000"/>
            <a:ext cx="1810111" cy="400110"/>
          </a:xfrm>
          <a:prstGeom prst="rect">
            <a:avLst/>
          </a:prstGeom>
          <a:noFill/>
        </p:spPr>
        <p:txBody>
          <a:bodyPr wrap="none" rtlCol="0">
            <a:spAutoFit/>
          </a:bodyPr>
          <a:lstStyle/>
          <a:p>
            <a:r>
              <a:rPr lang="en-US" sz="2000" dirty="0"/>
              <a:t>Real bank site</a:t>
            </a:r>
          </a:p>
        </p:txBody>
      </p:sp>
      <p:cxnSp>
        <p:nvCxnSpPr>
          <p:cNvPr id="8" name="Straight Arrow Connector 7"/>
          <p:cNvCxnSpPr>
            <a:stCxn id="4" idx="3"/>
          </p:cNvCxnSpPr>
          <p:nvPr/>
        </p:nvCxnSpPr>
        <p:spPr>
          <a:xfrm flipV="1">
            <a:off x="3361968" y="2136600"/>
            <a:ext cx="2810232" cy="11045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5715000" y="2536710"/>
            <a:ext cx="2819400" cy="211149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dirty="0">
                <a:solidFill>
                  <a:schemeClr val="tx1"/>
                </a:solidFill>
              </a:rPr>
              <a:t>URL</a:t>
            </a:r>
          </a:p>
          <a:p>
            <a:r>
              <a:rPr lang="en-US" sz="1800" dirty="0">
                <a:solidFill>
                  <a:schemeClr val="tx1"/>
                </a:solidFill>
              </a:rPr>
              <a:t>Security indicators</a:t>
            </a:r>
          </a:p>
          <a:p>
            <a:endParaRPr lang="en-US" sz="1800" dirty="0">
              <a:solidFill>
                <a:schemeClr val="tx1"/>
              </a:solidFill>
            </a:endParaRPr>
          </a:p>
          <a:p>
            <a:r>
              <a:rPr lang="en-US" sz="1800" dirty="0">
                <a:solidFill>
                  <a:schemeClr val="accent3"/>
                </a:solidFill>
              </a:rPr>
              <a:t>Image or phrase you created earlier</a:t>
            </a:r>
          </a:p>
          <a:p>
            <a:endParaRPr lang="en-US" sz="1800" dirty="0">
              <a:solidFill>
                <a:schemeClr val="tx1"/>
              </a:solidFill>
            </a:endParaRPr>
          </a:p>
          <a:p>
            <a:r>
              <a:rPr lang="en-US" sz="1800" dirty="0">
                <a:solidFill>
                  <a:schemeClr val="tx1"/>
                </a:solidFill>
              </a:rPr>
              <a:t>Password:</a:t>
            </a:r>
          </a:p>
        </p:txBody>
      </p:sp>
      <p:sp>
        <p:nvSpPr>
          <p:cNvPr id="10" name="TextBox 9"/>
          <p:cNvSpPr txBox="1"/>
          <p:nvPr/>
        </p:nvSpPr>
        <p:spPr>
          <a:xfrm>
            <a:off x="1674441" y="4343400"/>
            <a:ext cx="3124200" cy="1754326"/>
          </a:xfrm>
          <a:prstGeom prst="rect">
            <a:avLst/>
          </a:prstGeom>
          <a:noFill/>
        </p:spPr>
        <p:txBody>
          <a:bodyPr wrap="square" rtlCol="0">
            <a:spAutoFit/>
          </a:bodyPr>
          <a:lstStyle/>
          <a:p>
            <a:r>
              <a:rPr lang="en-US" sz="1800" dirty="0"/>
              <a:t>After checking the URL, security indicators, and the image or phrase you entered when you opened the account, it is safe to enter your password.</a:t>
            </a:r>
          </a:p>
        </p:txBody>
      </p:sp>
      <p:cxnSp>
        <p:nvCxnSpPr>
          <p:cNvPr id="12" name="Straight Arrow Connector 11"/>
          <p:cNvCxnSpPr/>
          <p:nvPr/>
        </p:nvCxnSpPr>
        <p:spPr>
          <a:xfrm>
            <a:off x="3505200" y="3733800"/>
            <a:ext cx="3619500" cy="6096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947268" y="3392400"/>
            <a:ext cx="1311578" cy="400110"/>
          </a:xfrm>
          <a:prstGeom prst="rect">
            <a:avLst/>
          </a:prstGeom>
          <a:noFill/>
        </p:spPr>
        <p:txBody>
          <a:bodyPr wrap="none" rtlCol="0">
            <a:spAutoFit/>
          </a:bodyPr>
          <a:lstStyle/>
          <a:p>
            <a:r>
              <a:rPr lang="en-US" sz="2000" dirty="0">
                <a:solidFill>
                  <a:schemeClr val="accent3"/>
                </a:solidFill>
              </a:rPr>
              <a:t>Password</a:t>
            </a:r>
          </a:p>
        </p:txBody>
      </p:sp>
    </p:spTree>
    <p:extLst>
      <p:ext uri="{BB962C8B-B14F-4D97-AF65-F5344CB8AC3E}">
        <p14:creationId xmlns:p14="http://schemas.microsoft.com/office/powerpoint/2010/main" val="37857594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Patching Software</a:t>
            </a:r>
          </a:p>
        </p:txBody>
      </p:sp>
      <p:cxnSp>
        <p:nvCxnSpPr>
          <p:cNvPr id="4" name="Straight Arrow Connector 3"/>
          <p:cNvCxnSpPr/>
          <p:nvPr/>
        </p:nvCxnSpPr>
        <p:spPr>
          <a:xfrm>
            <a:off x="1371600" y="3276600"/>
            <a:ext cx="7010400" cy="0"/>
          </a:xfrm>
          <a:prstGeom prst="straightConnector1">
            <a:avLst/>
          </a:prstGeom>
          <a:ln w="381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082741" y="3472934"/>
            <a:ext cx="620683" cy="369332"/>
          </a:xfrm>
          <a:prstGeom prst="rect">
            <a:avLst/>
          </a:prstGeom>
          <a:noFill/>
        </p:spPr>
        <p:txBody>
          <a:bodyPr wrap="none" rtlCol="0">
            <a:spAutoFit/>
          </a:bodyPr>
          <a:lstStyle/>
          <a:p>
            <a:r>
              <a:rPr lang="en-US" sz="1800" dirty="0"/>
              <a:t>time</a:t>
            </a:r>
          </a:p>
        </p:txBody>
      </p:sp>
      <p:cxnSp>
        <p:nvCxnSpPr>
          <p:cNvPr id="7" name="Straight Connector 6"/>
          <p:cNvCxnSpPr/>
          <p:nvPr/>
        </p:nvCxnSpPr>
        <p:spPr>
          <a:xfrm>
            <a:off x="1676400" y="2819400"/>
            <a:ext cx="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3810000" y="2819400"/>
            <a:ext cx="0" cy="838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5715000" y="2819400"/>
            <a:ext cx="0" cy="83820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342571" y="1924816"/>
            <a:ext cx="1600200" cy="646331"/>
          </a:xfrm>
          <a:prstGeom prst="rect">
            <a:avLst/>
          </a:prstGeom>
          <a:noFill/>
        </p:spPr>
        <p:txBody>
          <a:bodyPr wrap="square" rtlCol="0">
            <a:spAutoFit/>
          </a:bodyPr>
          <a:lstStyle/>
          <a:p>
            <a:r>
              <a:rPr lang="en-US" sz="1800" dirty="0"/>
              <a:t>Researchers find bug</a:t>
            </a:r>
          </a:p>
        </p:txBody>
      </p:sp>
      <p:sp>
        <p:nvSpPr>
          <p:cNvPr id="11" name="TextBox 10"/>
          <p:cNvSpPr txBox="1"/>
          <p:nvPr/>
        </p:nvSpPr>
        <p:spPr>
          <a:xfrm>
            <a:off x="3133271" y="1676400"/>
            <a:ext cx="1485900" cy="923330"/>
          </a:xfrm>
          <a:prstGeom prst="rect">
            <a:avLst/>
          </a:prstGeom>
          <a:noFill/>
        </p:spPr>
        <p:txBody>
          <a:bodyPr wrap="square" rtlCol="0">
            <a:spAutoFit/>
          </a:bodyPr>
          <a:lstStyle/>
          <a:p>
            <a:r>
              <a:rPr lang="en-US" sz="1800" dirty="0"/>
              <a:t>Vendor announces patch</a:t>
            </a:r>
          </a:p>
        </p:txBody>
      </p:sp>
      <p:sp>
        <p:nvSpPr>
          <p:cNvPr id="12" name="TextBox 11"/>
          <p:cNvSpPr txBox="1"/>
          <p:nvPr/>
        </p:nvSpPr>
        <p:spPr>
          <a:xfrm>
            <a:off x="4893733" y="1786316"/>
            <a:ext cx="2676979" cy="923330"/>
          </a:xfrm>
          <a:prstGeom prst="rect">
            <a:avLst/>
          </a:prstGeom>
          <a:noFill/>
        </p:spPr>
        <p:txBody>
          <a:bodyPr wrap="square" rtlCol="0">
            <a:spAutoFit/>
          </a:bodyPr>
          <a:lstStyle/>
          <a:p>
            <a:r>
              <a:rPr lang="en-US" sz="1800" dirty="0"/>
              <a:t>Hacker attacks your computer when you go to a Web site</a:t>
            </a:r>
          </a:p>
        </p:txBody>
      </p:sp>
      <p:cxnSp>
        <p:nvCxnSpPr>
          <p:cNvPr id="14" name="Straight Arrow Connector 13"/>
          <p:cNvCxnSpPr>
            <a:stCxn id="15" idx="0"/>
          </p:cNvCxnSpPr>
          <p:nvPr/>
        </p:nvCxnSpPr>
        <p:spPr>
          <a:xfrm flipH="1" flipV="1">
            <a:off x="3962400" y="3472934"/>
            <a:ext cx="760185" cy="40198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770085" y="3874923"/>
            <a:ext cx="1905000" cy="923330"/>
          </a:xfrm>
          <a:prstGeom prst="rect">
            <a:avLst/>
          </a:prstGeom>
          <a:noFill/>
        </p:spPr>
        <p:txBody>
          <a:bodyPr wrap="square" rtlCol="0">
            <a:spAutoFit/>
          </a:bodyPr>
          <a:lstStyle/>
          <a:p>
            <a:r>
              <a:rPr lang="en-US" sz="1800" dirty="0"/>
              <a:t>You should update immediately</a:t>
            </a:r>
          </a:p>
        </p:txBody>
      </p:sp>
      <p:sp>
        <p:nvSpPr>
          <p:cNvPr id="16" name="TextBox 15"/>
          <p:cNvSpPr txBox="1"/>
          <p:nvPr/>
        </p:nvSpPr>
        <p:spPr>
          <a:xfrm>
            <a:off x="1167555" y="4798253"/>
            <a:ext cx="2916183" cy="923330"/>
          </a:xfrm>
          <a:prstGeom prst="rect">
            <a:avLst/>
          </a:prstGeom>
          <a:noFill/>
        </p:spPr>
        <p:txBody>
          <a:bodyPr wrap="none" rtlCol="0">
            <a:spAutoFit/>
          </a:bodyPr>
          <a:lstStyle/>
          <a:p>
            <a:r>
              <a:rPr lang="en-US" sz="1800" dirty="0">
                <a:solidFill>
                  <a:srgbClr val="FF0000"/>
                </a:solidFill>
              </a:rPr>
              <a:t>Zero-day attack.</a:t>
            </a:r>
          </a:p>
          <a:p>
            <a:r>
              <a:rPr lang="en-US" sz="1800" dirty="0">
                <a:solidFill>
                  <a:srgbClr val="FF0000"/>
                </a:solidFill>
              </a:rPr>
              <a:t>Hacker finds bug/hole first.</a:t>
            </a:r>
          </a:p>
          <a:p>
            <a:r>
              <a:rPr lang="en-US" sz="1800" dirty="0">
                <a:solidFill>
                  <a:srgbClr val="FF0000"/>
                </a:solidFill>
              </a:rPr>
              <a:t>Everyone is vulnerable.</a:t>
            </a:r>
          </a:p>
        </p:txBody>
      </p:sp>
      <p:cxnSp>
        <p:nvCxnSpPr>
          <p:cNvPr id="20" name="Straight Arrow Connector 19"/>
          <p:cNvCxnSpPr>
            <a:stCxn id="16" idx="0"/>
          </p:cNvCxnSpPr>
          <p:nvPr/>
        </p:nvCxnSpPr>
        <p:spPr>
          <a:xfrm flipH="1" flipV="1">
            <a:off x="1676400" y="3673928"/>
            <a:ext cx="949247" cy="1124325"/>
          </a:xfrm>
          <a:prstGeom prst="straightConnector1">
            <a:avLst/>
          </a:prstGeom>
          <a:ln>
            <a:solidFill>
              <a:schemeClr val="accent3"/>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62545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4"/>
          <p:cNvSpPr>
            <a:spLocks noGrp="1" noChangeArrowheads="1"/>
          </p:cNvSpPr>
          <p:nvPr>
            <p:ph type="title"/>
          </p:nvPr>
        </p:nvSpPr>
        <p:spPr/>
        <p:txBody>
          <a:bodyPr/>
          <a:lstStyle/>
          <a:p>
            <a:r>
              <a:rPr lang="en-US" dirty="0"/>
              <a:t>Outline</a:t>
            </a:r>
          </a:p>
        </p:txBody>
      </p:sp>
      <p:sp>
        <p:nvSpPr>
          <p:cNvPr id="4099" name="Rectangle 5"/>
          <p:cNvSpPr>
            <a:spLocks noGrp="1" noChangeArrowheads="1"/>
          </p:cNvSpPr>
          <p:nvPr>
            <p:ph type="body" idx="4294967295"/>
          </p:nvPr>
        </p:nvSpPr>
        <p:spPr>
          <a:xfrm>
            <a:off x="1371600" y="1371600"/>
            <a:ext cx="7772400" cy="4953000"/>
          </a:xfrm>
        </p:spPr>
        <p:txBody>
          <a:bodyPr>
            <a:normAutofit fontScale="85000" lnSpcReduction="20000"/>
          </a:bodyPr>
          <a:lstStyle/>
          <a:p>
            <a:pPr>
              <a:lnSpc>
                <a:spcPct val="90000"/>
              </a:lnSpc>
            </a:pPr>
            <a:r>
              <a:rPr lang="en-US" dirty="0"/>
              <a:t>How do you protect your information resources? </a:t>
            </a:r>
          </a:p>
          <a:p>
            <a:pPr>
              <a:lnSpc>
                <a:spcPct val="90000"/>
              </a:lnSpc>
            </a:pPr>
            <a:r>
              <a:rPr lang="en-US" dirty="0"/>
              <a:t>What are the primary threats to an information system?</a:t>
            </a:r>
          </a:p>
          <a:p>
            <a:pPr>
              <a:lnSpc>
                <a:spcPct val="90000"/>
              </a:lnSpc>
            </a:pPr>
            <a:r>
              <a:rPr lang="en-US" dirty="0"/>
              <a:t>What primary options are used to provide computer security?</a:t>
            </a:r>
          </a:p>
          <a:p>
            <a:pPr>
              <a:lnSpc>
                <a:spcPct val="90000"/>
              </a:lnSpc>
            </a:pPr>
            <a:r>
              <a:rPr lang="en-US" dirty="0"/>
              <a:t>What non-computer-based tools can be used to provide additional security? </a:t>
            </a:r>
          </a:p>
          <a:p>
            <a:pPr>
              <a:lnSpc>
                <a:spcPct val="90000"/>
              </a:lnSpc>
            </a:pPr>
            <a:r>
              <a:rPr lang="en-US" dirty="0"/>
              <a:t>How do you protect data when unknown people might be able to find it or intercept it? What additional benefits can be provided by encryption?</a:t>
            </a:r>
          </a:p>
          <a:p>
            <a:pPr>
              <a:lnSpc>
                <a:spcPct val="90000"/>
              </a:lnSpc>
            </a:pPr>
            <a:r>
              <a:rPr lang="en-US" dirty="0"/>
              <a:t>How do you prove the allegations in a computer crime?</a:t>
            </a:r>
          </a:p>
          <a:p>
            <a:pPr>
              <a:lnSpc>
                <a:spcPct val="90000"/>
              </a:lnSpc>
            </a:pPr>
            <a:r>
              <a:rPr lang="en-US" dirty="0"/>
              <a:t>What special security problems arise in e-commerce?</a:t>
            </a:r>
          </a:p>
        </p:txBody>
      </p:sp>
    </p:spTree>
    <p:extLst>
      <p:ext uri="{BB962C8B-B14F-4D97-AF65-F5344CB8AC3E}">
        <p14:creationId xmlns:p14="http://schemas.microsoft.com/office/powerpoint/2010/main" val="1449601066"/>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Unpatched Computer/Known Holes</a:t>
            </a:r>
          </a:p>
        </p:txBody>
      </p:sp>
      <p:pic>
        <p:nvPicPr>
          <p:cNvPr id="5122" name="Picture 2" descr="C:\Users\JPost\AppData\Local\Microsoft\Windows\Temporary Internet Files\Content.IE5\PLX1F9IR\MP900438543[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79068" y="3671500"/>
            <a:ext cx="1119263" cy="1676400"/>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1143000" y="1600200"/>
            <a:ext cx="2514600" cy="923330"/>
          </a:xfrm>
          <a:prstGeom prst="rect">
            <a:avLst/>
          </a:prstGeom>
          <a:noFill/>
        </p:spPr>
        <p:txBody>
          <a:bodyPr wrap="square" rtlCol="0">
            <a:spAutoFit/>
          </a:bodyPr>
          <a:lstStyle/>
          <a:p>
            <a:r>
              <a:rPr lang="en-US" sz="1800" dirty="0"/>
              <a:t>Researchers and vendors find bugs in programs.</a:t>
            </a:r>
          </a:p>
        </p:txBody>
      </p:sp>
      <p:sp>
        <p:nvSpPr>
          <p:cNvPr id="6" name="TextBox 5"/>
          <p:cNvSpPr txBox="1"/>
          <p:nvPr/>
        </p:nvSpPr>
        <p:spPr>
          <a:xfrm>
            <a:off x="1143000" y="2738735"/>
            <a:ext cx="2514600" cy="923330"/>
          </a:xfrm>
          <a:prstGeom prst="rect">
            <a:avLst/>
          </a:prstGeom>
          <a:noFill/>
        </p:spPr>
        <p:txBody>
          <a:bodyPr wrap="square" rtlCol="0">
            <a:spAutoFit/>
          </a:bodyPr>
          <a:lstStyle/>
          <a:p>
            <a:r>
              <a:rPr lang="en-US" sz="1800" dirty="0"/>
              <a:t>Vendors fix the programs and release updates.</a:t>
            </a:r>
          </a:p>
        </p:txBody>
      </p:sp>
      <p:sp>
        <p:nvSpPr>
          <p:cNvPr id="7" name="TextBox 6"/>
          <p:cNvSpPr txBox="1"/>
          <p:nvPr/>
        </p:nvSpPr>
        <p:spPr>
          <a:xfrm>
            <a:off x="3581400" y="1600200"/>
            <a:ext cx="2514600" cy="2031325"/>
          </a:xfrm>
          <a:prstGeom prst="rect">
            <a:avLst/>
          </a:prstGeom>
          <a:noFill/>
        </p:spPr>
        <p:txBody>
          <a:bodyPr wrap="square" rtlCol="0">
            <a:spAutoFit/>
          </a:bodyPr>
          <a:lstStyle/>
          <a:p>
            <a:r>
              <a:rPr lang="en-US" sz="1800" dirty="0">
                <a:solidFill>
                  <a:srgbClr val="FF0000"/>
                </a:solidFill>
              </a:rPr>
              <a:t>Bugs enable attackers to create files and Web sites that overwrite memory and let them take over a computer. Even with images and PDF files.</a:t>
            </a:r>
          </a:p>
        </p:txBody>
      </p:sp>
      <p:sp>
        <p:nvSpPr>
          <p:cNvPr id="8" name="TextBox 7"/>
          <p:cNvSpPr txBox="1"/>
          <p:nvPr/>
        </p:nvSpPr>
        <p:spPr>
          <a:xfrm>
            <a:off x="6324600" y="1600200"/>
            <a:ext cx="2514600" cy="3970318"/>
          </a:xfrm>
          <a:prstGeom prst="rect">
            <a:avLst/>
          </a:prstGeom>
          <a:noFill/>
        </p:spPr>
        <p:txBody>
          <a:bodyPr wrap="square" rtlCol="0">
            <a:spAutoFit/>
          </a:bodyPr>
          <a:lstStyle/>
          <a:p>
            <a:r>
              <a:rPr lang="en-US" sz="1800" dirty="0"/>
              <a:t>Attackers learn about holes and write scripts that automatically search for unpatched computers.</a:t>
            </a:r>
          </a:p>
          <a:p>
            <a:endParaRPr lang="en-US" sz="1800" dirty="0"/>
          </a:p>
          <a:p>
            <a:r>
              <a:rPr lang="en-US" sz="1800" dirty="0"/>
              <a:t>Thousands of people run these scripts against every computer they can find on the Internet.</a:t>
            </a:r>
          </a:p>
          <a:p>
            <a:endParaRPr lang="en-US" sz="1800" dirty="0"/>
          </a:p>
          <a:p>
            <a:r>
              <a:rPr lang="en-US" sz="1800" dirty="0">
                <a:solidFill>
                  <a:srgbClr val="FF0000"/>
                </a:solidFill>
              </a:rPr>
              <a:t>Someone takes over your computer.</a:t>
            </a:r>
          </a:p>
        </p:txBody>
      </p:sp>
      <p:sp>
        <p:nvSpPr>
          <p:cNvPr id="9" name="TextBox 8"/>
          <p:cNvSpPr txBox="1"/>
          <p:nvPr/>
        </p:nvSpPr>
        <p:spPr>
          <a:xfrm>
            <a:off x="1143000" y="4186535"/>
            <a:ext cx="2514600" cy="646331"/>
          </a:xfrm>
          <a:prstGeom prst="rect">
            <a:avLst/>
          </a:prstGeom>
          <a:noFill/>
        </p:spPr>
        <p:txBody>
          <a:bodyPr wrap="square" rtlCol="0">
            <a:spAutoFit/>
          </a:bodyPr>
          <a:lstStyle/>
          <a:p>
            <a:r>
              <a:rPr lang="en-US" sz="1800" dirty="0">
                <a:solidFill>
                  <a:srgbClr val="FF0000"/>
                </a:solidFill>
              </a:rPr>
              <a:t>You forget to update your computer. </a:t>
            </a:r>
          </a:p>
        </p:txBody>
      </p:sp>
      <p:sp>
        <p:nvSpPr>
          <p:cNvPr id="4" name="Rectangle 3"/>
          <p:cNvSpPr/>
          <p:nvPr/>
        </p:nvSpPr>
        <p:spPr>
          <a:xfrm>
            <a:off x="1169231" y="5867400"/>
            <a:ext cx="7162800" cy="646331"/>
          </a:xfrm>
          <a:prstGeom prst="rect">
            <a:avLst/>
          </a:prstGeom>
        </p:spPr>
        <p:txBody>
          <a:bodyPr wrap="square">
            <a:spAutoFit/>
          </a:bodyPr>
          <a:lstStyle/>
          <a:p>
            <a:r>
              <a:rPr lang="en-US" sz="1800" dirty="0"/>
              <a:t>2008, </a:t>
            </a:r>
            <a:r>
              <a:rPr lang="en-US" sz="1800" dirty="0" err="1"/>
              <a:t>SFGate</a:t>
            </a:r>
            <a:r>
              <a:rPr lang="en-US" sz="1800" dirty="0"/>
              <a:t>, 95% of computers need updates (</a:t>
            </a:r>
            <a:r>
              <a:rPr lang="en-US" sz="1800" dirty="0">
                <a:hlinkClick r:id="rId3"/>
              </a:rPr>
              <a:t>online</a:t>
            </a:r>
            <a:r>
              <a:rPr lang="en-US" sz="1800" dirty="0"/>
              <a:t>)</a:t>
            </a:r>
          </a:p>
          <a:p>
            <a:r>
              <a:rPr lang="en-US" sz="1800" dirty="0"/>
              <a:t>2011, RSA/Computerworld, 80% of browsers need updates (</a:t>
            </a:r>
            <a:r>
              <a:rPr lang="en-US" sz="1800" dirty="0">
                <a:hlinkClick r:id="rId4"/>
              </a:rPr>
              <a:t>online</a:t>
            </a:r>
            <a:r>
              <a:rPr lang="en-US" sz="1800" dirty="0"/>
              <a:t>)</a:t>
            </a:r>
          </a:p>
        </p:txBody>
      </p:sp>
    </p:spTree>
    <p:extLst>
      <p:ext uri="{BB962C8B-B14F-4D97-AF65-F5344CB8AC3E}">
        <p14:creationId xmlns:p14="http://schemas.microsoft.com/office/powerpoint/2010/main" val="627010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Update Your Software</a:t>
            </a:r>
          </a:p>
        </p:txBody>
      </p:sp>
      <p:sp>
        <p:nvSpPr>
          <p:cNvPr id="4" name="Content Placeholder 3"/>
          <p:cNvSpPr>
            <a:spLocks noGrp="1"/>
          </p:cNvSpPr>
          <p:nvPr>
            <p:ph idx="1"/>
          </p:nvPr>
        </p:nvSpPr>
        <p:spPr/>
        <p:txBody>
          <a:bodyPr>
            <a:normAutofit fontScale="62500" lnSpcReduction="20000"/>
          </a:bodyPr>
          <a:lstStyle/>
          <a:p>
            <a:r>
              <a:rPr lang="en-US" dirty="0"/>
              <a:t>O/S: Microsoft (and Apple)</a:t>
            </a:r>
          </a:p>
          <a:p>
            <a:pPr lvl="1"/>
            <a:r>
              <a:rPr lang="en-US" dirty="0"/>
              <a:t>Set security system to auto-update.</a:t>
            </a:r>
          </a:p>
          <a:p>
            <a:pPr lvl="1"/>
            <a:r>
              <a:rPr lang="en-US" dirty="0"/>
              <a:t>But laptops are often turned off.</a:t>
            </a:r>
          </a:p>
          <a:p>
            <a:pPr lvl="1"/>
            <a:r>
              <a:rPr lang="en-US" dirty="0"/>
              <a:t>Microsoft “patch Tuesday” so manually check on Wednesday or Thursday.</a:t>
            </a:r>
          </a:p>
          <a:p>
            <a:r>
              <a:rPr lang="en-US" dirty="0"/>
              <a:t>Browsers</a:t>
            </a:r>
          </a:p>
          <a:p>
            <a:pPr lvl="1"/>
            <a:r>
              <a:rPr lang="en-US" dirty="0"/>
              <a:t>Some patched with operating system.</a:t>
            </a:r>
          </a:p>
          <a:p>
            <a:pPr lvl="1"/>
            <a:r>
              <a:rPr lang="en-US" dirty="0"/>
              <a:t>Others use Help/About.</a:t>
            </a:r>
          </a:p>
          <a:p>
            <a:pPr lvl="1"/>
            <a:r>
              <a:rPr lang="en-US" dirty="0"/>
              <a:t>Check add-ins: Java, Flash, Acrobat, …</a:t>
            </a:r>
          </a:p>
          <a:p>
            <a:r>
              <a:rPr lang="en-US" dirty="0"/>
              <a:t>Applications</a:t>
            </a:r>
          </a:p>
          <a:p>
            <a:pPr lvl="1"/>
            <a:r>
              <a:rPr lang="en-US" dirty="0"/>
              <a:t>Check with vendor Web site.</a:t>
            </a:r>
          </a:p>
          <a:p>
            <a:pPr lvl="1"/>
            <a:r>
              <a:rPr lang="en-US" dirty="0"/>
              <a:t>Try Help/About.</a:t>
            </a:r>
          </a:p>
          <a:p>
            <a:r>
              <a:rPr lang="en-US" dirty="0"/>
              <a:t>Monitor your network usage.</a:t>
            </a:r>
          </a:p>
          <a:p>
            <a:pPr lvl="1"/>
            <a:r>
              <a:rPr lang="en-US" dirty="0"/>
              <a:t>Botnet software and viruses can flood your network.</a:t>
            </a:r>
          </a:p>
          <a:p>
            <a:pPr lvl="1"/>
            <a:r>
              <a:rPr lang="en-US" dirty="0"/>
              <a:t>Slowing down traffic.</a:t>
            </a:r>
          </a:p>
          <a:p>
            <a:pPr lvl="1"/>
            <a:r>
              <a:rPr lang="en-US" dirty="0"/>
              <a:t>Exceeding your Internet data caps.</a:t>
            </a:r>
          </a:p>
        </p:txBody>
      </p:sp>
    </p:spTree>
    <p:extLst>
      <p:ext uri="{BB962C8B-B14F-4D97-AF65-F5344CB8AC3E}">
        <p14:creationId xmlns:p14="http://schemas.microsoft.com/office/powerpoint/2010/main" val="22124271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4"/>
          <p:cNvSpPr>
            <a:spLocks noGrp="1" noChangeArrowheads="1"/>
          </p:cNvSpPr>
          <p:nvPr>
            <p:ph type="title"/>
          </p:nvPr>
        </p:nvSpPr>
        <p:spPr/>
        <p:txBody>
          <a:bodyPr/>
          <a:lstStyle/>
          <a:p>
            <a:r>
              <a:rPr lang="en-US"/>
              <a:t>Internet Data Transmission</a:t>
            </a:r>
          </a:p>
        </p:txBody>
      </p:sp>
      <p:pic>
        <p:nvPicPr>
          <p:cNvPr id="30723" name="Picture 6" descr="j028499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4468812"/>
            <a:ext cx="2095500" cy="1376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4" name="Text Box 10"/>
          <p:cNvSpPr txBox="1">
            <a:spLocks noChangeArrowheads="1"/>
          </p:cNvSpPr>
          <p:nvPr/>
        </p:nvSpPr>
        <p:spPr bwMode="auto">
          <a:xfrm>
            <a:off x="1127125" y="5927725"/>
            <a:ext cx="7191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a:t>Start</a:t>
            </a:r>
          </a:p>
        </p:txBody>
      </p:sp>
      <p:sp>
        <p:nvSpPr>
          <p:cNvPr id="30725" name="Text Box 11"/>
          <p:cNvSpPr txBox="1">
            <a:spLocks noChangeArrowheads="1"/>
          </p:cNvSpPr>
          <p:nvPr/>
        </p:nvSpPr>
        <p:spPr bwMode="auto">
          <a:xfrm>
            <a:off x="6705600" y="2916237"/>
            <a:ext cx="14557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a:t>Destination</a:t>
            </a:r>
          </a:p>
        </p:txBody>
      </p:sp>
      <p:sp>
        <p:nvSpPr>
          <p:cNvPr id="30726" name="Freeform 12"/>
          <p:cNvSpPr>
            <a:spLocks/>
          </p:cNvSpPr>
          <p:nvPr/>
        </p:nvSpPr>
        <p:spPr bwMode="auto">
          <a:xfrm>
            <a:off x="2209800" y="4849812"/>
            <a:ext cx="2514600" cy="825500"/>
          </a:xfrm>
          <a:custGeom>
            <a:avLst/>
            <a:gdLst>
              <a:gd name="T0" fmla="*/ 0 w 1584"/>
              <a:gd name="T1" fmla="*/ 2147483647 h 520"/>
              <a:gd name="T2" fmla="*/ 2147483647 w 1584"/>
              <a:gd name="T3" fmla="*/ 2147483647 h 520"/>
              <a:gd name="T4" fmla="*/ 2147483647 w 1584"/>
              <a:gd name="T5" fmla="*/ 2147483647 h 520"/>
              <a:gd name="T6" fmla="*/ 2147483647 w 1584"/>
              <a:gd name="T7" fmla="*/ 2147483647 h 520"/>
              <a:gd name="T8" fmla="*/ 2147483647 w 1584"/>
              <a:gd name="T9" fmla="*/ 0 h 520"/>
              <a:gd name="T10" fmla="*/ 0 60000 65536"/>
              <a:gd name="T11" fmla="*/ 0 60000 65536"/>
              <a:gd name="T12" fmla="*/ 0 60000 65536"/>
              <a:gd name="T13" fmla="*/ 0 60000 65536"/>
              <a:gd name="T14" fmla="*/ 0 60000 65536"/>
              <a:gd name="T15" fmla="*/ 0 w 1584"/>
              <a:gd name="T16" fmla="*/ 0 h 520"/>
              <a:gd name="T17" fmla="*/ 1584 w 1584"/>
              <a:gd name="T18" fmla="*/ 520 h 520"/>
            </a:gdLst>
            <a:ahLst/>
            <a:cxnLst>
              <a:cxn ang="T10">
                <a:pos x="T0" y="T1"/>
              </a:cxn>
              <a:cxn ang="T11">
                <a:pos x="T2" y="T3"/>
              </a:cxn>
              <a:cxn ang="T12">
                <a:pos x="T4" y="T5"/>
              </a:cxn>
              <a:cxn ang="T13">
                <a:pos x="T6" y="T7"/>
              </a:cxn>
              <a:cxn ang="T14">
                <a:pos x="T8" y="T9"/>
              </a:cxn>
            </a:cxnLst>
            <a:rect l="T15" t="T16" r="T17" b="T18"/>
            <a:pathLst>
              <a:path w="1584" h="520">
                <a:moveTo>
                  <a:pt x="0" y="384"/>
                </a:moveTo>
                <a:cubicBezTo>
                  <a:pt x="180" y="452"/>
                  <a:pt x="360" y="520"/>
                  <a:pt x="480" y="480"/>
                </a:cubicBezTo>
                <a:cubicBezTo>
                  <a:pt x="600" y="440"/>
                  <a:pt x="576" y="192"/>
                  <a:pt x="720" y="144"/>
                </a:cubicBezTo>
                <a:cubicBezTo>
                  <a:pt x="864" y="96"/>
                  <a:pt x="1200" y="216"/>
                  <a:pt x="1344" y="192"/>
                </a:cubicBezTo>
                <a:cubicBezTo>
                  <a:pt x="1488" y="168"/>
                  <a:pt x="1536" y="84"/>
                  <a:pt x="1584" y="0"/>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727" name="Freeform 13"/>
          <p:cNvSpPr>
            <a:spLocks/>
          </p:cNvSpPr>
          <p:nvPr/>
        </p:nvSpPr>
        <p:spPr bwMode="auto">
          <a:xfrm>
            <a:off x="3124200" y="3021012"/>
            <a:ext cx="1600200" cy="1511300"/>
          </a:xfrm>
          <a:custGeom>
            <a:avLst/>
            <a:gdLst>
              <a:gd name="T0" fmla="*/ 2147483647 w 1008"/>
              <a:gd name="T1" fmla="*/ 2147483647 h 952"/>
              <a:gd name="T2" fmla="*/ 2147483647 w 1008"/>
              <a:gd name="T3" fmla="*/ 2147483647 h 952"/>
              <a:gd name="T4" fmla="*/ 2147483647 w 1008"/>
              <a:gd name="T5" fmla="*/ 2147483647 h 952"/>
              <a:gd name="T6" fmla="*/ 2147483647 w 1008"/>
              <a:gd name="T7" fmla="*/ 2147483647 h 952"/>
              <a:gd name="T8" fmla="*/ 0 w 1008"/>
              <a:gd name="T9" fmla="*/ 0 h 952"/>
              <a:gd name="T10" fmla="*/ 0 60000 65536"/>
              <a:gd name="T11" fmla="*/ 0 60000 65536"/>
              <a:gd name="T12" fmla="*/ 0 60000 65536"/>
              <a:gd name="T13" fmla="*/ 0 60000 65536"/>
              <a:gd name="T14" fmla="*/ 0 60000 65536"/>
              <a:gd name="T15" fmla="*/ 0 w 1008"/>
              <a:gd name="T16" fmla="*/ 0 h 952"/>
              <a:gd name="T17" fmla="*/ 1008 w 1008"/>
              <a:gd name="T18" fmla="*/ 952 h 952"/>
            </a:gdLst>
            <a:ahLst/>
            <a:cxnLst>
              <a:cxn ang="T10">
                <a:pos x="T0" y="T1"/>
              </a:cxn>
              <a:cxn ang="T11">
                <a:pos x="T2" y="T3"/>
              </a:cxn>
              <a:cxn ang="T12">
                <a:pos x="T4" y="T5"/>
              </a:cxn>
              <a:cxn ang="T13">
                <a:pos x="T6" y="T7"/>
              </a:cxn>
              <a:cxn ang="T14">
                <a:pos x="T8" y="T9"/>
              </a:cxn>
            </a:cxnLst>
            <a:rect l="T15" t="T16" r="T17" b="T18"/>
            <a:pathLst>
              <a:path w="1008" h="952">
                <a:moveTo>
                  <a:pt x="1008" y="864"/>
                </a:moveTo>
                <a:cubicBezTo>
                  <a:pt x="704" y="908"/>
                  <a:pt x="400" y="952"/>
                  <a:pt x="240" y="912"/>
                </a:cubicBezTo>
                <a:cubicBezTo>
                  <a:pt x="80" y="872"/>
                  <a:pt x="56" y="752"/>
                  <a:pt x="48" y="624"/>
                </a:cubicBezTo>
                <a:cubicBezTo>
                  <a:pt x="40" y="496"/>
                  <a:pt x="200" y="248"/>
                  <a:pt x="192" y="144"/>
                </a:cubicBezTo>
                <a:cubicBezTo>
                  <a:pt x="184" y="40"/>
                  <a:pt x="92" y="20"/>
                  <a:pt x="0" y="0"/>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728" name="Freeform 14"/>
          <p:cNvSpPr>
            <a:spLocks/>
          </p:cNvSpPr>
          <p:nvPr/>
        </p:nvSpPr>
        <p:spPr bwMode="auto">
          <a:xfrm>
            <a:off x="3124200" y="2170112"/>
            <a:ext cx="1447800" cy="622300"/>
          </a:xfrm>
          <a:custGeom>
            <a:avLst/>
            <a:gdLst>
              <a:gd name="T0" fmla="*/ 0 w 912"/>
              <a:gd name="T1" fmla="*/ 2147483647 h 392"/>
              <a:gd name="T2" fmla="*/ 2147483647 w 912"/>
              <a:gd name="T3" fmla="*/ 2147483647 h 392"/>
              <a:gd name="T4" fmla="*/ 2147483647 w 912"/>
              <a:gd name="T5" fmla="*/ 2147483647 h 392"/>
              <a:gd name="T6" fmla="*/ 2147483647 w 912"/>
              <a:gd name="T7" fmla="*/ 2147483647 h 392"/>
              <a:gd name="T8" fmla="*/ 0 60000 65536"/>
              <a:gd name="T9" fmla="*/ 0 60000 65536"/>
              <a:gd name="T10" fmla="*/ 0 60000 65536"/>
              <a:gd name="T11" fmla="*/ 0 60000 65536"/>
              <a:gd name="T12" fmla="*/ 0 w 912"/>
              <a:gd name="T13" fmla="*/ 0 h 392"/>
              <a:gd name="T14" fmla="*/ 912 w 912"/>
              <a:gd name="T15" fmla="*/ 392 h 392"/>
            </a:gdLst>
            <a:ahLst/>
            <a:cxnLst>
              <a:cxn ang="T8">
                <a:pos x="T0" y="T1"/>
              </a:cxn>
              <a:cxn ang="T9">
                <a:pos x="T2" y="T3"/>
              </a:cxn>
              <a:cxn ang="T10">
                <a:pos x="T4" y="T5"/>
              </a:cxn>
              <a:cxn ang="T11">
                <a:pos x="T6" y="T7"/>
              </a:cxn>
            </a:cxnLst>
            <a:rect l="T12" t="T13" r="T14" b="T15"/>
            <a:pathLst>
              <a:path w="912" h="392">
                <a:moveTo>
                  <a:pt x="0" y="392"/>
                </a:moveTo>
                <a:cubicBezTo>
                  <a:pt x="112" y="304"/>
                  <a:pt x="224" y="216"/>
                  <a:pt x="336" y="152"/>
                </a:cubicBezTo>
                <a:cubicBezTo>
                  <a:pt x="448" y="88"/>
                  <a:pt x="576" y="16"/>
                  <a:pt x="672" y="8"/>
                </a:cubicBezTo>
                <a:cubicBezTo>
                  <a:pt x="768" y="0"/>
                  <a:pt x="840" y="52"/>
                  <a:pt x="912" y="104"/>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729" name="Freeform 15"/>
          <p:cNvSpPr>
            <a:spLocks/>
          </p:cNvSpPr>
          <p:nvPr/>
        </p:nvSpPr>
        <p:spPr bwMode="auto">
          <a:xfrm>
            <a:off x="5029200" y="2030412"/>
            <a:ext cx="2057400" cy="812800"/>
          </a:xfrm>
          <a:custGeom>
            <a:avLst/>
            <a:gdLst>
              <a:gd name="T0" fmla="*/ 0 w 1296"/>
              <a:gd name="T1" fmla="*/ 2147483647 h 512"/>
              <a:gd name="T2" fmla="*/ 2147483647 w 1296"/>
              <a:gd name="T3" fmla="*/ 2147483647 h 512"/>
              <a:gd name="T4" fmla="*/ 2147483647 w 1296"/>
              <a:gd name="T5" fmla="*/ 2147483647 h 512"/>
              <a:gd name="T6" fmla="*/ 2147483647 w 1296"/>
              <a:gd name="T7" fmla="*/ 0 h 512"/>
              <a:gd name="T8" fmla="*/ 0 60000 65536"/>
              <a:gd name="T9" fmla="*/ 0 60000 65536"/>
              <a:gd name="T10" fmla="*/ 0 60000 65536"/>
              <a:gd name="T11" fmla="*/ 0 60000 65536"/>
              <a:gd name="T12" fmla="*/ 0 w 1296"/>
              <a:gd name="T13" fmla="*/ 0 h 512"/>
              <a:gd name="T14" fmla="*/ 1296 w 1296"/>
              <a:gd name="T15" fmla="*/ 512 h 512"/>
            </a:gdLst>
            <a:ahLst/>
            <a:cxnLst>
              <a:cxn ang="T8">
                <a:pos x="T0" y="T1"/>
              </a:cxn>
              <a:cxn ang="T9">
                <a:pos x="T2" y="T3"/>
              </a:cxn>
              <a:cxn ang="T10">
                <a:pos x="T4" y="T5"/>
              </a:cxn>
              <a:cxn ang="T11">
                <a:pos x="T6" y="T7"/>
              </a:cxn>
            </a:cxnLst>
            <a:rect l="T12" t="T13" r="T14" b="T15"/>
            <a:pathLst>
              <a:path w="1296" h="512">
                <a:moveTo>
                  <a:pt x="0" y="288"/>
                </a:moveTo>
                <a:cubicBezTo>
                  <a:pt x="152" y="400"/>
                  <a:pt x="304" y="512"/>
                  <a:pt x="432" y="480"/>
                </a:cubicBezTo>
                <a:cubicBezTo>
                  <a:pt x="560" y="448"/>
                  <a:pt x="624" y="176"/>
                  <a:pt x="768" y="96"/>
                </a:cubicBezTo>
                <a:cubicBezTo>
                  <a:pt x="912" y="16"/>
                  <a:pt x="1104" y="8"/>
                  <a:pt x="1296" y="0"/>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730" name="Text Box 16"/>
          <p:cNvSpPr txBox="1">
            <a:spLocks noChangeArrowheads="1"/>
          </p:cNvSpPr>
          <p:nvPr/>
        </p:nvSpPr>
        <p:spPr bwMode="auto">
          <a:xfrm>
            <a:off x="3810000" y="1584325"/>
            <a:ext cx="1765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a:t>Eavesdropper</a:t>
            </a:r>
          </a:p>
        </p:txBody>
      </p:sp>
      <p:sp>
        <p:nvSpPr>
          <p:cNvPr id="30731" name="Text Box 17"/>
          <p:cNvSpPr txBox="1">
            <a:spLocks noChangeArrowheads="1"/>
          </p:cNvSpPr>
          <p:nvPr/>
        </p:nvSpPr>
        <p:spPr bwMode="auto">
          <a:xfrm>
            <a:off x="3657600" y="3402012"/>
            <a:ext cx="19812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sz="2000"/>
              <a:t>Intermediate Routers</a:t>
            </a:r>
          </a:p>
        </p:txBody>
      </p:sp>
      <p:grpSp>
        <p:nvGrpSpPr>
          <p:cNvPr id="30732" name="Group 18"/>
          <p:cNvGrpSpPr>
            <a:grpSpLocks/>
          </p:cNvGrpSpPr>
          <p:nvPr/>
        </p:nvGrpSpPr>
        <p:grpSpPr bwMode="auto">
          <a:xfrm>
            <a:off x="7086600" y="1497012"/>
            <a:ext cx="798513" cy="1206500"/>
            <a:chOff x="2256" y="1536"/>
            <a:chExt cx="566" cy="856"/>
          </a:xfrm>
        </p:grpSpPr>
        <p:sp>
          <p:nvSpPr>
            <p:cNvPr id="30736" name="Freeform 19"/>
            <p:cNvSpPr>
              <a:spLocks/>
            </p:cNvSpPr>
            <p:nvPr/>
          </p:nvSpPr>
          <p:spPr bwMode="auto">
            <a:xfrm>
              <a:off x="2570" y="1540"/>
              <a:ext cx="252" cy="844"/>
            </a:xfrm>
            <a:custGeom>
              <a:avLst/>
              <a:gdLst>
                <a:gd name="T0" fmla="*/ 222 w 252"/>
                <a:gd name="T1" fmla="*/ 82 h 844"/>
                <a:gd name="T2" fmla="*/ 252 w 252"/>
                <a:gd name="T3" fmla="*/ 746 h 844"/>
                <a:gd name="T4" fmla="*/ 6 w 252"/>
                <a:gd name="T5" fmla="*/ 844 h 844"/>
                <a:gd name="T6" fmla="*/ 4 w 252"/>
                <a:gd name="T7" fmla="*/ 0 h 844"/>
                <a:gd name="T8" fmla="*/ 98 w 252"/>
                <a:gd name="T9" fmla="*/ 40 h 844"/>
                <a:gd name="T10" fmla="*/ 144 w 252"/>
                <a:gd name="T11" fmla="*/ 44 h 844"/>
                <a:gd name="T12" fmla="*/ 162 w 252"/>
                <a:gd name="T13" fmla="*/ 64 h 844"/>
                <a:gd name="T14" fmla="*/ 222 w 252"/>
                <a:gd name="T15" fmla="*/ 82 h 844"/>
                <a:gd name="T16" fmla="*/ 0 60000 65536"/>
                <a:gd name="T17" fmla="*/ 0 60000 65536"/>
                <a:gd name="T18" fmla="*/ 0 60000 65536"/>
                <a:gd name="T19" fmla="*/ 0 60000 65536"/>
                <a:gd name="T20" fmla="*/ 0 60000 65536"/>
                <a:gd name="T21" fmla="*/ 0 60000 65536"/>
                <a:gd name="T22" fmla="*/ 0 60000 65536"/>
                <a:gd name="T23" fmla="*/ 0 60000 65536"/>
                <a:gd name="T24" fmla="*/ 0 w 252"/>
                <a:gd name="T25" fmla="*/ 0 h 844"/>
                <a:gd name="T26" fmla="*/ 252 w 252"/>
                <a:gd name="T27" fmla="*/ 844 h 84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52" h="844">
                  <a:moveTo>
                    <a:pt x="222" y="82"/>
                  </a:moveTo>
                  <a:cubicBezTo>
                    <a:pt x="234" y="198"/>
                    <a:pt x="248" y="620"/>
                    <a:pt x="252" y="746"/>
                  </a:cubicBezTo>
                  <a:cubicBezTo>
                    <a:pt x="138" y="786"/>
                    <a:pt x="90" y="808"/>
                    <a:pt x="6" y="844"/>
                  </a:cubicBezTo>
                  <a:cubicBezTo>
                    <a:pt x="8" y="710"/>
                    <a:pt x="0" y="142"/>
                    <a:pt x="4" y="0"/>
                  </a:cubicBezTo>
                  <a:cubicBezTo>
                    <a:pt x="62" y="22"/>
                    <a:pt x="75" y="33"/>
                    <a:pt x="98" y="40"/>
                  </a:cubicBezTo>
                  <a:cubicBezTo>
                    <a:pt x="121" y="47"/>
                    <a:pt x="133" y="40"/>
                    <a:pt x="144" y="44"/>
                  </a:cubicBezTo>
                  <a:cubicBezTo>
                    <a:pt x="155" y="48"/>
                    <a:pt x="149" y="58"/>
                    <a:pt x="162" y="64"/>
                  </a:cubicBezTo>
                  <a:cubicBezTo>
                    <a:pt x="175" y="70"/>
                    <a:pt x="178" y="64"/>
                    <a:pt x="222" y="82"/>
                  </a:cubicBezTo>
                  <a:close/>
                </a:path>
              </a:pathLst>
            </a:custGeom>
            <a:gradFill rotWithShape="1">
              <a:gsLst>
                <a:gs pos="0">
                  <a:srgbClr val="000099"/>
                </a:gs>
                <a:gs pos="50000">
                  <a:srgbClr val="9696D5"/>
                </a:gs>
                <a:gs pos="100000">
                  <a:srgbClr val="000099"/>
                </a:gs>
              </a:gsLst>
              <a:lin ang="0" scaled="1"/>
            </a:gradFill>
            <a:ln w="12700">
              <a:solidFill>
                <a:schemeClr val="tx1"/>
              </a:solidFill>
              <a:round/>
              <a:headEnd type="none" w="sm" len="sm"/>
              <a:tailEnd type="none" w="sm" len="sm"/>
            </a:ln>
          </p:spPr>
          <p:txBody>
            <a:bodyPr/>
            <a:lstStyle/>
            <a:p>
              <a:endParaRPr lang="en-US"/>
            </a:p>
          </p:txBody>
        </p:sp>
        <p:sp>
          <p:nvSpPr>
            <p:cNvPr id="134164" name="Freeform 20"/>
            <p:cNvSpPr>
              <a:spLocks/>
            </p:cNvSpPr>
            <p:nvPr/>
          </p:nvSpPr>
          <p:spPr bwMode="auto">
            <a:xfrm>
              <a:off x="2684" y="1582"/>
              <a:ext cx="62" cy="743"/>
            </a:xfrm>
            <a:custGeom>
              <a:avLst/>
              <a:gdLst/>
              <a:ahLst/>
              <a:cxnLst>
                <a:cxn ang="0">
                  <a:pos x="50" y="17"/>
                </a:cxn>
                <a:cxn ang="0">
                  <a:pos x="52" y="140"/>
                </a:cxn>
                <a:cxn ang="0">
                  <a:pos x="46" y="366"/>
                </a:cxn>
                <a:cxn ang="0">
                  <a:pos x="55" y="736"/>
                </a:cxn>
                <a:cxn ang="0">
                  <a:pos x="41" y="744"/>
                </a:cxn>
                <a:cxn ang="0">
                  <a:pos x="8" y="239"/>
                </a:cxn>
                <a:cxn ang="0">
                  <a:pos x="4" y="2"/>
                </a:cxn>
                <a:cxn ang="0">
                  <a:pos x="35" y="2"/>
                </a:cxn>
                <a:cxn ang="0">
                  <a:pos x="50" y="17"/>
                </a:cxn>
              </a:cxnLst>
              <a:rect l="0" t="0" r="r" b="b"/>
              <a:pathLst>
                <a:path w="60" h="744">
                  <a:moveTo>
                    <a:pt x="50" y="17"/>
                  </a:moveTo>
                  <a:cubicBezTo>
                    <a:pt x="53" y="40"/>
                    <a:pt x="53" y="82"/>
                    <a:pt x="52" y="140"/>
                  </a:cubicBezTo>
                  <a:cubicBezTo>
                    <a:pt x="51" y="198"/>
                    <a:pt x="46" y="267"/>
                    <a:pt x="46" y="366"/>
                  </a:cubicBezTo>
                  <a:cubicBezTo>
                    <a:pt x="46" y="465"/>
                    <a:pt x="56" y="673"/>
                    <a:pt x="55" y="736"/>
                  </a:cubicBezTo>
                  <a:cubicBezTo>
                    <a:pt x="42" y="739"/>
                    <a:pt x="60" y="737"/>
                    <a:pt x="41" y="744"/>
                  </a:cubicBezTo>
                  <a:cubicBezTo>
                    <a:pt x="33" y="661"/>
                    <a:pt x="14" y="363"/>
                    <a:pt x="8" y="239"/>
                  </a:cubicBezTo>
                  <a:cubicBezTo>
                    <a:pt x="2" y="115"/>
                    <a:pt x="0" y="41"/>
                    <a:pt x="4" y="2"/>
                  </a:cubicBezTo>
                  <a:cubicBezTo>
                    <a:pt x="25" y="8"/>
                    <a:pt x="27" y="0"/>
                    <a:pt x="35" y="2"/>
                  </a:cubicBezTo>
                  <a:cubicBezTo>
                    <a:pt x="43" y="4"/>
                    <a:pt x="37" y="0"/>
                    <a:pt x="50" y="17"/>
                  </a:cubicBezTo>
                  <a:close/>
                </a:path>
              </a:pathLst>
            </a:custGeom>
            <a:gradFill rotWithShape="1">
              <a:gsLst>
                <a:gs pos="0">
                  <a:schemeClr val="accent2"/>
                </a:gs>
                <a:gs pos="100000">
                  <a:schemeClr val="accent2">
                    <a:gamma/>
                    <a:tint val="38039"/>
                    <a:invGamma/>
                  </a:schemeClr>
                </a:gs>
              </a:gsLst>
              <a:lin ang="5400000" scaled="1"/>
            </a:gradFill>
            <a:ln w="12700" cap="flat" cmpd="sng">
              <a:noFill/>
              <a:prstDash val="solid"/>
              <a:round/>
              <a:headEnd type="none" w="sm" len="sm"/>
              <a:tailEnd type="none" w="sm" len="sm"/>
            </a:ln>
            <a:effectLst/>
          </p:spPr>
          <p:txBody>
            <a:bodyPr/>
            <a:lstStyle/>
            <a:p>
              <a:pPr>
                <a:defRPr/>
              </a:pPr>
              <a:endParaRPr lang="en-US"/>
            </a:p>
          </p:txBody>
        </p:sp>
        <p:sp>
          <p:nvSpPr>
            <p:cNvPr id="30738" name="Freeform 21"/>
            <p:cNvSpPr>
              <a:spLocks/>
            </p:cNvSpPr>
            <p:nvPr/>
          </p:nvSpPr>
          <p:spPr bwMode="auto">
            <a:xfrm>
              <a:off x="2256" y="1536"/>
              <a:ext cx="322" cy="856"/>
            </a:xfrm>
            <a:custGeom>
              <a:avLst/>
              <a:gdLst>
                <a:gd name="T0" fmla="*/ 322 w 322"/>
                <a:gd name="T1" fmla="*/ 850 h 856"/>
                <a:gd name="T2" fmla="*/ 220 w 322"/>
                <a:gd name="T3" fmla="*/ 842 h 856"/>
                <a:gd name="T4" fmla="*/ 170 w 322"/>
                <a:gd name="T5" fmla="*/ 796 h 856"/>
                <a:gd name="T6" fmla="*/ 142 w 322"/>
                <a:gd name="T7" fmla="*/ 788 h 856"/>
                <a:gd name="T8" fmla="*/ 48 w 322"/>
                <a:gd name="T9" fmla="*/ 768 h 856"/>
                <a:gd name="T10" fmla="*/ 0 w 322"/>
                <a:gd name="T11" fmla="*/ 722 h 856"/>
                <a:gd name="T12" fmla="*/ 36 w 322"/>
                <a:gd name="T13" fmla="*/ 84 h 856"/>
                <a:gd name="T14" fmla="*/ 94 w 322"/>
                <a:gd name="T15" fmla="*/ 60 h 856"/>
                <a:gd name="T16" fmla="*/ 168 w 322"/>
                <a:gd name="T17" fmla="*/ 42 h 856"/>
                <a:gd name="T18" fmla="*/ 202 w 322"/>
                <a:gd name="T19" fmla="*/ 32 h 856"/>
                <a:gd name="T20" fmla="*/ 252 w 322"/>
                <a:gd name="T21" fmla="*/ 10 h 856"/>
                <a:gd name="T22" fmla="*/ 320 w 322"/>
                <a:gd name="T23" fmla="*/ 4 h 856"/>
                <a:gd name="T24" fmla="*/ 322 w 322"/>
                <a:gd name="T25" fmla="*/ 850 h 85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322"/>
                <a:gd name="T40" fmla="*/ 0 h 856"/>
                <a:gd name="T41" fmla="*/ 322 w 322"/>
                <a:gd name="T42" fmla="*/ 856 h 85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322" h="856">
                  <a:moveTo>
                    <a:pt x="322" y="850"/>
                  </a:moveTo>
                  <a:cubicBezTo>
                    <a:pt x="284" y="856"/>
                    <a:pt x="245" y="851"/>
                    <a:pt x="220" y="842"/>
                  </a:cubicBezTo>
                  <a:cubicBezTo>
                    <a:pt x="195" y="833"/>
                    <a:pt x="183" y="805"/>
                    <a:pt x="170" y="796"/>
                  </a:cubicBezTo>
                  <a:cubicBezTo>
                    <a:pt x="157" y="787"/>
                    <a:pt x="162" y="793"/>
                    <a:pt x="142" y="788"/>
                  </a:cubicBezTo>
                  <a:cubicBezTo>
                    <a:pt x="122" y="783"/>
                    <a:pt x="72" y="779"/>
                    <a:pt x="48" y="768"/>
                  </a:cubicBezTo>
                  <a:cubicBezTo>
                    <a:pt x="24" y="757"/>
                    <a:pt x="32" y="756"/>
                    <a:pt x="0" y="722"/>
                  </a:cubicBezTo>
                  <a:cubicBezTo>
                    <a:pt x="8" y="610"/>
                    <a:pt x="22" y="194"/>
                    <a:pt x="36" y="84"/>
                  </a:cubicBezTo>
                  <a:cubicBezTo>
                    <a:pt x="80" y="56"/>
                    <a:pt x="72" y="67"/>
                    <a:pt x="94" y="60"/>
                  </a:cubicBezTo>
                  <a:cubicBezTo>
                    <a:pt x="116" y="53"/>
                    <a:pt x="150" y="47"/>
                    <a:pt x="168" y="42"/>
                  </a:cubicBezTo>
                  <a:cubicBezTo>
                    <a:pt x="186" y="37"/>
                    <a:pt x="188" y="37"/>
                    <a:pt x="202" y="32"/>
                  </a:cubicBezTo>
                  <a:cubicBezTo>
                    <a:pt x="216" y="27"/>
                    <a:pt x="232" y="15"/>
                    <a:pt x="252" y="10"/>
                  </a:cubicBezTo>
                  <a:cubicBezTo>
                    <a:pt x="272" y="5"/>
                    <a:pt x="276" y="0"/>
                    <a:pt x="320" y="4"/>
                  </a:cubicBezTo>
                  <a:cubicBezTo>
                    <a:pt x="320" y="156"/>
                    <a:pt x="322" y="706"/>
                    <a:pt x="322" y="850"/>
                  </a:cubicBezTo>
                  <a:close/>
                </a:path>
              </a:pathLst>
            </a:custGeom>
            <a:gradFill rotWithShape="1">
              <a:gsLst>
                <a:gs pos="0">
                  <a:srgbClr val="000099"/>
                </a:gs>
                <a:gs pos="50000">
                  <a:srgbClr val="000097"/>
                </a:gs>
                <a:gs pos="100000">
                  <a:srgbClr val="000099"/>
                </a:gs>
              </a:gsLst>
              <a:lin ang="0" scaled="1"/>
            </a:gradFill>
            <a:ln w="12700">
              <a:solidFill>
                <a:schemeClr val="tx1"/>
              </a:solidFill>
              <a:round/>
              <a:headEnd type="none" w="sm" len="sm"/>
              <a:tailEnd type="none" w="sm" len="sm"/>
            </a:ln>
          </p:spPr>
          <p:txBody>
            <a:bodyPr/>
            <a:lstStyle/>
            <a:p>
              <a:endParaRPr lang="en-US"/>
            </a:p>
          </p:txBody>
        </p:sp>
        <p:sp>
          <p:nvSpPr>
            <p:cNvPr id="134166" name="Freeform 22"/>
            <p:cNvSpPr>
              <a:spLocks/>
            </p:cNvSpPr>
            <p:nvPr/>
          </p:nvSpPr>
          <p:spPr bwMode="auto">
            <a:xfrm>
              <a:off x="2402" y="1542"/>
              <a:ext cx="51" cy="839"/>
            </a:xfrm>
            <a:custGeom>
              <a:avLst/>
              <a:gdLst/>
              <a:ahLst/>
              <a:cxnLst>
                <a:cxn ang="0">
                  <a:pos x="34" y="32"/>
                </a:cxn>
                <a:cxn ang="0">
                  <a:pos x="19" y="116"/>
                </a:cxn>
                <a:cxn ang="0">
                  <a:pos x="4" y="728"/>
                </a:cxn>
                <a:cxn ang="0">
                  <a:pos x="1" y="785"/>
                </a:cxn>
                <a:cxn ang="0">
                  <a:pos x="3" y="783"/>
                </a:cxn>
                <a:cxn ang="0">
                  <a:pos x="18" y="791"/>
                </a:cxn>
                <a:cxn ang="0">
                  <a:pos x="34" y="801"/>
                </a:cxn>
                <a:cxn ang="0">
                  <a:pos x="46" y="372"/>
                </a:cxn>
                <a:cxn ang="0">
                  <a:pos x="49" y="27"/>
                </a:cxn>
                <a:cxn ang="0">
                  <a:pos x="34" y="32"/>
                </a:cxn>
              </a:cxnLst>
              <a:rect l="0" t="0" r="r" b="b"/>
              <a:pathLst>
                <a:path w="51" h="839">
                  <a:moveTo>
                    <a:pt x="34" y="32"/>
                  </a:moveTo>
                  <a:cubicBezTo>
                    <a:pt x="29" y="43"/>
                    <a:pt x="24" y="0"/>
                    <a:pt x="19" y="116"/>
                  </a:cubicBezTo>
                  <a:cubicBezTo>
                    <a:pt x="14" y="232"/>
                    <a:pt x="7" y="617"/>
                    <a:pt x="4" y="728"/>
                  </a:cubicBezTo>
                  <a:cubicBezTo>
                    <a:pt x="1" y="839"/>
                    <a:pt x="1" y="750"/>
                    <a:pt x="1" y="785"/>
                  </a:cubicBezTo>
                  <a:cubicBezTo>
                    <a:pt x="24" y="789"/>
                    <a:pt x="0" y="782"/>
                    <a:pt x="3" y="783"/>
                  </a:cubicBezTo>
                  <a:cubicBezTo>
                    <a:pt x="6" y="784"/>
                    <a:pt x="13" y="788"/>
                    <a:pt x="18" y="791"/>
                  </a:cubicBezTo>
                  <a:cubicBezTo>
                    <a:pt x="23" y="794"/>
                    <a:pt x="15" y="794"/>
                    <a:pt x="34" y="801"/>
                  </a:cubicBezTo>
                  <a:cubicBezTo>
                    <a:pt x="38" y="733"/>
                    <a:pt x="44" y="501"/>
                    <a:pt x="46" y="372"/>
                  </a:cubicBezTo>
                  <a:cubicBezTo>
                    <a:pt x="48" y="243"/>
                    <a:pt x="51" y="84"/>
                    <a:pt x="49" y="27"/>
                  </a:cubicBezTo>
                  <a:cubicBezTo>
                    <a:pt x="24" y="32"/>
                    <a:pt x="37" y="31"/>
                    <a:pt x="34" y="32"/>
                  </a:cubicBezTo>
                  <a:close/>
                </a:path>
              </a:pathLst>
            </a:custGeom>
            <a:gradFill rotWithShape="1">
              <a:gsLst>
                <a:gs pos="0">
                  <a:schemeClr val="accent2"/>
                </a:gs>
                <a:gs pos="50000">
                  <a:schemeClr val="accent2">
                    <a:gamma/>
                    <a:tint val="54118"/>
                    <a:invGamma/>
                  </a:schemeClr>
                </a:gs>
                <a:gs pos="100000">
                  <a:schemeClr val="accent2"/>
                </a:gs>
              </a:gsLst>
              <a:lin ang="0" scaled="1"/>
            </a:gradFill>
            <a:ln w="9525">
              <a:noFill/>
              <a:round/>
              <a:headEnd/>
              <a:tailEnd/>
            </a:ln>
            <a:effectLst/>
          </p:spPr>
          <p:txBody>
            <a:bodyPr/>
            <a:lstStyle/>
            <a:p>
              <a:pPr>
                <a:defRPr/>
              </a:pPr>
              <a:endParaRPr lang="en-US"/>
            </a:p>
          </p:txBody>
        </p:sp>
        <p:sp>
          <p:nvSpPr>
            <p:cNvPr id="30740" name="Freeform 23"/>
            <p:cNvSpPr>
              <a:spLocks/>
            </p:cNvSpPr>
            <p:nvPr/>
          </p:nvSpPr>
          <p:spPr bwMode="auto">
            <a:xfrm>
              <a:off x="2678" y="1739"/>
              <a:ext cx="54" cy="15"/>
            </a:xfrm>
            <a:custGeom>
              <a:avLst/>
              <a:gdLst>
                <a:gd name="T0" fmla="*/ 0 w 54"/>
                <a:gd name="T1" fmla="*/ 7 h 15"/>
                <a:gd name="T2" fmla="*/ 36 w 54"/>
                <a:gd name="T3" fmla="*/ 1 h 15"/>
                <a:gd name="T4" fmla="*/ 54 w 54"/>
                <a:gd name="T5" fmla="*/ 15 h 15"/>
                <a:gd name="T6" fmla="*/ 0 60000 65536"/>
                <a:gd name="T7" fmla="*/ 0 60000 65536"/>
                <a:gd name="T8" fmla="*/ 0 60000 65536"/>
                <a:gd name="T9" fmla="*/ 0 w 54"/>
                <a:gd name="T10" fmla="*/ 0 h 15"/>
                <a:gd name="T11" fmla="*/ 54 w 54"/>
                <a:gd name="T12" fmla="*/ 15 h 15"/>
              </a:gdLst>
              <a:ahLst/>
              <a:cxnLst>
                <a:cxn ang="T6">
                  <a:pos x="T0" y="T1"/>
                </a:cxn>
                <a:cxn ang="T7">
                  <a:pos x="T2" y="T3"/>
                </a:cxn>
                <a:cxn ang="T8">
                  <a:pos x="T4" y="T5"/>
                </a:cxn>
              </a:cxnLst>
              <a:rect l="T9" t="T10" r="T11" b="T12"/>
              <a:pathLst>
                <a:path w="54" h="15">
                  <a:moveTo>
                    <a:pt x="0" y="7"/>
                  </a:moveTo>
                  <a:cubicBezTo>
                    <a:pt x="6" y="6"/>
                    <a:pt x="27" y="0"/>
                    <a:pt x="36" y="1"/>
                  </a:cubicBezTo>
                  <a:cubicBezTo>
                    <a:pt x="45" y="2"/>
                    <a:pt x="50" y="12"/>
                    <a:pt x="54" y="15"/>
                  </a:cubicBezTo>
                </a:path>
              </a:pathLst>
            </a:cu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741" name="Freeform 24"/>
            <p:cNvSpPr>
              <a:spLocks/>
            </p:cNvSpPr>
            <p:nvPr/>
          </p:nvSpPr>
          <p:spPr bwMode="auto">
            <a:xfrm>
              <a:off x="2678" y="1775"/>
              <a:ext cx="54" cy="15"/>
            </a:xfrm>
            <a:custGeom>
              <a:avLst/>
              <a:gdLst>
                <a:gd name="T0" fmla="*/ 0 w 54"/>
                <a:gd name="T1" fmla="*/ 7 h 15"/>
                <a:gd name="T2" fmla="*/ 36 w 54"/>
                <a:gd name="T3" fmla="*/ 1 h 15"/>
                <a:gd name="T4" fmla="*/ 54 w 54"/>
                <a:gd name="T5" fmla="*/ 15 h 15"/>
                <a:gd name="T6" fmla="*/ 0 60000 65536"/>
                <a:gd name="T7" fmla="*/ 0 60000 65536"/>
                <a:gd name="T8" fmla="*/ 0 60000 65536"/>
                <a:gd name="T9" fmla="*/ 0 w 54"/>
                <a:gd name="T10" fmla="*/ 0 h 15"/>
                <a:gd name="T11" fmla="*/ 54 w 54"/>
                <a:gd name="T12" fmla="*/ 15 h 15"/>
              </a:gdLst>
              <a:ahLst/>
              <a:cxnLst>
                <a:cxn ang="T6">
                  <a:pos x="T0" y="T1"/>
                </a:cxn>
                <a:cxn ang="T7">
                  <a:pos x="T2" y="T3"/>
                </a:cxn>
                <a:cxn ang="T8">
                  <a:pos x="T4" y="T5"/>
                </a:cxn>
              </a:cxnLst>
              <a:rect l="T9" t="T10" r="T11" b="T12"/>
              <a:pathLst>
                <a:path w="54" h="15">
                  <a:moveTo>
                    <a:pt x="0" y="7"/>
                  </a:moveTo>
                  <a:cubicBezTo>
                    <a:pt x="6" y="6"/>
                    <a:pt x="27" y="0"/>
                    <a:pt x="36" y="1"/>
                  </a:cubicBezTo>
                  <a:cubicBezTo>
                    <a:pt x="45" y="2"/>
                    <a:pt x="50" y="12"/>
                    <a:pt x="54" y="15"/>
                  </a:cubicBezTo>
                </a:path>
              </a:pathLst>
            </a:cu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742" name="Freeform 25"/>
            <p:cNvSpPr>
              <a:spLocks/>
            </p:cNvSpPr>
            <p:nvPr/>
          </p:nvSpPr>
          <p:spPr bwMode="auto">
            <a:xfrm>
              <a:off x="2678" y="1821"/>
              <a:ext cx="54" cy="15"/>
            </a:xfrm>
            <a:custGeom>
              <a:avLst/>
              <a:gdLst>
                <a:gd name="T0" fmla="*/ 0 w 54"/>
                <a:gd name="T1" fmla="*/ 7 h 15"/>
                <a:gd name="T2" fmla="*/ 36 w 54"/>
                <a:gd name="T3" fmla="*/ 1 h 15"/>
                <a:gd name="T4" fmla="*/ 54 w 54"/>
                <a:gd name="T5" fmla="*/ 15 h 15"/>
                <a:gd name="T6" fmla="*/ 0 60000 65536"/>
                <a:gd name="T7" fmla="*/ 0 60000 65536"/>
                <a:gd name="T8" fmla="*/ 0 60000 65536"/>
                <a:gd name="T9" fmla="*/ 0 w 54"/>
                <a:gd name="T10" fmla="*/ 0 h 15"/>
                <a:gd name="T11" fmla="*/ 54 w 54"/>
                <a:gd name="T12" fmla="*/ 15 h 15"/>
              </a:gdLst>
              <a:ahLst/>
              <a:cxnLst>
                <a:cxn ang="T6">
                  <a:pos x="T0" y="T1"/>
                </a:cxn>
                <a:cxn ang="T7">
                  <a:pos x="T2" y="T3"/>
                </a:cxn>
                <a:cxn ang="T8">
                  <a:pos x="T4" y="T5"/>
                </a:cxn>
              </a:cxnLst>
              <a:rect l="T9" t="T10" r="T11" b="T12"/>
              <a:pathLst>
                <a:path w="54" h="15">
                  <a:moveTo>
                    <a:pt x="0" y="7"/>
                  </a:moveTo>
                  <a:cubicBezTo>
                    <a:pt x="6" y="6"/>
                    <a:pt x="27" y="0"/>
                    <a:pt x="36" y="1"/>
                  </a:cubicBezTo>
                  <a:cubicBezTo>
                    <a:pt x="45" y="2"/>
                    <a:pt x="50" y="12"/>
                    <a:pt x="54" y="15"/>
                  </a:cubicBezTo>
                </a:path>
              </a:pathLst>
            </a:cu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743" name="Freeform 26"/>
            <p:cNvSpPr>
              <a:spLocks/>
            </p:cNvSpPr>
            <p:nvPr/>
          </p:nvSpPr>
          <p:spPr bwMode="auto">
            <a:xfrm>
              <a:off x="2678" y="1859"/>
              <a:ext cx="54" cy="15"/>
            </a:xfrm>
            <a:custGeom>
              <a:avLst/>
              <a:gdLst>
                <a:gd name="T0" fmla="*/ 0 w 54"/>
                <a:gd name="T1" fmla="*/ 7 h 15"/>
                <a:gd name="T2" fmla="*/ 36 w 54"/>
                <a:gd name="T3" fmla="*/ 1 h 15"/>
                <a:gd name="T4" fmla="*/ 54 w 54"/>
                <a:gd name="T5" fmla="*/ 15 h 15"/>
                <a:gd name="T6" fmla="*/ 0 60000 65536"/>
                <a:gd name="T7" fmla="*/ 0 60000 65536"/>
                <a:gd name="T8" fmla="*/ 0 60000 65536"/>
                <a:gd name="T9" fmla="*/ 0 w 54"/>
                <a:gd name="T10" fmla="*/ 0 h 15"/>
                <a:gd name="T11" fmla="*/ 54 w 54"/>
                <a:gd name="T12" fmla="*/ 15 h 15"/>
              </a:gdLst>
              <a:ahLst/>
              <a:cxnLst>
                <a:cxn ang="T6">
                  <a:pos x="T0" y="T1"/>
                </a:cxn>
                <a:cxn ang="T7">
                  <a:pos x="T2" y="T3"/>
                </a:cxn>
                <a:cxn ang="T8">
                  <a:pos x="T4" y="T5"/>
                </a:cxn>
              </a:cxnLst>
              <a:rect l="T9" t="T10" r="T11" b="T12"/>
              <a:pathLst>
                <a:path w="54" h="15">
                  <a:moveTo>
                    <a:pt x="0" y="7"/>
                  </a:moveTo>
                  <a:cubicBezTo>
                    <a:pt x="6" y="6"/>
                    <a:pt x="27" y="0"/>
                    <a:pt x="36" y="1"/>
                  </a:cubicBezTo>
                  <a:cubicBezTo>
                    <a:pt x="45" y="2"/>
                    <a:pt x="50" y="12"/>
                    <a:pt x="54" y="15"/>
                  </a:cubicBezTo>
                </a:path>
              </a:pathLst>
            </a:cu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744" name="Freeform 27"/>
            <p:cNvSpPr>
              <a:spLocks/>
            </p:cNvSpPr>
            <p:nvPr/>
          </p:nvSpPr>
          <p:spPr bwMode="auto">
            <a:xfrm>
              <a:off x="2678" y="1907"/>
              <a:ext cx="54" cy="15"/>
            </a:xfrm>
            <a:custGeom>
              <a:avLst/>
              <a:gdLst>
                <a:gd name="T0" fmla="*/ 0 w 54"/>
                <a:gd name="T1" fmla="*/ 7 h 15"/>
                <a:gd name="T2" fmla="*/ 36 w 54"/>
                <a:gd name="T3" fmla="*/ 1 h 15"/>
                <a:gd name="T4" fmla="*/ 54 w 54"/>
                <a:gd name="T5" fmla="*/ 15 h 15"/>
                <a:gd name="T6" fmla="*/ 0 60000 65536"/>
                <a:gd name="T7" fmla="*/ 0 60000 65536"/>
                <a:gd name="T8" fmla="*/ 0 60000 65536"/>
                <a:gd name="T9" fmla="*/ 0 w 54"/>
                <a:gd name="T10" fmla="*/ 0 h 15"/>
                <a:gd name="T11" fmla="*/ 54 w 54"/>
                <a:gd name="T12" fmla="*/ 15 h 15"/>
              </a:gdLst>
              <a:ahLst/>
              <a:cxnLst>
                <a:cxn ang="T6">
                  <a:pos x="T0" y="T1"/>
                </a:cxn>
                <a:cxn ang="T7">
                  <a:pos x="T2" y="T3"/>
                </a:cxn>
                <a:cxn ang="T8">
                  <a:pos x="T4" y="T5"/>
                </a:cxn>
              </a:cxnLst>
              <a:rect l="T9" t="T10" r="T11" b="T12"/>
              <a:pathLst>
                <a:path w="54" h="15">
                  <a:moveTo>
                    <a:pt x="0" y="7"/>
                  </a:moveTo>
                  <a:cubicBezTo>
                    <a:pt x="6" y="6"/>
                    <a:pt x="27" y="0"/>
                    <a:pt x="36" y="1"/>
                  </a:cubicBezTo>
                  <a:cubicBezTo>
                    <a:pt x="45" y="2"/>
                    <a:pt x="50" y="12"/>
                    <a:pt x="54" y="15"/>
                  </a:cubicBezTo>
                </a:path>
              </a:pathLst>
            </a:cu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745" name="Freeform 28"/>
            <p:cNvSpPr>
              <a:spLocks/>
            </p:cNvSpPr>
            <p:nvPr/>
          </p:nvSpPr>
          <p:spPr bwMode="auto">
            <a:xfrm>
              <a:off x="2372" y="1713"/>
              <a:ext cx="206" cy="31"/>
            </a:xfrm>
            <a:custGeom>
              <a:avLst/>
              <a:gdLst>
                <a:gd name="T0" fmla="*/ 0 w 206"/>
                <a:gd name="T1" fmla="*/ 31 h 31"/>
                <a:gd name="T2" fmla="*/ 54 w 206"/>
                <a:gd name="T3" fmla="*/ 27 h 31"/>
                <a:gd name="T4" fmla="*/ 92 w 206"/>
                <a:gd name="T5" fmla="*/ 19 h 31"/>
                <a:gd name="T6" fmla="*/ 134 w 206"/>
                <a:gd name="T7" fmla="*/ 1 h 31"/>
                <a:gd name="T8" fmla="*/ 206 w 206"/>
                <a:gd name="T9" fmla="*/ 11 h 31"/>
                <a:gd name="T10" fmla="*/ 0 60000 65536"/>
                <a:gd name="T11" fmla="*/ 0 60000 65536"/>
                <a:gd name="T12" fmla="*/ 0 60000 65536"/>
                <a:gd name="T13" fmla="*/ 0 60000 65536"/>
                <a:gd name="T14" fmla="*/ 0 60000 65536"/>
                <a:gd name="T15" fmla="*/ 0 w 206"/>
                <a:gd name="T16" fmla="*/ 0 h 31"/>
                <a:gd name="T17" fmla="*/ 206 w 206"/>
                <a:gd name="T18" fmla="*/ 31 h 31"/>
              </a:gdLst>
              <a:ahLst/>
              <a:cxnLst>
                <a:cxn ang="T10">
                  <a:pos x="T0" y="T1"/>
                </a:cxn>
                <a:cxn ang="T11">
                  <a:pos x="T2" y="T3"/>
                </a:cxn>
                <a:cxn ang="T12">
                  <a:pos x="T4" y="T5"/>
                </a:cxn>
                <a:cxn ang="T13">
                  <a:pos x="T6" y="T7"/>
                </a:cxn>
                <a:cxn ang="T14">
                  <a:pos x="T8" y="T9"/>
                </a:cxn>
              </a:cxnLst>
              <a:rect l="T15" t="T16" r="T17" b="T18"/>
              <a:pathLst>
                <a:path w="206" h="31">
                  <a:moveTo>
                    <a:pt x="0" y="31"/>
                  </a:moveTo>
                  <a:cubicBezTo>
                    <a:pt x="9" y="30"/>
                    <a:pt x="39" y="29"/>
                    <a:pt x="54" y="27"/>
                  </a:cubicBezTo>
                  <a:cubicBezTo>
                    <a:pt x="69" y="25"/>
                    <a:pt x="79" y="23"/>
                    <a:pt x="92" y="19"/>
                  </a:cubicBezTo>
                  <a:cubicBezTo>
                    <a:pt x="105" y="15"/>
                    <a:pt x="115" y="2"/>
                    <a:pt x="134" y="1"/>
                  </a:cubicBezTo>
                  <a:cubicBezTo>
                    <a:pt x="153" y="0"/>
                    <a:pt x="194" y="9"/>
                    <a:pt x="206" y="11"/>
                  </a:cubicBezTo>
                </a:path>
              </a:pathLst>
            </a:custGeom>
            <a:noFill/>
            <a:ln w="28575">
              <a:solidFill>
                <a:srgbClr val="0000FF">
                  <a:alpha val="76862"/>
                </a:srgbClr>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746" name="Freeform 29"/>
            <p:cNvSpPr>
              <a:spLocks/>
            </p:cNvSpPr>
            <p:nvPr/>
          </p:nvSpPr>
          <p:spPr bwMode="auto">
            <a:xfrm>
              <a:off x="2372" y="1751"/>
              <a:ext cx="206" cy="31"/>
            </a:xfrm>
            <a:custGeom>
              <a:avLst/>
              <a:gdLst>
                <a:gd name="T0" fmla="*/ 0 w 206"/>
                <a:gd name="T1" fmla="*/ 31 h 31"/>
                <a:gd name="T2" fmla="*/ 54 w 206"/>
                <a:gd name="T3" fmla="*/ 27 h 31"/>
                <a:gd name="T4" fmla="*/ 92 w 206"/>
                <a:gd name="T5" fmla="*/ 19 h 31"/>
                <a:gd name="T6" fmla="*/ 134 w 206"/>
                <a:gd name="T7" fmla="*/ 1 h 31"/>
                <a:gd name="T8" fmla="*/ 206 w 206"/>
                <a:gd name="T9" fmla="*/ 11 h 31"/>
                <a:gd name="T10" fmla="*/ 0 60000 65536"/>
                <a:gd name="T11" fmla="*/ 0 60000 65536"/>
                <a:gd name="T12" fmla="*/ 0 60000 65536"/>
                <a:gd name="T13" fmla="*/ 0 60000 65536"/>
                <a:gd name="T14" fmla="*/ 0 60000 65536"/>
                <a:gd name="T15" fmla="*/ 0 w 206"/>
                <a:gd name="T16" fmla="*/ 0 h 31"/>
                <a:gd name="T17" fmla="*/ 206 w 206"/>
                <a:gd name="T18" fmla="*/ 31 h 31"/>
              </a:gdLst>
              <a:ahLst/>
              <a:cxnLst>
                <a:cxn ang="T10">
                  <a:pos x="T0" y="T1"/>
                </a:cxn>
                <a:cxn ang="T11">
                  <a:pos x="T2" y="T3"/>
                </a:cxn>
                <a:cxn ang="T12">
                  <a:pos x="T4" y="T5"/>
                </a:cxn>
                <a:cxn ang="T13">
                  <a:pos x="T6" y="T7"/>
                </a:cxn>
                <a:cxn ang="T14">
                  <a:pos x="T8" y="T9"/>
                </a:cxn>
              </a:cxnLst>
              <a:rect l="T15" t="T16" r="T17" b="T18"/>
              <a:pathLst>
                <a:path w="206" h="31">
                  <a:moveTo>
                    <a:pt x="0" y="31"/>
                  </a:moveTo>
                  <a:cubicBezTo>
                    <a:pt x="9" y="30"/>
                    <a:pt x="39" y="29"/>
                    <a:pt x="54" y="27"/>
                  </a:cubicBezTo>
                  <a:cubicBezTo>
                    <a:pt x="69" y="25"/>
                    <a:pt x="79" y="23"/>
                    <a:pt x="92" y="19"/>
                  </a:cubicBezTo>
                  <a:cubicBezTo>
                    <a:pt x="105" y="15"/>
                    <a:pt x="115" y="2"/>
                    <a:pt x="134" y="1"/>
                  </a:cubicBezTo>
                  <a:cubicBezTo>
                    <a:pt x="153" y="0"/>
                    <a:pt x="194" y="9"/>
                    <a:pt x="206" y="11"/>
                  </a:cubicBezTo>
                </a:path>
              </a:pathLst>
            </a:custGeom>
            <a:noFill/>
            <a:ln w="28575">
              <a:solidFill>
                <a:srgbClr val="0000FF">
                  <a:alpha val="76862"/>
                </a:srgbClr>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747" name="Freeform 30"/>
            <p:cNvSpPr>
              <a:spLocks/>
            </p:cNvSpPr>
            <p:nvPr/>
          </p:nvSpPr>
          <p:spPr bwMode="auto">
            <a:xfrm>
              <a:off x="2372" y="1799"/>
              <a:ext cx="206" cy="31"/>
            </a:xfrm>
            <a:custGeom>
              <a:avLst/>
              <a:gdLst>
                <a:gd name="T0" fmla="*/ 0 w 206"/>
                <a:gd name="T1" fmla="*/ 31 h 31"/>
                <a:gd name="T2" fmla="*/ 54 w 206"/>
                <a:gd name="T3" fmla="*/ 27 h 31"/>
                <a:gd name="T4" fmla="*/ 92 w 206"/>
                <a:gd name="T5" fmla="*/ 19 h 31"/>
                <a:gd name="T6" fmla="*/ 134 w 206"/>
                <a:gd name="T7" fmla="*/ 1 h 31"/>
                <a:gd name="T8" fmla="*/ 206 w 206"/>
                <a:gd name="T9" fmla="*/ 11 h 31"/>
                <a:gd name="T10" fmla="*/ 0 60000 65536"/>
                <a:gd name="T11" fmla="*/ 0 60000 65536"/>
                <a:gd name="T12" fmla="*/ 0 60000 65536"/>
                <a:gd name="T13" fmla="*/ 0 60000 65536"/>
                <a:gd name="T14" fmla="*/ 0 60000 65536"/>
                <a:gd name="T15" fmla="*/ 0 w 206"/>
                <a:gd name="T16" fmla="*/ 0 h 31"/>
                <a:gd name="T17" fmla="*/ 206 w 206"/>
                <a:gd name="T18" fmla="*/ 31 h 31"/>
              </a:gdLst>
              <a:ahLst/>
              <a:cxnLst>
                <a:cxn ang="T10">
                  <a:pos x="T0" y="T1"/>
                </a:cxn>
                <a:cxn ang="T11">
                  <a:pos x="T2" y="T3"/>
                </a:cxn>
                <a:cxn ang="T12">
                  <a:pos x="T4" y="T5"/>
                </a:cxn>
                <a:cxn ang="T13">
                  <a:pos x="T6" y="T7"/>
                </a:cxn>
                <a:cxn ang="T14">
                  <a:pos x="T8" y="T9"/>
                </a:cxn>
              </a:cxnLst>
              <a:rect l="T15" t="T16" r="T17" b="T18"/>
              <a:pathLst>
                <a:path w="206" h="31">
                  <a:moveTo>
                    <a:pt x="0" y="31"/>
                  </a:moveTo>
                  <a:cubicBezTo>
                    <a:pt x="9" y="30"/>
                    <a:pt x="39" y="29"/>
                    <a:pt x="54" y="27"/>
                  </a:cubicBezTo>
                  <a:cubicBezTo>
                    <a:pt x="69" y="25"/>
                    <a:pt x="79" y="23"/>
                    <a:pt x="92" y="19"/>
                  </a:cubicBezTo>
                  <a:cubicBezTo>
                    <a:pt x="105" y="15"/>
                    <a:pt x="115" y="2"/>
                    <a:pt x="134" y="1"/>
                  </a:cubicBezTo>
                  <a:cubicBezTo>
                    <a:pt x="153" y="0"/>
                    <a:pt x="194" y="9"/>
                    <a:pt x="206" y="11"/>
                  </a:cubicBezTo>
                </a:path>
              </a:pathLst>
            </a:custGeom>
            <a:noFill/>
            <a:ln w="28575">
              <a:solidFill>
                <a:srgbClr val="0000FF">
                  <a:alpha val="76862"/>
                </a:srgbClr>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748" name="Freeform 31"/>
            <p:cNvSpPr>
              <a:spLocks/>
            </p:cNvSpPr>
            <p:nvPr/>
          </p:nvSpPr>
          <p:spPr bwMode="auto">
            <a:xfrm>
              <a:off x="2372" y="1845"/>
              <a:ext cx="206" cy="31"/>
            </a:xfrm>
            <a:custGeom>
              <a:avLst/>
              <a:gdLst>
                <a:gd name="T0" fmla="*/ 0 w 206"/>
                <a:gd name="T1" fmla="*/ 31 h 31"/>
                <a:gd name="T2" fmla="*/ 54 w 206"/>
                <a:gd name="T3" fmla="*/ 27 h 31"/>
                <a:gd name="T4" fmla="*/ 92 w 206"/>
                <a:gd name="T5" fmla="*/ 19 h 31"/>
                <a:gd name="T6" fmla="*/ 134 w 206"/>
                <a:gd name="T7" fmla="*/ 1 h 31"/>
                <a:gd name="T8" fmla="*/ 206 w 206"/>
                <a:gd name="T9" fmla="*/ 11 h 31"/>
                <a:gd name="T10" fmla="*/ 0 60000 65536"/>
                <a:gd name="T11" fmla="*/ 0 60000 65536"/>
                <a:gd name="T12" fmla="*/ 0 60000 65536"/>
                <a:gd name="T13" fmla="*/ 0 60000 65536"/>
                <a:gd name="T14" fmla="*/ 0 60000 65536"/>
                <a:gd name="T15" fmla="*/ 0 w 206"/>
                <a:gd name="T16" fmla="*/ 0 h 31"/>
                <a:gd name="T17" fmla="*/ 206 w 206"/>
                <a:gd name="T18" fmla="*/ 31 h 31"/>
              </a:gdLst>
              <a:ahLst/>
              <a:cxnLst>
                <a:cxn ang="T10">
                  <a:pos x="T0" y="T1"/>
                </a:cxn>
                <a:cxn ang="T11">
                  <a:pos x="T2" y="T3"/>
                </a:cxn>
                <a:cxn ang="T12">
                  <a:pos x="T4" y="T5"/>
                </a:cxn>
                <a:cxn ang="T13">
                  <a:pos x="T6" y="T7"/>
                </a:cxn>
                <a:cxn ang="T14">
                  <a:pos x="T8" y="T9"/>
                </a:cxn>
              </a:cxnLst>
              <a:rect l="T15" t="T16" r="T17" b="T18"/>
              <a:pathLst>
                <a:path w="206" h="31">
                  <a:moveTo>
                    <a:pt x="0" y="31"/>
                  </a:moveTo>
                  <a:cubicBezTo>
                    <a:pt x="9" y="30"/>
                    <a:pt x="39" y="29"/>
                    <a:pt x="54" y="27"/>
                  </a:cubicBezTo>
                  <a:cubicBezTo>
                    <a:pt x="69" y="25"/>
                    <a:pt x="79" y="23"/>
                    <a:pt x="92" y="19"/>
                  </a:cubicBezTo>
                  <a:cubicBezTo>
                    <a:pt x="105" y="15"/>
                    <a:pt x="115" y="2"/>
                    <a:pt x="134" y="1"/>
                  </a:cubicBezTo>
                  <a:cubicBezTo>
                    <a:pt x="153" y="0"/>
                    <a:pt x="194" y="9"/>
                    <a:pt x="206" y="11"/>
                  </a:cubicBezTo>
                </a:path>
              </a:pathLst>
            </a:custGeom>
            <a:noFill/>
            <a:ln w="28575">
              <a:solidFill>
                <a:srgbClr val="0000FF">
                  <a:alpha val="76862"/>
                </a:srgbClr>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749" name="Freeform 32"/>
            <p:cNvSpPr>
              <a:spLocks/>
            </p:cNvSpPr>
            <p:nvPr/>
          </p:nvSpPr>
          <p:spPr bwMode="auto">
            <a:xfrm>
              <a:off x="2372" y="1891"/>
              <a:ext cx="206" cy="31"/>
            </a:xfrm>
            <a:custGeom>
              <a:avLst/>
              <a:gdLst>
                <a:gd name="T0" fmla="*/ 0 w 206"/>
                <a:gd name="T1" fmla="*/ 31 h 31"/>
                <a:gd name="T2" fmla="*/ 54 w 206"/>
                <a:gd name="T3" fmla="*/ 27 h 31"/>
                <a:gd name="T4" fmla="*/ 92 w 206"/>
                <a:gd name="T5" fmla="*/ 19 h 31"/>
                <a:gd name="T6" fmla="*/ 134 w 206"/>
                <a:gd name="T7" fmla="*/ 1 h 31"/>
                <a:gd name="T8" fmla="*/ 206 w 206"/>
                <a:gd name="T9" fmla="*/ 11 h 31"/>
                <a:gd name="T10" fmla="*/ 0 60000 65536"/>
                <a:gd name="T11" fmla="*/ 0 60000 65536"/>
                <a:gd name="T12" fmla="*/ 0 60000 65536"/>
                <a:gd name="T13" fmla="*/ 0 60000 65536"/>
                <a:gd name="T14" fmla="*/ 0 60000 65536"/>
                <a:gd name="T15" fmla="*/ 0 w 206"/>
                <a:gd name="T16" fmla="*/ 0 h 31"/>
                <a:gd name="T17" fmla="*/ 206 w 206"/>
                <a:gd name="T18" fmla="*/ 31 h 31"/>
              </a:gdLst>
              <a:ahLst/>
              <a:cxnLst>
                <a:cxn ang="T10">
                  <a:pos x="T0" y="T1"/>
                </a:cxn>
                <a:cxn ang="T11">
                  <a:pos x="T2" y="T3"/>
                </a:cxn>
                <a:cxn ang="T12">
                  <a:pos x="T4" y="T5"/>
                </a:cxn>
                <a:cxn ang="T13">
                  <a:pos x="T6" y="T7"/>
                </a:cxn>
                <a:cxn ang="T14">
                  <a:pos x="T8" y="T9"/>
                </a:cxn>
              </a:cxnLst>
              <a:rect l="T15" t="T16" r="T17" b="T18"/>
              <a:pathLst>
                <a:path w="206" h="31">
                  <a:moveTo>
                    <a:pt x="0" y="31"/>
                  </a:moveTo>
                  <a:cubicBezTo>
                    <a:pt x="9" y="30"/>
                    <a:pt x="39" y="29"/>
                    <a:pt x="54" y="27"/>
                  </a:cubicBezTo>
                  <a:cubicBezTo>
                    <a:pt x="69" y="25"/>
                    <a:pt x="79" y="23"/>
                    <a:pt x="92" y="19"/>
                  </a:cubicBezTo>
                  <a:cubicBezTo>
                    <a:pt x="105" y="15"/>
                    <a:pt x="115" y="2"/>
                    <a:pt x="134" y="1"/>
                  </a:cubicBezTo>
                  <a:cubicBezTo>
                    <a:pt x="153" y="0"/>
                    <a:pt x="194" y="9"/>
                    <a:pt x="206" y="11"/>
                  </a:cubicBezTo>
                </a:path>
              </a:pathLst>
            </a:custGeom>
            <a:noFill/>
            <a:ln w="28575">
              <a:solidFill>
                <a:srgbClr val="0000FF">
                  <a:alpha val="76862"/>
                </a:srgbClr>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750" name="Freeform 33"/>
            <p:cNvSpPr>
              <a:spLocks/>
            </p:cNvSpPr>
            <p:nvPr/>
          </p:nvSpPr>
          <p:spPr bwMode="auto">
            <a:xfrm>
              <a:off x="2581" y="1723"/>
              <a:ext cx="96" cy="21"/>
            </a:xfrm>
            <a:custGeom>
              <a:avLst/>
              <a:gdLst>
                <a:gd name="T0" fmla="*/ 96 w 96"/>
                <a:gd name="T1" fmla="*/ 21 h 21"/>
                <a:gd name="T2" fmla="*/ 0 w 96"/>
                <a:gd name="T3" fmla="*/ 0 h 21"/>
                <a:gd name="T4" fmla="*/ 0 60000 65536"/>
                <a:gd name="T5" fmla="*/ 0 60000 65536"/>
                <a:gd name="T6" fmla="*/ 0 w 96"/>
                <a:gd name="T7" fmla="*/ 0 h 21"/>
                <a:gd name="T8" fmla="*/ 96 w 96"/>
                <a:gd name="T9" fmla="*/ 21 h 21"/>
              </a:gdLst>
              <a:ahLst/>
              <a:cxnLst>
                <a:cxn ang="T4">
                  <a:pos x="T0" y="T1"/>
                </a:cxn>
                <a:cxn ang="T5">
                  <a:pos x="T2" y="T3"/>
                </a:cxn>
              </a:cxnLst>
              <a:rect l="T6" t="T7" r="T8" b="T9"/>
              <a:pathLst>
                <a:path w="96" h="21">
                  <a:moveTo>
                    <a:pt x="96" y="21"/>
                  </a:moveTo>
                  <a:lnTo>
                    <a:pt x="0" y="0"/>
                  </a:lnTo>
                </a:path>
              </a:pathLst>
            </a:custGeom>
            <a:noFill/>
            <a:ln w="28575">
              <a:solidFill>
                <a:srgbClr val="99CCFF">
                  <a:alpha val="70979"/>
                </a:srgbClr>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751" name="Freeform 34"/>
            <p:cNvSpPr>
              <a:spLocks/>
            </p:cNvSpPr>
            <p:nvPr/>
          </p:nvSpPr>
          <p:spPr bwMode="auto">
            <a:xfrm>
              <a:off x="2581" y="1764"/>
              <a:ext cx="95" cy="18"/>
            </a:xfrm>
            <a:custGeom>
              <a:avLst/>
              <a:gdLst>
                <a:gd name="T0" fmla="*/ 95 w 95"/>
                <a:gd name="T1" fmla="*/ 18 h 18"/>
                <a:gd name="T2" fmla="*/ 0 w 95"/>
                <a:gd name="T3" fmla="*/ 0 h 18"/>
                <a:gd name="T4" fmla="*/ 0 60000 65536"/>
                <a:gd name="T5" fmla="*/ 0 60000 65536"/>
                <a:gd name="T6" fmla="*/ 0 w 95"/>
                <a:gd name="T7" fmla="*/ 0 h 18"/>
                <a:gd name="T8" fmla="*/ 95 w 95"/>
                <a:gd name="T9" fmla="*/ 18 h 18"/>
              </a:gdLst>
              <a:ahLst/>
              <a:cxnLst>
                <a:cxn ang="T4">
                  <a:pos x="T0" y="T1"/>
                </a:cxn>
                <a:cxn ang="T5">
                  <a:pos x="T2" y="T3"/>
                </a:cxn>
              </a:cxnLst>
              <a:rect l="T6" t="T7" r="T8" b="T9"/>
              <a:pathLst>
                <a:path w="95" h="18">
                  <a:moveTo>
                    <a:pt x="95" y="18"/>
                  </a:moveTo>
                  <a:lnTo>
                    <a:pt x="0" y="0"/>
                  </a:lnTo>
                </a:path>
              </a:pathLst>
            </a:custGeom>
            <a:noFill/>
            <a:ln w="28575">
              <a:solidFill>
                <a:srgbClr val="99CCFF">
                  <a:alpha val="70979"/>
                </a:srgbClr>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752" name="Freeform 35"/>
            <p:cNvSpPr>
              <a:spLocks/>
            </p:cNvSpPr>
            <p:nvPr/>
          </p:nvSpPr>
          <p:spPr bwMode="auto">
            <a:xfrm>
              <a:off x="2576" y="1812"/>
              <a:ext cx="100" cy="14"/>
            </a:xfrm>
            <a:custGeom>
              <a:avLst/>
              <a:gdLst>
                <a:gd name="T0" fmla="*/ 100 w 100"/>
                <a:gd name="T1" fmla="*/ 14 h 14"/>
                <a:gd name="T2" fmla="*/ 0 w 100"/>
                <a:gd name="T3" fmla="*/ 0 h 14"/>
                <a:gd name="T4" fmla="*/ 0 60000 65536"/>
                <a:gd name="T5" fmla="*/ 0 60000 65536"/>
                <a:gd name="T6" fmla="*/ 0 w 100"/>
                <a:gd name="T7" fmla="*/ 0 h 14"/>
                <a:gd name="T8" fmla="*/ 100 w 100"/>
                <a:gd name="T9" fmla="*/ 14 h 14"/>
              </a:gdLst>
              <a:ahLst/>
              <a:cxnLst>
                <a:cxn ang="T4">
                  <a:pos x="T0" y="T1"/>
                </a:cxn>
                <a:cxn ang="T5">
                  <a:pos x="T2" y="T3"/>
                </a:cxn>
              </a:cxnLst>
              <a:rect l="T6" t="T7" r="T8" b="T9"/>
              <a:pathLst>
                <a:path w="100" h="14">
                  <a:moveTo>
                    <a:pt x="100" y="14"/>
                  </a:moveTo>
                  <a:lnTo>
                    <a:pt x="0" y="0"/>
                  </a:lnTo>
                </a:path>
              </a:pathLst>
            </a:custGeom>
            <a:noFill/>
            <a:ln w="28575">
              <a:solidFill>
                <a:srgbClr val="99CCFF">
                  <a:alpha val="70979"/>
                </a:srgbClr>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753" name="Freeform 36"/>
            <p:cNvSpPr>
              <a:spLocks/>
            </p:cNvSpPr>
            <p:nvPr/>
          </p:nvSpPr>
          <p:spPr bwMode="auto">
            <a:xfrm>
              <a:off x="2574" y="1856"/>
              <a:ext cx="102" cy="10"/>
            </a:xfrm>
            <a:custGeom>
              <a:avLst/>
              <a:gdLst>
                <a:gd name="T0" fmla="*/ 102 w 102"/>
                <a:gd name="T1" fmla="*/ 10 h 10"/>
                <a:gd name="T2" fmla="*/ 0 w 102"/>
                <a:gd name="T3" fmla="*/ 0 h 10"/>
                <a:gd name="T4" fmla="*/ 0 60000 65536"/>
                <a:gd name="T5" fmla="*/ 0 60000 65536"/>
                <a:gd name="T6" fmla="*/ 0 w 102"/>
                <a:gd name="T7" fmla="*/ 0 h 10"/>
                <a:gd name="T8" fmla="*/ 102 w 102"/>
                <a:gd name="T9" fmla="*/ 10 h 10"/>
              </a:gdLst>
              <a:ahLst/>
              <a:cxnLst>
                <a:cxn ang="T4">
                  <a:pos x="T0" y="T1"/>
                </a:cxn>
                <a:cxn ang="T5">
                  <a:pos x="T2" y="T3"/>
                </a:cxn>
              </a:cxnLst>
              <a:rect l="T6" t="T7" r="T8" b="T9"/>
              <a:pathLst>
                <a:path w="102" h="10">
                  <a:moveTo>
                    <a:pt x="102" y="10"/>
                  </a:moveTo>
                  <a:lnTo>
                    <a:pt x="0" y="0"/>
                  </a:lnTo>
                </a:path>
              </a:pathLst>
            </a:custGeom>
            <a:noFill/>
            <a:ln w="28575">
              <a:solidFill>
                <a:srgbClr val="99CCFF">
                  <a:alpha val="70979"/>
                </a:srgbClr>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754" name="Freeform 37"/>
            <p:cNvSpPr>
              <a:spLocks/>
            </p:cNvSpPr>
            <p:nvPr/>
          </p:nvSpPr>
          <p:spPr bwMode="auto">
            <a:xfrm>
              <a:off x="2574" y="1904"/>
              <a:ext cx="109" cy="8"/>
            </a:xfrm>
            <a:custGeom>
              <a:avLst/>
              <a:gdLst>
                <a:gd name="T0" fmla="*/ 109 w 109"/>
                <a:gd name="T1" fmla="*/ 8 h 8"/>
                <a:gd name="T2" fmla="*/ 0 w 109"/>
                <a:gd name="T3" fmla="*/ 0 h 8"/>
                <a:gd name="T4" fmla="*/ 0 60000 65536"/>
                <a:gd name="T5" fmla="*/ 0 60000 65536"/>
                <a:gd name="T6" fmla="*/ 0 w 109"/>
                <a:gd name="T7" fmla="*/ 0 h 8"/>
                <a:gd name="T8" fmla="*/ 109 w 109"/>
                <a:gd name="T9" fmla="*/ 8 h 8"/>
              </a:gdLst>
              <a:ahLst/>
              <a:cxnLst>
                <a:cxn ang="T4">
                  <a:pos x="T0" y="T1"/>
                </a:cxn>
                <a:cxn ang="T5">
                  <a:pos x="T2" y="T3"/>
                </a:cxn>
              </a:cxnLst>
              <a:rect l="T6" t="T7" r="T8" b="T9"/>
              <a:pathLst>
                <a:path w="109" h="8">
                  <a:moveTo>
                    <a:pt x="109" y="8"/>
                  </a:moveTo>
                  <a:lnTo>
                    <a:pt x="0" y="0"/>
                  </a:lnTo>
                </a:path>
              </a:pathLst>
            </a:custGeom>
            <a:noFill/>
            <a:ln w="28575">
              <a:solidFill>
                <a:srgbClr val="99CCFF">
                  <a:alpha val="70979"/>
                </a:srgbClr>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755" name="Freeform 38"/>
            <p:cNvSpPr>
              <a:spLocks/>
            </p:cNvSpPr>
            <p:nvPr/>
          </p:nvSpPr>
          <p:spPr bwMode="auto">
            <a:xfrm>
              <a:off x="2731" y="1752"/>
              <a:ext cx="71" cy="12"/>
            </a:xfrm>
            <a:custGeom>
              <a:avLst/>
              <a:gdLst>
                <a:gd name="T0" fmla="*/ 0 w 71"/>
                <a:gd name="T1" fmla="*/ 0 h 12"/>
                <a:gd name="T2" fmla="*/ 71 w 71"/>
                <a:gd name="T3" fmla="*/ 12 h 12"/>
                <a:gd name="T4" fmla="*/ 0 60000 65536"/>
                <a:gd name="T5" fmla="*/ 0 60000 65536"/>
                <a:gd name="T6" fmla="*/ 0 w 71"/>
                <a:gd name="T7" fmla="*/ 0 h 12"/>
                <a:gd name="T8" fmla="*/ 71 w 71"/>
                <a:gd name="T9" fmla="*/ 12 h 12"/>
              </a:gdLst>
              <a:ahLst/>
              <a:cxnLst>
                <a:cxn ang="T4">
                  <a:pos x="T0" y="T1"/>
                </a:cxn>
                <a:cxn ang="T5">
                  <a:pos x="T2" y="T3"/>
                </a:cxn>
              </a:cxnLst>
              <a:rect l="T6" t="T7" r="T8" b="T9"/>
              <a:pathLst>
                <a:path w="71" h="12">
                  <a:moveTo>
                    <a:pt x="0" y="0"/>
                  </a:moveTo>
                  <a:lnTo>
                    <a:pt x="71" y="12"/>
                  </a:lnTo>
                </a:path>
              </a:pathLst>
            </a:cu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756" name="Freeform 39"/>
            <p:cNvSpPr>
              <a:spLocks/>
            </p:cNvSpPr>
            <p:nvPr/>
          </p:nvSpPr>
          <p:spPr bwMode="auto">
            <a:xfrm>
              <a:off x="2733" y="1791"/>
              <a:ext cx="72" cy="9"/>
            </a:xfrm>
            <a:custGeom>
              <a:avLst/>
              <a:gdLst>
                <a:gd name="T0" fmla="*/ 0 w 72"/>
                <a:gd name="T1" fmla="*/ 0 h 9"/>
                <a:gd name="T2" fmla="*/ 72 w 72"/>
                <a:gd name="T3" fmla="*/ 9 h 9"/>
                <a:gd name="T4" fmla="*/ 0 60000 65536"/>
                <a:gd name="T5" fmla="*/ 0 60000 65536"/>
                <a:gd name="T6" fmla="*/ 0 w 72"/>
                <a:gd name="T7" fmla="*/ 0 h 9"/>
                <a:gd name="T8" fmla="*/ 72 w 72"/>
                <a:gd name="T9" fmla="*/ 9 h 9"/>
              </a:gdLst>
              <a:ahLst/>
              <a:cxnLst>
                <a:cxn ang="T4">
                  <a:pos x="T0" y="T1"/>
                </a:cxn>
                <a:cxn ang="T5">
                  <a:pos x="T2" y="T3"/>
                </a:cxn>
              </a:cxnLst>
              <a:rect l="T6" t="T7" r="T8" b="T9"/>
              <a:pathLst>
                <a:path w="72" h="9">
                  <a:moveTo>
                    <a:pt x="0" y="0"/>
                  </a:moveTo>
                  <a:lnTo>
                    <a:pt x="72" y="9"/>
                  </a:lnTo>
                </a:path>
              </a:pathLst>
            </a:cu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757" name="Line 40"/>
            <p:cNvSpPr>
              <a:spLocks noChangeShapeType="1"/>
            </p:cNvSpPr>
            <p:nvPr/>
          </p:nvSpPr>
          <p:spPr bwMode="auto">
            <a:xfrm>
              <a:off x="2733" y="1834"/>
              <a:ext cx="75" cy="9"/>
            </a:xfrm>
            <a:prstGeom prst="line">
              <a:avLst/>
            </a:prstGeom>
            <a:noFill/>
            <a:ln w="1905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30758" name="Freeform 41"/>
            <p:cNvSpPr>
              <a:spLocks/>
            </p:cNvSpPr>
            <p:nvPr/>
          </p:nvSpPr>
          <p:spPr bwMode="auto">
            <a:xfrm>
              <a:off x="2730" y="1872"/>
              <a:ext cx="78" cy="7"/>
            </a:xfrm>
            <a:custGeom>
              <a:avLst/>
              <a:gdLst>
                <a:gd name="T0" fmla="*/ 0 w 78"/>
                <a:gd name="T1" fmla="*/ 0 h 7"/>
                <a:gd name="T2" fmla="*/ 78 w 78"/>
                <a:gd name="T3" fmla="*/ 7 h 7"/>
                <a:gd name="T4" fmla="*/ 0 60000 65536"/>
                <a:gd name="T5" fmla="*/ 0 60000 65536"/>
                <a:gd name="T6" fmla="*/ 0 w 78"/>
                <a:gd name="T7" fmla="*/ 0 h 7"/>
                <a:gd name="T8" fmla="*/ 78 w 78"/>
                <a:gd name="T9" fmla="*/ 7 h 7"/>
              </a:gdLst>
              <a:ahLst/>
              <a:cxnLst>
                <a:cxn ang="T4">
                  <a:pos x="T0" y="T1"/>
                </a:cxn>
                <a:cxn ang="T5">
                  <a:pos x="T2" y="T3"/>
                </a:cxn>
              </a:cxnLst>
              <a:rect l="T6" t="T7" r="T8" b="T9"/>
              <a:pathLst>
                <a:path w="78" h="7">
                  <a:moveTo>
                    <a:pt x="0" y="0"/>
                  </a:moveTo>
                  <a:lnTo>
                    <a:pt x="78" y="7"/>
                  </a:lnTo>
                </a:path>
              </a:pathLst>
            </a:cu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0759" name="Freeform 42"/>
            <p:cNvSpPr>
              <a:spLocks/>
            </p:cNvSpPr>
            <p:nvPr/>
          </p:nvSpPr>
          <p:spPr bwMode="auto">
            <a:xfrm>
              <a:off x="2733" y="1917"/>
              <a:ext cx="78" cy="7"/>
            </a:xfrm>
            <a:custGeom>
              <a:avLst/>
              <a:gdLst>
                <a:gd name="T0" fmla="*/ 0 w 78"/>
                <a:gd name="T1" fmla="*/ 0 h 7"/>
                <a:gd name="T2" fmla="*/ 78 w 78"/>
                <a:gd name="T3" fmla="*/ 7 h 7"/>
                <a:gd name="T4" fmla="*/ 0 60000 65536"/>
                <a:gd name="T5" fmla="*/ 0 60000 65536"/>
                <a:gd name="T6" fmla="*/ 0 w 78"/>
                <a:gd name="T7" fmla="*/ 0 h 7"/>
                <a:gd name="T8" fmla="*/ 78 w 78"/>
                <a:gd name="T9" fmla="*/ 7 h 7"/>
              </a:gdLst>
              <a:ahLst/>
              <a:cxnLst>
                <a:cxn ang="T4">
                  <a:pos x="T0" y="T1"/>
                </a:cxn>
                <a:cxn ang="T5">
                  <a:pos x="T2" y="T3"/>
                </a:cxn>
              </a:cxnLst>
              <a:rect l="T6" t="T7" r="T8" b="T9"/>
              <a:pathLst>
                <a:path w="78" h="7">
                  <a:moveTo>
                    <a:pt x="0" y="0"/>
                  </a:moveTo>
                  <a:lnTo>
                    <a:pt x="78" y="7"/>
                  </a:lnTo>
                </a:path>
              </a:pathLst>
            </a:custGeom>
            <a:noFill/>
            <a:ln w="1905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grpSp>
      <p:pic>
        <p:nvPicPr>
          <p:cNvPr id="30733" name="Picture 43" descr="Juniper Rou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4392612"/>
            <a:ext cx="16764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34" name="Picture 44" descr="Juniper Rou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2716212"/>
            <a:ext cx="1295400"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35" name="Picture 45" descr="Juniper Rout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2182812"/>
            <a:ext cx="1295400" cy="36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193279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Intercepted Wireless Communications</a:t>
            </a:r>
          </a:p>
        </p:txBody>
      </p:sp>
      <p:pic>
        <p:nvPicPr>
          <p:cNvPr id="6148" name="Picture 4" descr="C:\Users\JPost\AppData\Local\Microsoft\Windows\Temporary Internet Files\Content.IE5\HR2VBBDV\MP900444155[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424260" y="1432182"/>
            <a:ext cx="2293845" cy="1536283"/>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descr="C:\Users\JPost\AppData\Local\Microsoft\Windows\Temporary Internet Files\Content.IE5\4ZLW0ZQK\MP900411780[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038600" y="2515575"/>
            <a:ext cx="4339095" cy="325432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8" descr="Wireless Switch Front b"/>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09101" y="1155748"/>
            <a:ext cx="1219200" cy="1044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5"/>
          <p:cNvGrpSpPr/>
          <p:nvPr/>
        </p:nvGrpSpPr>
        <p:grpSpPr>
          <a:xfrm>
            <a:off x="4038600" y="1052593"/>
            <a:ext cx="1800866" cy="1800866"/>
            <a:chOff x="4038600" y="1052593"/>
            <a:chExt cx="1800866" cy="1800866"/>
          </a:xfrm>
        </p:grpSpPr>
        <p:sp>
          <p:nvSpPr>
            <p:cNvPr id="15" name="Oval 14"/>
            <p:cNvSpPr/>
            <p:nvPr/>
          </p:nvSpPr>
          <p:spPr>
            <a:xfrm>
              <a:off x="4396233" y="1410226"/>
              <a:ext cx="1085601" cy="1085601"/>
            </a:xfrm>
            <a:prstGeom prst="ellipse">
              <a:avLst/>
            </a:prstGeom>
            <a:noFill/>
            <a:ln>
              <a:gradFill flip="none" rotWithShape="1">
                <a:gsLst>
                  <a:gs pos="0">
                    <a:schemeClr val="accent1">
                      <a:tint val="66000"/>
                      <a:satMod val="160000"/>
                    </a:schemeClr>
                  </a:gs>
                  <a:gs pos="84000">
                    <a:schemeClr val="accent1">
                      <a:tint val="44500"/>
                      <a:satMod val="160000"/>
                      <a:alpha val="34000"/>
                    </a:schemeClr>
                  </a:gs>
                  <a:gs pos="100000">
                    <a:schemeClr val="accent1">
                      <a:tint val="23500"/>
                      <a:satMod val="160000"/>
                    </a:schemeClr>
                  </a:gs>
                </a:gsLst>
                <a:path path="circle">
                  <a:fillToRect t="100000" r="100000"/>
                </a:path>
                <a:tileRect l="-100000" b="-10000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4278272" y="1292265"/>
              <a:ext cx="1321523" cy="1321523"/>
            </a:xfrm>
            <a:prstGeom prst="ellipse">
              <a:avLst/>
            </a:prstGeom>
            <a:noFill/>
            <a:ln>
              <a:gradFill flip="none" rotWithShape="1">
                <a:gsLst>
                  <a:gs pos="0">
                    <a:schemeClr val="accent1">
                      <a:tint val="66000"/>
                      <a:satMod val="160000"/>
                    </a:schemeClr>
                  </a:gs>
                  <a:gs pos="84000">
                    <a:schemeClr val="accent1">
                      <a:tint val="44500"/>
                      <a:satMod val="160000"/>
                      <a:alpha val="34000"/>
                    </a:schemeClr>
                  </a:gs>
                  <a:gs pos="100000">
                    <a:schemeClr val="accent1">
                      <a:tint val="23500"/>
                      <a:satMod val="160000"/>
                    </a:schemeClr>
                  </a:gs>
                </a:gsLst>
                <a:path path="circle">
                  <a:fillToRect t="100000" r="100000"/>
                </a:path>
                <a:tileRect l="-100000" b="-10000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4160312" y="1174305"/>
              <a:ext cx="1557442" cy="1557442"/>
            </a:xfrm>
            <a:prstGeom prst="ellipse">
              <a:avLst/>
            </a:prstGeom>
            <a:noFill/>
            <a:ln>
              <a:gradFill flip="none" rotWithShape="1">
                <a:gsLst>
                  <a:gs pos="0">
                    <a:schemeClr val="accent1">
                      <a:tint val="66000"/>
                      <a:satMod val="160000"/>
                    </a:schemeClr>
                  </a:gs>
                  <a:gs pos="84000">
                    <a:schemeClr val="accent1">
                      <a:tint val="44500"/>
                      <a:satMod val="160000"/>
                      <a:alpha val="34000"/>
                    </a:schemeClr>
                  </a:gs>
                  <a:gs pos="100000">
                    <a:schemeClr val="accent1">
                      <a:tint val="23500"/>
                      <a:satMod val="160000"/>
                    </a:schemeClr>
                  </a:gs>
                </a:gsLst>
                <a:path path="circle">
                  <a:fillToRect t="100000" r="100000"/>
                </a:path>
                <a:tileRect l="-100000" b="-10000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4038600" y="1052593"/>
              <a:ext cx="1800866" cy="1800866"/>
            </a:xfrm>
            <a:prstGeom prst="ellipse">
              <a:avLst/>
            </a:prstGeom>
            <a:noFill/>
            <a:ln>
              <a:gradFill flip="none" rotWithShape="1">
                <a:gsLst>
                  <a:gs pos="0">
                    <a:schemeClr val="accent1">
                      <a:tint val="66000"/>
                      <a:satMod val="160000"/>
                    </a:schemeClr>
                  </a:gs>
                  <a:gs pos="84000">
                    <a:schemeClr val="accent1">
                      <a:tint val="44500"/>
                      <a:satMod val="160000"/>
                      <a:alpha val="34000"/>
                    </a:schemeClr>
                  </a:gs>
                  <a:gs pos="100000">
                    <a:schemeClr val="accent1">
                      <a:tint val="23500"/>
                      <a:satMod val="160000"/>
                    </a:schemeClr>
                  </a:gs>
                </a:gsLst>
                <a:path path="circle">
                  <a:fillToRect t="100000" r="100000"/>
                </a:path>
                <a:tileRect l="-100000" b="-10000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6"/>
          <p:cNvSpPr txBox="1"/>
          <p:nvPr/>
        </p:nvSpPr>
        <p:spPr>
          <a:xfrm>
            <a:off x="1568338" y="3060432"/>
            <a:ext cx="1958409" cy="1754326"/>
          </a:xfrm>
          <a:prstGeom prst="rect">
            <a:avLst/>
          </a:prstGeom>
          <a:noFill/>
        </p:spPr>
        <p:txBody>
          <a:bodyPr wrap="square" rtlCol="0">
            <a:spAutoFit/>
          </a:bodyPr>
          <a:lstStyle/>
          <a:p>
            <a:r>
              <a:rPr lang="en-US" sz="1800" dirty="0"/>
              <a:t>Hacker installs software to capture all data traffic on the wireless network. (e.g., </a:t>
            </a:r>
            <a:r>
              <a:rPr lang="en-US" sz="1800" dirty="0" err="1"/>
              <a:t>Firesheep</a:t>
            </a:r>
            <a:r>
              <a:rPr lang="en-US" sz="1800" dirty="0"/>
              <a:t>)</a:t>
            </a:r>
          </a:p>
        </p:txBody>
      </p:sp>
      <p:cxnSp>
        <p:nvCxnSpPr>
          <p:cNvPr id="10" name="Straight Arrow Connector 9"/>
          <p:cNvCxnSpPr/>
          <p:nvPr/>
        </p:nvCxnSpPr>
        <p:spPr>
          <a:xfrm flipH="1">
            <a:off x="1676400" y="5107126"/>
            <a:ext cx="4041354" cy="45547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rot="21241144">
            <a:off x="774649" y="5034582"/>
            <a:ext cx="4237057" cy="338554"/>
          </a:xfrm>
          <a:prstGeom prst="rect">
            <a:avLst/>
          </a:prstGeom>
          <a:noFill/>
        </p:spPr>
        <p:txBody>
          <a:bodyPr wrap="none" rtlCol="0">
            <a:spAutoFit/>
          </a:bodyPr>
          <a:lstStyle/>
          <a:p>
            <a:r>
              <a:rPr lang="en-US" sz="1600" i="1" dirty="0"/>
              <a:t>Most passwords are encrypted and are safe.</a:t>
            </a:r>
          </a:p>
        </p:txBody>
      </p:sp>
      <p:cxnSp>
        <p:nvCxnSpPr>
          <p:cNvPr id="20" name="Straight Arrow Connector 19"/>
          <p:cNvCxnSpPr/>
          <p:nvPr/>
        </p:nvCxnSpPr>
        <p:spPr>
          <a:xfrm flipV="1">
            <a:off x="1543799" y="5334863"/>
            <a:ext cx="4323601" cy="85959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3607278" y="5876835"/>
            <a:ext cx="5253495" cy="923330"/>
          </a:xfrm>
          <a:prstGeom prst="rect">
            <a:avLst/>
          </a:prstGeom>
          <a:noFill/>
        </p:spPr>
        <p:txBody>
          <a:bodyPr wrap="square" rtlCol="0">
            <a:spAutoFit/>
          </a:bodyPr>
          <a:lstStyle/>
          <a:p>
            <a:r>
              <a:rPr lang="en-US" sz="1800" dirty="0">
                <a:solidFill>
                  <a:srgbClr val="FF0000"/>
                </a:solidFill>
              </a:rPr>
              <a:t>Browser cookies from the server are rarely encrypted and can be captured to impersonate you on your Web service accounts.</a:t>
            </a:r>
          </a:p>
        </p:txBody>
      </p:sp>
    </p:spTree>
    <p:extLst>
      <p:ext uri="{BB962C8B-B14F-4D97-AF65-F5344CB8AC3E}">
        <p14:creationId xmlns:p14="http://schemas.microsoft.com/office/powerpoint/2010/main" val="28361480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Protect Wireless Transmissions</a:t>
            </a:r>
          </a:p>
        </p:txBody>
      </p:sp>
      <p:sp>
        <p:nvSpPr>
          <p:cNvPr id="3" name="Content Placeholder 2"/>
          <p:cNvSpPr>
            <a:spLocks noGrp="1"/>
          </p:cNvSpPr>
          <p:nvPr>
            <p:ph idx="1"/>
          </p:nvPr>
        </p:nvSpPr>
        <p:spPr/>
        <p:txBody>
          <a:bodyPr>
            <a:normAutofit fontScale="77500" lnSpcReduction="20000"/>
          </a:bodyPr>
          <a:lstStyle/>
          <a:p>
            <a:r>
              <a:rPr lang="en-US" dirty="0"/>
              <a:t>Never use public wireless for anything other than simple Web surfing?</a:t>
            </a:r>
          </a:p>
          <a:p>
            <a:r>
              <a:rPr lang="en-US" dirty="0"/>
              <a:t>Use virtual private network (VPN) software which encrypts all transmissions from your computer to their server?</a:t>
            </a:r>
          </a:p>
          <a:p>
            <a:r>
              <a:rPr lang="en-US" dirty="0"/>
              <a:t>Encourage Web sites to encrypt all transmissions?</a:t>
            </a:r>
          </a:p>
          <a:p>
            <a:r>
              <a:rPr lang="en-US" i="1" dirty="0"/>
              <a:t>Most options have drawbacks today (2011).</a:t>
            </a:r>
          </a:p>
          <a:p>
            <a:r>
              <a:rPr lang="en-US" i="1" dirty="0"/>
              <a:t>Warning: </a:t>
            </a:r>
            <a:r>
              <a:rPr lang="en-US" i="1" dirty="0" err="1"/>
              <a:t>Firesheep</a:t>
            </a:r>
            <a:r>
              <a:rPr lang="en-US" i="1" dirty="0"/>
              <a:t> is extremely easy to use and it is highly likely someone is running it on any public network you use.</a:t>
            </a:r>
          </a:p>
          <a:p>
            <a:r>
              <a:rPr lang="en-US" i="1" dirty="0"/>
              <a:t>Eventually, it is likely that all Internet connections will have to use end-to-end encryption for all communication. (Which is the point of the author of </a:t>
            </a:r>
            <a:r>
              <a:rPr lang="en-US" i="1" dirty="0" err="1"/>
              <a:t>Firesheep</a:t>
            </a:r>
            <a:r>
              <a:rPr lang="en-US" i="1" dirty="0"/>
              <a:t>.)</a:t>
            </a:r>
          </a:p>
        </p:txBody>
      </p:sp>
    </p:spTree>
    <p:extLst>
      <p:ext uri="{BB962C8B-B14F-4D97-AF65-F5344CB8AC3E}">
        <p14:creationId xmlns:p14="http://schemas.microsoft.com/office/powerpoint/2010/main" val="34699407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Common Web Encryption: Login only</a:t>
            </a:r>
          </a:p>
        </p:txBody>
      </p:sp>
      <p:pic>
        <p:nvPicPr>
          <p:cNvPr id="5122" name="Picture 2" descr="C:\Users\JPost\AppData\Local\Microsoft\Windows\Temporary Internet Files\Content.IE5\PLX1F9IR\MP900439416[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6801" y="3999865"/>
            <a:ext cx="1524000" cy="1524000"/>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7162800" y="2049353"/>
            <a:ext cx="1107606" cy="824641"/>
            <a:chOff x="939760" y="666908"/>
            <a:chExt cx="5623170" cy="4186592"/>
          </a:xfrm>
        </p:grpSpPr>
        <p:sp>
          <p:nvSpPr>
            <p:cNvPr id="7" name="Freeform 6"/>
            <p:cNvSpPr/>
            <p:nvPr/>
          </p:nvSpPr>
          <p:spPr>
            <a:xfrm>
              <a:off x="4991070" y="3515905"/>
              <a:ext cx="1571860" cy="1330037"/>
            </a:xfrm>
            <a:custGeom>
              <a:avLst/>
              <a:gdLst>
                <a:gd name="connsiteX0" fmla="*/ 7557 w 1602089"/>
                <a:gd name="connsiteY0" fmla="*/ 468536 h 1352708"/>
                <a:gd name="connsiteX1" fmla="*/ 0 w 1602089"/>
                <a:gd name="connsiteY1" fmla="*/ 1352708 h 1352708"/>
                <a:gd name="connsiteX2" fmla="*/ 1602089 w 1602089"/>
                <a:gd name="connsiteY2" fmla="*/ 665019 h 1352708"/>
                <a:gd name="connsiteX3" fmla="*/ 1602089 w 1602089"/>
                <a:gd name="connsiteY3" fmla="*/ 0 h 1352708"/>
                <a:gd name="connsiteX4" fmla="*/ 7557 w 1602089"/>
                <a:gd name="connsiteY4" fmla="*/ 468536 h 1352708"/>
                <a:gd name="connsiteX0" fmla="*/ 0 w 1594532"/>
                <a:gd name="connsiteY0" fmla="*/ 468536 h 1330037"/>
                <a:gd name="connsiteX1" fmla="*/ 7557 w 1594532"/>
                <a:gd name="connsiteY1" fmla="*/ 1330037 h 1330037"/>
                <a:gd name="connsiteX2" fmla="*/ 1594532 w 1594532"/>
                <a:gd name="connsiteY2" fmla="*/ 665019 h 1330037"/>
                <a:gd name="connsiteX3" fmla="*/ 1594532 w 1594532"/>
                <a:gd name="connsiteY3" fmla="*/ 0 h 1330037"/>
                <a:gd name="connsiteX4" fmla="*/ 0 w 1594532"/>
                <a:gd name="connsiteY4" fmla="*/ 468536 h 1330037"/>
                <a:gd name="connsiteX0" fmla="*/ 0 w 1594532"/>
                <a:gd name="connsiteY0" fmla="*/ 468536 h 1330037"/>
                <a:gd name="connsiteX1" fmla="*/ 7557 w 1594532"/>
                <a:gd name="connsiteY1" fmla="*/ 1330037 h 1330037"/>
                <a:gd name="connsiteX2" fmla="*/ 1586975 w 1594532"/>
                <a:gd name="connsiteY2" fmla="*/ 687691 h 1330037"/>
                <a:gd name="connsiteX3" fmla="*/ 1594532 w 1594532"/>
                <a:gd name="connsiteY3" fmla="*/ 0 h 1330037"/>
                <a:gd name="connsiteX4" fmla="*/ 0 w 1594532"/>
                <a:gd name="connsiteY4" fmla="*/ 468536 h 1330037"/>
                <a:gd name="connsiteX0" fmla="*/ 0 w 1586975"/>
                <a:gd name="connsiteY0" fmla="*/ 453422 h 1314923"/>
                <a:gd name="connsiteX1" fmla="*/ 7557 w 1586975"/>
                <a:gd name="connsiteY1" fmla="*/ 1314923 h 1314923"/>
                <a:gd name="connsiteX2" fmla="*/ 1586975 w 1586975"/>
                <a:gd name="connsiteY2" fmla="*/ 672577 h 1314923"/>
                <a:gd name="connsiteX3" fmla="*/ 1564304 w 1586975"/>
                <a:gd name="connsiteY3" fmla="*/ 0 h 1314923"/>
                <a:gd name="connsiteX4" fmla="*/ 0 w 1586975"/>
                <a:gd name="connsiteY4" fmla="*/ 453422 h 1314923"/>
                <a:gd name="connsiteX0" fmla="*/ 0 w 1594532"/>
                <a:gd name="connsiteY0" fmla="*/ 468536 h 1330037"/>
                <a:gd name="connsiteX1" fmla="*/ 7557 w 1594532"/>
                <a:gd name="connsiteY1" fmla="*/ 1330037 h 1330037"/>
                <a:gd name="connsiteX2" fmla="*/ 1586975 w 1594532"/>
                <a:gd name="connsiteY2" fmla="*/ 687691 h 1330037"/>
                <a:gd name="connsiteX3" fmla="*/ 1594532 w 1594532"/>
                <a:gd name="connsiteY3" fmla="*/ 0 h 1330037"/>
                <a:gd name="connsiteX4" fmla="*/ 0 w 1594532"/>
                <a:gd name="connsiteY4" fmla="*/ 468536 h 1330037"/>
                <a:gd name="connsiteX0" fmla="*/ 0 w 1594532"/>
                <a:gd name="connsiteY0" fmla="*/ 468536 h 1330037"/>
                <a:gd name="connsiteX1" fmla="*/ 7557 w 1594532"/>
                <a:gd name="connsiteY1" fmla="*/ 1330037 h 1330037"/>
                <a:gd name="connsiteX2" fmla="*/ 1579310 w 1594532"/>
                <a:gd name="connsiteY2" fmla="*/ 808603 h 1330037"/>
                <a:gd name="connsiteX3" fmla="*/ 1594532 w 1594532"/>
                <a:gd name="connsiteY3" fmla="*/ 0 h 1330037"/>
                <a:gd name="connsiteX4" fmla="*/ 0 w 1594532"/>
                <a:gd name="connsiteY4" fmla="*/ 468536 h 1330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532" h="1330037">
                  <a:moveTo>
                    <a:pt x="0" y="468536"/>
                  </a:moveTo>
                  <a:lnTo>
                    <a:pt x="7557" y="1330037"/>
                  </a:lnTo>
                  <a:lnTo>
                    <a:pt x="1579310" y="808603"/>
                  </a:lnTo>
                  <a:lnTo>
                    <a:pt x="1594532" y="0"/>
                  </a:lnTo>
                  <a:lnTo>
                    <a:pt x="0" y="468536"/>
                  </a:lnTo>
                  <a:close/>
                </a:path>
              </a:pathLst>
            </a:custGeom>
            <a:gradFill>
              <a:gsLst>
                <a:gs pos="0">
                  <a:schemeClr val="bg1">
                    <a:lumMod val="65000"/>
                  </a:schemeClr>
                </a:gs>
                <a:gs pos="50000">
                  <a:schemeClr val="tx1"/>
                </a:gs>
                <a:gs pos="100000">
                  <a:schemeClr val="tx1"/>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7"/>
            <p:cNvSpPr/>
            <p:nvPr/>
          </p:nvSpPr>
          <p:spPr>
            <a:xfrm>
              <a:off x="4991069" y="666908"/>
              <a:ext cx="1571861" cy="3317533"/>
            </a:xfrm>
            <a:custGeom>
              <a:avLst/>
              <a:gdLst>
                <a:gd name="connsiteX0" fmla="*/ 7557 w 1579418"/>
                <a:gd name="connsiteY0" fmla="*/ 0 h 3325091"/>
                <a:gd name="connsiteX1" fmla="*/ 1579418 w 1579418"/>
                <a:gd name="connsiteY1" fmla="*/ 249382 h 3325091"/>
                <a:gd name="connsiteX2" fmla="*/ 1579418 w 1579418"/>
                <a:gd name="connsiteY2" fmla="*/ 2871669 h 3325091"/>
                <a:gd name="connsiteX3" fmla="*/ 0 w 1579418"/>
                <a:gd name="connsiteY3" fmla="*/ 3325091 h 3325091"/>
                <a:gd name="connsiteX4" fmla="*/ 7557 w 1579418"/>
                <a:gd name="connsiteY4" fmla="*/ 0 h 3325091"/>
                <a:gd name="connsiteX0" fmla="*/ 0 w 1571861"/>
                <a:gd name="connsiteY0" fmla="*/ 0 h 3317533"/>
                <a:gd name="connsiteX1" fmla="*/ 1571861 w 1571861"/>
                <a:gd name="connsiteY1" fmla="*/ 249382 h 3317533"/>
                <a:gd name="connsiteX2" fmla="*/ 1571861 w 1571861"/>
                <a:gd name="connsiteY2" fmla="*/ 2871669 h 3317533"/>
                <a:gd name="connsiteX3" fmla="*/ 0 w 1571861"/>
                <a:gd name="connsiteY3" fmla="*/ 3317533 h 3317533"/>
                <a:gd name="connsiteX4" fmla="*/ 0 w 1571861"/>
                <a:gd name="connsiteY4" fmla="*/ 0 h 331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1861" h="3317533">
                  <a:moveTo>
                    <a:pt x="0" y="0"/>
                  </a:moveTo>
                  <a:lnTo>
                    <a:pt x="1571861" y="249382"/>
                  </a:lnTo>
                  <a:lnTo>
                    <a:pt x="1571861" y="2871669"/>
                  </a:lnTo>
                  <a:lnTo>
                    <a:pt x="0" y="3317533"/>
                  </a:lnTo>
                  <a:lnTo>
                    <a:pt x="0" y="0"/>
                  </a:lnTo>
                  <a:close/>
                </a:path>
              </a:pathLst>
            </a:custGeom>
            <a:gradFill>
              <a:gsLst>
                <a:gs pos="0">
                  <a:schemeClr val="bg1">
                    <a:lumMod val="65000"/>
                  </a:schemeClr>
                </a:gs>
                <a:gs pos="50000">
                  <a:schemeClr val="tx1"/>
                </a:gs>
                <a:gs pos="100000">
                  <a:schemeClr val="tx1"/>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8"/>
            <p:cNvSpPr/>
            <p:nvPr/>
          </p:nvSpPr>
          <p:spPr>
            <a:xfrm>
              <a:off x="948061" y="675648"/>
              <a:ext cx="4058122" cy="3603518"/>
            </a:xfrm>
            <a:custGeom>
              <a:avLst/>
              <a:gdLst>
                <a:gd name="connsiteX0" fmla="*/ 0 w 4058122"/>
                <a:gd name="connsiteY0" fmla="*/ 143583 h 3627372"/>
                <a:gd name="connsiteX1" fmla="*/ 0 w 4058122"/>
                <a:gd name="connsiteY1" fmla="*/ 3385547 h 3627372"/>
                <a:gd name="connsiteX2" fmla="*/ 4058122 w 4058122"/>
                <a:gd name="connsiteY2" fmla="*/ 3627372 h 3627372"/>
                <a:gd name="connsiteX3" fmla="*/ 4058122 w 4058122"/>
                <a:gd name="connsiteY3" fmla="*/ 0 h 3627372"/>
                <a:gd name="connsiteX4" fmla="*/ 0 w 4058122"/>
                <a:gd name="connsiteY4" fmla="*/ 143583 h 3627372"/>
                <a:gd name="connsiteX0" fmla="*/ 0 w 4058122"/>
                <a:gd name="connsiteY0" fmla="*/ 111778 h 3595567"/>
                <a:gd name="connsiteX1" fmla="*/ 0 w 4058122"/>
                <a:gd name="connsiteY1" fmla="*/ 3353742 h 3595567"/>
                <a:gd name="connsiteX2" fmla="*/ 4058122 w 4058122"/>
                <a:gd name="connsiteY2" fmla="*/ 3595567 h 3595567"/>
                <a:gd name="connsiteX3" fmla="*/ 4058122 w 4058122"/>
                <a:gd name="connsiteY3" fmla="*/ 0 h 3595567"/>
                <a:gd name="connsiteX4" fmla="*/ 0 w 4058122"/>
                <a:gd name="connsiteY4" fmla="*/ 111778 h 3595567"/>
                <a:gd name="connsiteX0" fmla="*/ 0 w 4058122"/>
                <a:gd name="connsiteY0" fmla="*/ 119729 h 3603518"/>
                <a:gd name="connsiteX1" fmla="*/ 0 w 4058122"/>
                <a:gd name="connsiteY1" fmla="*/ 3361693 h 3603518"/>
                <a:gd name="connsiteX2" fmla="*/ 4058122 w 4058122"/>
                <a:gd name="connsiteY2" fmla="*/ 3603518 h 3603518"/>
                <a:gd name="connsiteX3" fmla="*/ 4058122 w 4058122"/>
                <a:gd name="connsiteY3" fmla="*/ 0 h 3603518"/>
                <a:gd name="connsiteX4" fmla="*/ 0 w 4058122"/>
                <a:gd name="connsiteY4" fmla="*/ 119729 h 3603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8122" h="3603518">
                  <a:moveTo>
                    <a:pt x="0" y="119729"/>
                  </a:moveTo>
                  <a:lnTo>
                    <a:pt x="0" y="3361693"/>
                  </a:lnTo>
                  <a:lnTo>
                    <a:pt x="4058122" y="3603518"/>
                  </a:lnTo>
                  <a:lnTo>
                    <a:pt x="4058122" y="0"/>
                  </a:lnTo>
                  <a:lnTo>
                    <a:pt x="0" y="119729"/>
                  </a:lnTo>
                  <a:close/>
                </a:path>
              </a:pathLst>
            </a:custGeom>
            <a:gradFill flip="none" rotWithShape="1">
              <a:gsLst>
                <a:gs pos="0">
                  <a:schemeClr val="tx1"/>
                </a:gs>
                <a:gs pos="50000">
                  <a:schemeClr val="tx1"/>
                </a:gs>
                <a:gs pos="100000">
                  <a:schemeClr val="bg1">
                    <a:lumMod val="75000"/>
                  </a:schemeClr>
                </a:gs>
              </a:gsLst>
              <a:lin ang="0" scaled="1"/>
              <a:tileRect/>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 name="Freeform 9"/>
            <p:cNvSpPr/>
            <p:nvPr/>
          </p:nvSpPr>
          <p:spPr>
            <a:xfrm>
              <a:off x="939760" y="4042627"/>
              <a:ext cx="4058865" cy="810873"/>
            </a:xfrm>
            <a:custGeom>
              <a:avLst/>
              <a:gdLst>
                <a:gd name="connsiteX0" fmla="*/ 0 w 4043008"/>
                <a:gd name="connsiteY0" fmla="*/ 0 h 831273"/>
                <a:gd name="connsiteX1" fmla="*/ 4043008 w 4043008"/>
                <a:gd name="connsiteY1" fmla="*/ 234268 h 831273"/>
                <a:gd name="connsiteX2" fmla="*/ 4043008 w 4043008"/>
                <a:gd name="connsiteY2" fmla="*/ 831273 h 831273"/>
                <a:gd name="connsiteX3" fmla="*/ 30228 w 4043008"/>
                <a:gd name="connsiteY3" fmla="*/ 536549 h 831273"/>
                <a:gd name="connsiteX4" fmla="*/ 0 w 4043008"/>
                <a:gd name="connsiteY4" fmla="*/ 0 h 831273"/>
                <a:gd name="connsiteX0" fmla="*/ 22672 w 4065680"/>
                <a:gd name="connsiteY0" fmla="*/ 0 h 831273"/>
                <a:gd name="connsiteX1" fmla="*/ 4065680 w 4065680"/>
                <a:gd name="connsiteY1" fmla="*/ 234268 h 831273"/>
                <a:gd name="connsiteX2" fmla="*/ 4065680 w 4065680"/>
                <a:gd name="connsiteY2" fmla="*/ 831273 h 831273"/>
                <a:gd name="connsiteX3" fmla="*/ 0 w 4065680"/>
                <a:gd name="connsiteY3" fmla="*/ 521435 h 831273"/>
                <a:gd name="connsiteX4" fmla="*/ 22672 w 4065680"/>
                <a:gd name="connsiteY4" fmla="*/ 0 h 831273"/>
                <a:gd name="connsiteX0" fmla="*/ 7558 w 4050566"/>
                <a:gd name="connsiteY0" fmla="*/ 0 h 831273"/>
                <a:gd name="connsiteX1" fmla="*/ 4050566 w 4050566"/>
                <a:gd name="connsiteY1" fmla="*/ 234268 h 831273"/>
                <a:gd name="connsiteX2" fmla="*/ 4050566 w 4050566"/>
                <a:gd name="connsiteY2" fmla="*/ 831273 h 831273"/>
                <a:gd name="connsiteX3" fmla="*/ 0 w 4050566"/>
                <a:gd name="connsiteY3" fmla="*/ 521435 h 831273"/>
                <a:gd name="connsiteX4" fmla="*/ 7558 w 4050566"/>
                <a:gd name="connsiteY4" fmla="*/ 0 h 831273"/>
                <a:gd name="connsiteX0" fmla="*/ 7558 w 4050566"/>
                <a:gd name="connsiteY0" fmla="*/ 0 h 793488"/>
                <a:gd name="connsiteX1" fmla="*/ 4050566 w 4050566"/>
                <a:gd name="connsiteY1" fmla="*/ 234268 h 793488"/>
                <a:gd name="connsiteX2" fmla="*/ 4050566 w 4050566"/>
                <a:gd name="connsiteY2" fmla="*/ 793488 h 793488"/>
                <a:gd name="connsiteX3" fmla="*/ 0 w 4050566"/>
                <a:gd name="connsiteY3" fmla="*/ 521435 h 793488"/>
                <a:gd name="connsiteX4" fmla="*/ 7558 w 4050566"/>
                <a:gd name="connsiteY4" fmla="*/ 0 h 793488"/>
                <a:gd name="connsiteX0" fmla="*/ 7558 w 4050566"/>
                <a:gd name="connsiteY0" fmla="*/ 0 h 816159"/>
                <a:gd name="connsiteX1" fmla="*/ 4050566 w 4050566"/>
                <a:gd name="connsiteY1" fmla="*/ 234268 h 816159"/>
                <a:gd name="connsiteX2" fmla="*/ 4050566 w 4050566"/>
                <a:gd name="connsiteY2" fmla="*/ 816159 h 816159"/>
                <a:gd name="connsiteX3" fmla="*/ 0 w 4050566"/>
                <a:gd name="connsiteY3" fmla="*/ 521435 h 816159"/>
                <a:gd name="connsiteX4" fmla="*/ 7558 w 4050566"/>
                <a:gd name="connsiteY4" fmla="*/ 0 h 816159"/>
                <a:gd name="connsiteX0" fmla="*/ 0 w 4058865"/>
                <a:gd name="connsiteY0" fmla="*/ 0 h 810873"/>
                <a:gd name="connsiteX1" fmla="*/ 4058865 w 4058865"/>
                <a:gd name="connsiteY1" fmla="*/ 228982 h 810873"/>
                <a:gd name="connsiteX2" fmla="*/ 4058865 w 4058865"/>
                <a:gd name="connsiteY2" fmla="*/ 810873 h 810873"/>
                <a:gd name="connsiteX3" fmla="*/ 8299 w 4058865"/>
                <a:gd name="connsiteY3" fmla="*/ 516149 h 810873"/>
                <a:gd name="connsiteX4" fmla="*/ 0 w 4058865"/>
                <a:gd name="connsiteY4" fmla="*/ 0 h 810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8865" h="810873">
                  <a:moveTo>
                    <a:pt x="0" y="0"/>
                  </a:moveTo>
                  <a:lnTo>
                    <a:pt x="4058865" y="228982"/>
                  </a:lnTo>
                  <a:lnTo>
                    <a:pt x="4058865" y="810873"/>
                  </a:lnTo>
                  <a:lnTo>
                    <a:pt x="8299" y="516149"/>
                  </a:lnTo>
                  <a:lnTo>
                    <a:pt x="0" y="0"/>
                  </a:lnTo>
                  <a:close/>
                </a:path>
              </a:pathLst>
            </a:custGeom>
            <a:gradFill flip="none" rotWithShape="1">
              <a:gsLst>
                <a:gs pos="0">
                  <a:schemeClr val="tx1"/>
                </a:gs>
                <a:gs pos="50000">
                  <a:schemeClr val="tx1"/>
                </a:gs>
                <a:gs pos="100000">
                  <a:schemeClr val="bg1">
                    <a:lumMod val="75000"/>
                  </a:schemeClr>
                </a:gs>
              </a:gsLst>
              <a:lin ang="0" scaled="1"/>
              <a:tileRect/>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11" name="Group 10"/>
            <p:cNvGrpSpPr/>
            <p:nvPr/>
          </p:nvGrpSpPr>
          <p:grpSpPr>
            <a:xfrm>
              <a:off x="1012296" y="810492"/>
              <a:ext cx="468535" cy="3181508"/>
              <a:chOff x="3264635" y="937071"/>
              <a:chExt cx="468535" cy="3181508"/>
            </a:xfrm>
          </p:grpSpPr>
          <p:sp>
            <p:nvSpPr>
              <p:cNvPr id="97" name="Freeform 96"/>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8" name="Freeform 97"/>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100"/>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Freeform 101"/>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Freeform 102"/>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Freeform 103"/>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Freeform 104"/>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Freeform 105"/>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Freeform 106"/>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Freeform 107"/>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Freeform 108"/>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Freeform 109"/>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2" name="Group 11"/>
            <p:cNvGrpSpPr/>
            <p:nvPr/>
          </p:nvGrpSpPr>
          <p:grpSpPr>
            <a:xfrm>
              <a:off x="1710061" y="810492"/>
              <a:ext cx="468535" cy="3181508"/>
              <a:chOff x="3264635" y="937071"/>
              <a:chExt cx="468535" cy="3181508"/>
            </a:xfrm>
          </p:grpSpPr>
          <p:sp>
            <p:nvSpPr>
              <p:cNvPr id="83" name="Freeform 82"/>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4" name="Freeform 83"/>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reeform 84"/>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85"/>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Freeform 90"/>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Freeform 91"/>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Freeform 92"/>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Freeform 93"/>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reeform 94"/>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95"/>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3" name="Group 12"/>
            <p:cNvGrpSpPr/>
            <p:nvPr/>
          </p:nvGrpSpPr>
          <p:grpSpPr>
            <a:xfrm>
              <a:off x="2319661" y="810492"/>
              <a:ext cx="468535" cy="3181508"/>
              <a:chOff x="3264635" y="937071"/>
              <a:chExt cx="468535" cy="3181508"/>
            </a:xfrm>
          </p:grpSpPr>
          <p:sp>
            <p:nvSpPr>
              <p:cNvPr id="69" name="Freeform 68"/>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0" name="Freeform 69"/>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74"/>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76"/>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77"/>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78"/>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reeform 79"/>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80"/>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Freeform 81"/>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4" name="Group 13"/>
            <p:cNvGrpSpPr/>
            <p:nvPr/>
          </p:nvGrpSpPr>
          <p:grpSpPr>
            <a:xfrm>
              <a:off x="2973343" y="810492"/>
              <a:ext cx="468535" cy="3181508"/>
              <a:chOff x="3264635" y="937071"/>
              <a:chExt cx="468535" cy="3181508"/>
            </a:xfrm>
          </p:grpSpPr>
          <p:sp>
            <p:nvSpPr>
              <p:cNvPr id="55" name="Freeform 54"/>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6" name="Freeform 55"/>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59"/>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60"/>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61"/>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64"/>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eform 65"/>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5" name="Group 14"/>
            <p:cNvGrpSpPr/>
            <p:nvPr/>
          </p:nvGrpSpPr>
          <p:grpSpPr>
            <a:xfrm>
              <a:off x="3615061" y="810492"/>
              <a:ext cx="468535" cy="3181508"/>
              <a:chOff x="3264635" y="937071"/>
              <a:chExt cx="468535" cy="3181508"/>
            </a:xfrm>
          </p:grpSpPr>
          <p:sp>
            <p:nvSpPr>
              <p:cNvPr id="41" name="Freeform 40"/>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2" name="Freeform 41"/>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42"/>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43"/>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44"/>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47"/>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48"/>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52"/>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53"/>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6" name="Group 15"/>
            <p:cNvGrpSpPr/>
            <p:nvPr/>
          </p:nvGrpSpPr>
          <p:grpSpPr>
            <a:xfrm>
              <a:off x="4300861" y="810492"/>
              <a:ext cx="468535" cy="3181508"/>
              <a:chOff x="3264635" y="937071"/>
              <a:chExt cx="468535" cy="3181508"/>
            </a:xfrm>
          </p:grpSpPr>
          <p:sp>
            <p:nvSpPr>
              <p:cNvPr id="27" name="Freeform 26"/>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 name="Freeform 27"/>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30"/>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31"/>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32"/>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33"/>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34"/>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35"/>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36"/>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37"/>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38"/>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39"/>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7" name="Freeform 16"/>
            <p:cNvSpPr/>
            <p:nvPr/>
          </p:nvSpPr>
          <p:spPr>
            <a:xfrm>
              <a:off x="2244945" y="4203596"/>
              <a:ext cx="754848" cy="408080"/>
            </a:xfrm>
            <a:custGeom>
              <a:avLst/>
              <a:gdLst>
                <a:gd name="connsiteX0" fmla="*/ 0 w 710360"/>
                <a:gd name="connsiteY0" fmla="*/ 15114 h 423194"/>
                <a:gd name="connsiteX1" fmla="*/ 0 w 710360"/>
                <a:gd name="connsiteY1" fmla="*/ 370294 h 423194"/>
                <a:gd name="connsiteX2" fmla="*/ 710360 w 710360"/>
                <a:gd name="connsiteY2" fmla="*/ 423194 h 423194"/>
                <a:gd name="connsiteX3" fmla="*/ 710360 w 710360"/>
                <a:gd name="connsiteY3" fmla="*/ 37785 h 423194"/>
                <a:gd name="connsiteX4" fmla="*/ 90684 w 710360"/>
                <a:gd name="connsiteY4" fmla="*/ 0 h 423194"/>
                <a:gd name="connsiteX0" fmla="*/ 44488 w 754848"/>
                <a:gd name="connsiteY0" fmla="*/ 0 h 408080"/>
                <a:gd name="connsiteX1" fmla="*/ 44488 w 754848"/>
                <a:gd name="connsiteY1" fmla="*/ 355180 h 408080"/>
                <a:gd name="connsiteX2" fmla="*/ 754848 w 754848"/>
                <a:gd name="connsiteY2" fmla="*/ 408080 h 408080"/>
                <a:gd name="connsiteX3" fmla="*/ 754848 w 754848"/>
                <a:gd name="connsiteY3" fmla="*/ 22671 h 408080"/>
                <a:gd name="connsiteX4" fmla="*/ 0 w 754848"/>
                <a:gd name="connsiteY4" fmla="*/ 789 h 408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4848" h="408080">
                  <a:moveTo>
                    <a:pt x="44488" y="0"/>
                  </a:moveTo>
                  <a:lnTo>
                    <a:pt x="44488" y="355180"/>
                  </a:lnTo>
                  <a:lnTo>
                    <a:pt x="754848" y="408080"/>
                  </a:lnTo>
                  <a:lnTo>
                    <a:pt x="754848" y="22671"/>
                  </a:lnTo>
                  <a:lnTo>
                    <a:pt x="0" y="789"/>
                  </a:lnTo>
                </a:path>
              </a:pathLst>
            </a:custGeom>
            <a:gradFill>
              <a:gsLst>
                <a:gs pos="0">
                  <a:srgbClr val="EDF2E2"/>
                </a:gs>
                <a:gs pos="50000">
                  <a:srgbClr val="92D050"/>
                </a:gs>
                <a:gs pos="100000">
                  <a:srgbClr val="E3ECD0"/>
                </a:gs>
              </a:gsLst>
              <a:lin ang="0" scaled="1"/>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Freeform 17"/>
            <p:cNvSpPr/>
            <p:nvPr/>
          </p:nvSpPr>
          <p:spPr>
            <a:xfrm>
              <a:off x="1095423" y="4143140"/>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Freeform 18"/>
            <p:cNvSpPr/>
            <p:nvPr/>
          </p:nvSpPr>
          <p:spPr>
            <a:xfrm>
              <a:off x="1405261" y="4196039"/>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p:cNvSpPr/>
            <p:nvPr/>
          </p:nvSpPr>
          <p:spPr>
            <a:xfrm>
              <a:off x="1694001" y="4180923"/>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1" name="Freeform 20"/>
            <p:cNvSpPr/>
            <p:nvPr/>
          </p:nvSpPr>
          <p:spPr>
            <a:xfrm>
              <a:off x="2003839" y="4233822"/>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1"/>
            <p:cNvSpPr/>
            <p:nvPr/>
          </p:nvSpPr>
          <p:spPr>
            <a:xfrm>
              <a:off x="3133575" y="4279166"/>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Freeform 22"/>
            <p:cNvSpPr/>
            <p:nvPr/>
          </p:nvSpPr>
          <p:spPr>
            <a:xfrm>
              <a:off x="3443413" y="4332065"/>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p:cNvSpPr/>
            <p:nvPr/>
          </p:nvSpPr>
          <p:spPr>
            <a:xfrm>
              <a:off x="3945049" y="4316952"/>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5" name="Freeform 24"/>
            <p:cNvSpPr/>
            <p:nvPr/>
          </p:nvSpPr>
          <p:spPr>
            <a:xfrm>
              <a:off x="4254887" y="4369851"/>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5"/>
            <p:cNvSpPr/>
            <p:nvPr/>
          </p:nvSpPr>
          <p:spPr>
            <a:xfrm>
              <a:off x="5562600" y="1268322"/>
              <a:ext cx="634790" cy="581891"/>
            </a:xfrm>
            <a:custGeom>
              <a:avLst/>
              <a:gdLst>
                <a:gd name="connsiteX0" fmla="*/ 0 w 619676"/>
                <a:gd name="connsiteY0" fmla="*/ 7557 h 559220"/>
                <a:gd name="connsiteX1" fmla="*/ 0 w 619676"/>
                <a:gd name="connsiteY1" fmla="*/ 506321 h 559220"/>
                <a:gd name="connsiteX2" fmla="*/ 619676 w 619676"/>
                <a:gd name="connsiteY2" fmla="*/ 559220 h 559220"/>
                <a:gd name="connsiteX3" fmla="*/ 619676 w 619676"/>
                <a:gd name="connsiteY3" fmla="*/ 0 h 559220"/>
                <a:gd name="connsiteX4" fmla="*/ 0 w 619676"/>
                <a:gd name="connsiteY4" fmla="*/ 7557 h 559220"/>
                <a:gd name="connsiteX0" fmla="*/ 0 w 634790"/>
                <a:gd name="connsiteY0" fmla="*/ 0 h 551663"/>
                <a:gd name="connsiteX1" fmla="*/ 0 w 634790"/>
                <a:gd name="connsiteY1" fmla="*/ 498764 h 551663"/>
                <a:gd name="connsiteX2" fmla="*/ 619676 w 634790"/>
                <a:gd name="connsiteY2" fmla="*/ 551663 h 551663"/>
                <a:gd name="connsiteX3" fmla="*/ 634790 w 634790"/>
                <a:gd name="connsiteY3" fmla="*/ 68014 h 551663"/>
                <a:gd name="connsiteX4" fmla="*/ 0 w 634790"/>
                <a:gd name="connsiteY4" fmla="*/ 0 h 551663"/>
                <a:gd name="connsiteX0" fmla="*/ 0 w 634790"/>
                <a:gd name="connsiteY0" fmla="*/ 0 h 551663"/>
                <a:gd name="connsiteX1" fmla="*/ 0 w 634790"/>
                <a:gd name="connsiteY1" fmla="*/ 498764 h 551663"/>
                <a:gd name="connsiteX2" fmla="*/ 619676 w 634790"/>
                <a:gd name="connsiteY2" fmla="*/ 551663 h 551663"/>
                <a:gd name="connsiteX3" fmla="*/ 634790 w 634790"/>
                <a:gd name="connsiteY3" fmla="*/ 90685 h 551663"/>
                <a:gd name="connsiteX4" fmla="*/ 0 w 634790"/>
                <a:gd name="connsiteY4" fmla="*/ 0 h 551663"/>
                <a:gd name="connsiteX0" fmla="*/ 0 w 634790"/>
                <a:gd name="connsiteY0" fmla="*/ 0 h 581891"/>
                <a:gd name="connsiteX1" fmla="*/ 0 w 634790"/>
                <a:gd name="connsiteY1" fmla="*/ 498764 h 581891"/>
                <a:gd name="connsiteX2" fmla="*/ 619676 w 634790"/>
                <a:gd name="connsiteY2" fmla="*/ 581891 h 581891"/>
                <a:gd name="connsiteX3" fmla="*/ 634790 w 634790"/>
                <a:gd name="connsiteY3" fmla="*/ 90685 h 581891"/>
                <a:gd name="connsiteX4" fmla="*/ 0 w 634790"/>
                <a:gd name="connsiteY4" fmla="*/ 0 h 581891"/>
                <a:gd name="connsiteX0" fmla="*/ 0 w 634790"/>
                <a:gd name="connsiteY0" fmla="*/ 0 h 612119"/>
                <a:gd name="connsiteX1" fmla="*/ 0 w 634790"/>
                <a:gd name="connsiteY1" fmla="*/ 498764 h 612119"/>
                <a:gd name="connsiteX2" fmla="*/ 619676 w 634790"/>
                <a:gd name="connsiteY2" fmla="*/ 612119 h 612119"/>
                <a:gd name="connsiteX3" fmla="*/ 634790 w 634790"/>
                <a:gd name="connsiteY3" fmla="*/ 90685 h 612119"/>
                <a:gd name="connsiteX4" fmla="*/ 0 w 634790"/>
                <a:gd name="connsiteY4" fmla="*/ 0 h 612119"/>
                <a:gd name="connsiteX0" fmla="*/ 0 w 634790"/>
                <a:gd name="connsiteY0" fmla="*/ 0 h 581891"/>
                <a:gd name="connsiteX1" fmla="*/ 0 w 634790"/>
                <a:gd name="connsiteY1" fmla="*/ 498764 h 581891"/>
                <a:gd name="connsiteX2" fmla="*/ 627233 w 634790"/>
                <a:gd name="connsiteY2" fmla="*/ 581891 h 581891"/>
                <a:gd name="connsiteX3" fmla="*/ 634790 w 634790"/>
                <a:gd name="connsiteY3" fmla="*/ 90685 h 581891"/>
                <a:gd name="connsiteX4" fmla="*/ 0 w 634790"/>
                <a:gd name="connsiteY4" fmla="*/ 0 h 5818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4790" h="581891">
                  <a:moveTo>
                    <a:pt x="0" y="0"/>
                  </a:moveTo>
                  <a:lnTo>
                    <a:pt x="0" y="498764"/>
                  </a:lnTo>
                  <a:lnTo>
                    <a:pt x="627233" y="581891"/>
                  </a:lnTo>
                  <a:lnTo>
                    <a:pt x="634790" y="90685"/>
                  </a:lnTo>
                  <a:lnTo>
                    <a:pt x="0" y="0"/>
                  </a:lnTo>
                  <a:close/>
                </a:path>
              </a:pathLst>
            </a:custGeom>
            <a:solidFill>
              <a:schemeClr val="accent1">
                <a:alpha val="63000"/>
              </a:schemeClr>
            </a:solidFill>
            <a:ln>
              <a:noFill/>
            </a:ln>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5" name="TextBox 4"/>
          <p:cNvSpPr txBox="1"/>
          <p:nvPr/>
        </p:nvSpPr>
        <p:spPr>
          <a:xfrm>
            <a:off x="3581400" y="2049353"/>
            <a:ext cx="3276600" cy="3416320"/>
          </a:xfrm>
          <a:prstGeom prst="rect">
            <a:avLst/>
          </a:prstGeom>
          <a:noFill/>
        </p:spPr>
        <p:txBody>
          <a:bodyPr wrap="square" rtlCol="0">
            <a:spAutoFit/>
          </a:bodyPr>
          <a:lstStyle/>
          <a:p>
            <a:r>
              <a:rPr lang="en-US" sz="1800" dirty="0"/>
              <a:t>Initial page, encryption keys</a:t>
            </a:r>
          </a:p>
          <a:p>
            <a:endParaRPr lang="en-US" sz="1800" dirty="0"/>
          </a:p>
          <a:p>
            <a:r>
              <a:rPr lang="en-US" sz="1800" dirty="0">
                <a:solidFill>
                  <a:srgbClr val="0070C0"/>
                </a:solidFill>
              </a:rPr>
              <a:t>Username/password</a:t>
            </a:r>
          </a:p>
          <a:p>
            <a:r>
              <a:rPr lang="en-US" sz="1800" dirty="0">
                <a:solidFill>
                  <a:srgbClr val="0070C0"/>
                </a:solidFill>
              </a:rPr>
              <a:t>(encrypted)</a:t>
            </a:r>
          </a:p>
          <a:p>
            <a:endParaRPr lang="en-US" sz="1800" dirty="0"/>
          </a:p>
          <a:p>
            <a:r>
              <a:rPr lang="en-US" sz="1800" dirty="0"/>
              <a:t>Cookie/identifier</a:t>
            </a:r>
          </a:p>
          <a:p>
            <a:r>
              <a:rPr lang="en-US" sz="1800" dirty="0"/>
              <a:t>(Not encrypted)</a:t>
            </a:r>
          </a:p>
          <a:p>
            <a:endParaRPr lang="en-US" sz="1800" dirty="0"/>
          </a:p>
          <a:p>
            <a:r>
              <a:rPr lang="en-US" sz="1800" dirty="0"/>
              <a:t>Session and additional pages not encrypted. With unencrypted cookie/identifier.</a:t>
            </a:r>
          </a:p>
          <a:p>
            <a:endParaRPr lang="en-US" sz="1800" dirty="0"/>
          </a:p>
        </p:txBody>
      </p:sp>
      <p:cxnSp>
        <p:nvCxnSpPr>
          <p:cNvPr id="112" name="Straight Arrow Connector 111"/>
          <p:cNvCxnSpPr/>
          <p:nvPr/>
        </p:nvCxnSpPr>
        <p:spPr>
          <a:xfrm flipH="1">
            <a:off x="2438400" y="2282431"/>
            <a:ext cx="1143000" cy="152756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4" name="Straight Arrow Connector 113"/>
          <p:cNvCxnSpPr/>
          <p:nvPr/>
        </p:nvCxnSpPr>
        <p:spPr>
          <a:xfrm flipV="1">
            <a:off x="5943600" y="2610525"/>
            <a:ext cx="914400" cy="21583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5" name="TextBox 114"/>
          <p:cNvSpPr txBox="1"/>
          <p:nvPr/>
        </p:nvSpPr>
        <p:spPr>
          <a:xfrm>
            <a:off x="1219200" y="5943600"/>
            <a:ext cx="671979" cy="369332"/>
          </a:xfrm>
          <a:prstGeom prst="rect">
            <a:avLst/>
          </a:prstGeom>
          <a:noFill/>
        </p:spPr>
        <p:txBody>
          <a:bodyPr wrap="none" rtlCol="0">
            <a:spAutoFit/>
          </a:bodyPr>
          <a:lstStyle/>
          <a:p>
            <a:r>
              <a:rPr lang="en-US" sz="1800" dirty="0"/>
              <a:t>User</a:t>
            </a:r>
          </a:p>
        </p:txBody>
      </p:sp>
      <p:sp>
        <p:nvSpPr>
          <p:cNvPr id="117" name="TextBox 116"/>
          <p:cNvSpPr txBox="1"/>
          <p:nvPr/>
        </p:nvSpPr>
        <p:spPr>
          <a:xfrm>
            <a:off x="7214325" y="3046215"/>
            <a:ext cx="864339" cy="369332"/>
          </a:xfrm>
          <a:prstGeom prst="rect">
            <a:avLst/>
          </a:prstGeom>
          <a:noFill/>
        </p:spPr>
        <p:txBody>
          <a:bodyPr wrap="none" rtlCol="0">
            <a:spAutoFit/>
          </a:bodyPr>
          <a:lstStyle/>
          <a:p>
            <a:r>
              <a:rPr lang="en-US" sz="1800" dirty="0"/>
              <a:t>Server</a:t>
            </a:r>
          </a:p>
        </p:txBody>
      </p:sp>
      <p:cxnSp>
        <p:nvCxnSpPr>
          <p:cNvPr id="118" name="Straight Arrow Connector 117"/>
          <p:cNvCxnSpPr/>
          <p:nvPr/>
        </p:nvCxnSpPr>
        <p:spPr>
          <a:xfrm flipH="1">
            <a:off x="2819400" y="3810000"/>
            <a:ext cx="76200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0" name="Straight Arrow Connector 119"/>
          <p:cNvCxnSpPr/>
          <p:nvPr/>
        </p:nvCxnSpPr>
        <p:spPr>
          <a:xfrm flipV="1">
            <a:off x="5791200" y="3046215"/>
            <a:ext cx="1219200" cy="122098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2" name="Straight Arrow Connector 121"/>
          <p:cNvCxnSpPr/>
          <p:nvPr/>
        </p:nvCxnSpPr>
        <p:spPr>
          <a:xfrm>
            <a:off x="3962400" y="5181600"/>
            <a:ext cx="2438400" cy="75193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3" name="TextBox 122"/>
          <p:cNvSpPr txBox="1"/>
          <p:nvPr/>
        </p:nvSpPr>
        <p:spPr>
          <a:xfrm>
            <a:off x="5501587" y="5183144"/>
            <a:ext cx="1338828" cy="369332"/>
          </a:xfrm>
          <a:prstGeom prst="rect">
            <a:avLst/>
          </a:prstGeom>
          <a:noFill/>
        </p:spPr>
        <p:txBody>
          <a:bodyPr wrap="none" rtlCol="0">
            <a:spAutoFit/>
          </a:bodyPr>
          <a:lstStyle/>
          <a:p>
            <a:r>
              <a:rPr lang="en-US" sz="1800" dirty="0">
                <a:solidFill>
                  <a:srgbClr val="FF0000"/>
                </a:solidFill>
              </a:rPr>
              <a:t>Intercepted</a:t>
            </a:r>
          </a:p>
        </p:txBody>
      </p:sp>
      <p:pic>
        <p:nvPicPr>
          <p:cNvPr id="125" name="Picture 4" descr="C:\Users\JPost\AppData\Local\Microsoft\Windows\Temporary Internet Files\Content.IE5\HR2VBBDV\MP900444155[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026855" y="4997815"/>
            <a:ext cx="1397131" cy="935716"/>
          </a:xfrm>
          <a:prstGeom prst="rect">
            <a:avLst/>
          </a:prstGeom>
          <a:noFill/>
          <a:extLst>
            <a:ext uri="{909E8E84-426E-40DD-AFC4-6F175D3DCCD1}">
              <a14:hiddenFill xmlns:a14="http://schemas.microsoft.com/office/drawing/2010/main">
                <a:solidFill>
                  <a:srgbClr val="FFFFFF"/>
                </a:solidFill>
              </a14:hiddenFill>
            </a:ext>
          </a:extLst>
        </p:spPr>
      </p:pic>
      <p:sp>
        <p:nvSpPr>
          <p:cNvPr id="124" name="TextBox 123"/>
          <p:cNvSpPr txBox="1"/>
          <p:nvPr/>
        </p:nvSpPr>
        <p:spPr>
          <a:xfrm>
            <a:off x="6964630" y="5974562"/>
            <a:ext cx="1905000" cy="646331"/>
          </a:xfrm>
          <a:prstGeom prst="rect">
            <a:avLst/>
          </a:prstGeom>
          <a:noFill/>
        </p:spPr>
        <p:txBody>
          <a:bodyPr wrap="square" rtlCol="0">
            <a:spAutoFit/>
          </a:bodyPr>
          <a:lstStyle/>
          <a:p>
            <a:r>
              <a:rPr lang="en-US" sz="1800" dirty="0"/>
              <a:t>Eavesdropper</a:t>
            </a:r>
          </a:p>
          <a:p>
            <a:r>
              <a:rPr lang="en-US" sz="1800" dirty="0"/>
              <a:t>hacker</a:t>
            </a:r>
          </a:p>
        </p:txBody>
      </p:sp>
      <p:cxnSp>
        <p:nvCxnSpPr>
          <p:cNvPr id="5120" name="Straight Arrow Connector 5119"/>
          <p:cNvCxnSpPr>
            <a:endCxn id="117" idx="2"/>
          </p:cNvCxnSpPr>
          <p:nvPr/>
        </p:nvCxnSpPr>
        <p:spPr>
          <a:xfrm flipH="1" flipV="1">
            <a:off x="7646495" y="3415547"/>
            <a:ext cx="40713" cy="134631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3" name="TextBox 132"/>
          <p:cNvSpPr txBox="1"/>
          <p:nvPr/>
        </p:nvSpPr>
        <p:spPr>
          <a:xfrm>
            <a:off x="7805354" y="4172634"/>
            <a:ext cx="1147551" cy="646331"/>
          </a:xfrm>
          <a:prstGeom prst="rect">
            <a:avLst/>
          </a:prstGeom>
          <a:noFill/>
        </p:spPr>
        <p:txBody>
          <a:bodyPr wrap="square" rtlCol="0">
            <a:spAutoFit/>
          </a:bodyPr>
          <a:lstStyle/>
          <a:p>
            <a:r>
              <a:rPr lang="en-US" sz="1800" dirty="0">
                <a:solidFill>
                  <a:srgbClr val="FF0000"/>
                </a:solidFill>
              </a:rPr>
              <a:t>Hijacked session</a:t>
            </a:r>
          </a:p>
        </p:txBody>
      </p:sp>
    </p:spTree>
    <p:extLst>
      <p:ext uri="{BB962C8B-B14F-4D97-AF65-F5344CB8AC3E}">
        <p14:creationId xmlns:p14="http://schemas.microsoft.com/office/powerpoint/2010/main" val="40284021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5"/>
          <p:cNvSpPr>
            <a:spLocks noGrp="1" noChangeArrowheads="1"/>
          </p:cNvSpPr>
          <p:nvPr>
            <p:ph type="title"/>
          </p:nvPr>
        </p:nvSpPr>
        <p:spPr/>
        <p:txBody>
          <a:bodyPr/>
          <a:lstStyle/>
          <a:p>
            <a:r>
              <a:rPr lang="en-US" dirty="0"/>
              <a:t>Fundamental Issue: User Identification</a:t>
            </a:r>
          </a:p>
        </p:txBody>
      </p:sp>
      <p:sp>
        <p:nvSpPr>
          <p:cNvPr id="19459" name="Rectangle 6"/>
          <p:cNvSpPr>
            <a:spLocks noGrp="1" noChangeArrowheads="1"/>
          </p:cNvSpPr>
          <p:nvPr>
            <p:ph sz="half" idx="1"/>
          </p:nvPr>
        </p:nvSpPr>
        <p:spPr>
          <a:xfrm>
            <a:off x="1435608" y="1524000"/>
            <a:ext cx="3657600" cy="4876800"/>
          </a:xfrm>
        </p:spPr>
        <p:txBody>
          <a:bodyPr>
            <a:normAutofit fontScale="92500" lnSpcReduction="10000"/>
          </a:bodyPr>
          <a:lstStyle/>
          <a:p>
            <a:r>
              <a:rPr lang="en-US" sz="2000" dirty="0"/>
              <a:t>Passwords</a:t>
            </a:r>
          </a:p>
          <a:p>
            <a:pPr lvl="1"/>
            <a:r>
              <a:rPr lang="en-US" sz="1800" dirty="0"/>
              <a:t>Dial up service found 30% of people used same word</a:t>
            </a:r>
          </a:p>
          <a:p>
            <a:pPr lvl="1"/>
            <a:r>
              <a:rPr lang="en-US" sz="1800" dirty="0"/>
              <a:t>People choose obvious</a:t>
            </a:r>
          </a:p>
          <a:p>
            <a:pPr lvl="1"/>
            <a:r>
              <a:rPr lang="en-US" sz="1800" dirty="0"/>
              <a:t>Post-It notes</a:t>
            </a:r>
          </a:p>
          <a:p>
            <a:endParaRPr lang="en-US" sz="2000" dirty="0"/>
          </a:p>
          <a:p>
            <a:r>
              <a:rPr lang="en-US" sz="2000" dirty="0"/>
              <a:t>Hints</a:t>
            </a:r>
          </a:p>
          <a:p>
            <a:pPr lvl="1"/>
            <a:r>
              <a:rPr lang="en-US" sz="1800" dirty="0"/>
              <a:t>Don’t use real words</a:t>
            </a:r>
          </a:p>
          <a:p>
            <a:pPr lvl="1"/>
            <a:r>
              <a:rPr lang="en-US" sz="1800" dirty="0"/>
              <a:t>Don’t use personal names</a:t>
            </a:r>
          </a:p>
          <a:p>
            <a:pPr lvl="1"/>
            <a:r>
              <a:rPr lang="en-US" sz="1800" dirty="0"/>
              <a:t>Include non-alphabetic</a:t>
            </a:r>
          </a:p>
          <a:p>
            <a:pPr lvl="1"/>
            <a:r>
              <a:rPr lang="en-US" sz="1800" dirty="0"/>
              <a:t>Change often</a:t>
            </a:r>
          </a:p>
          <a:p>
            <a:pPr lvl="1"/>
            <a:r>
              <a:rPr lang="en-US" sz="1800" dirty="0"/>
              <a:t>Use at least 8 characters</a:t>
            </a:r>
          </a:p>
          <a:p>
            <a:pPr lvl="1"/>
            <a:r>
              <a:rPr lang="en-US" sz="1800" dirty="0"/>
              <a:t>Don’t use the same password everywhere</a:t>
            </a:r>
          </a:p>
          <a:p>
            <a:pPr lvl="1"/>
            <a:r>
              <a:rPr lang="en-US" sz="1800" dirty="0">
                <a:sym typeface="Wingdings" pitchFamily="2" charset="2"/>
              </a:rPr>
              <a:t> But then you cannot remember the passwords!</a:t>
            </a:r>
            <a:endParaRPr lang="en-US" sz="1800" dirty="0"/>
          </a:p>
        </p:txBody>
      </p:sp>
      <p:sp>
        <p:nvSpPr>
          <p:cNvPr id="19460" name="Rectangle 7"/>
          <p:cNvSpPr>
            <a:spLocks noGrp="1" noChangeArrowheads="1"/>
          </p:cNvSpPr>
          <p:nvPr>
            <p:ph sz="half" idx="2"/>
          </p:nvPr>
        </p:nvSpPr>
        <p:spPr>
          <a:xfrm>
            <a:off x="5276088" y="1524000"/>
            <a:ext cx="3657600" cy="4876800"/>
          </a:xfrm>
        </p:spPr>
        <p:txBody>
          <a:bodyPr>
            <a:normAutofit fontScale="92500" lnSpcReduction="10000"/>
          </a:bodyPr>
          <a:lstStyle/>
          <a:p>
            <a:r>
              <a:rPr lang="en-US" sz="2000" dirty="0"/>
              <a:t>Alternatives:  Biometrics</a:t>
            </a:r>
          </a:p>
          <a:p>
            <a:pPr lvl="1"/>
            <a:r>
              <a:rPr lang="en-US" sz="1800" dirty="0"/>
              <a:t>Finger/hand print</a:t>
            </a:r>
          </a:p>
          <a:p>
            <a:pPr lvl="1"/>
            <a:r>
              <a:rPr lang="en-US" sz="1800" dirty="0"/>
              <a:t>Voice recognition</a:t>
            </a:r>
          </a:p>
          <a:p>
            <a:pPr lvl="1"/>
            <a:r>
              <a:rPr lang="en-US" sz="1800" dirty="0"/>
              <a:t>Retina/blood vessels</a:t>
            </a:r>
          </a:p>
          <a:p>
            <a:pPr lvl="1"/>
            <a:r>
              <a:rPr lang="en-US" sz="1800" dirty="0"/>
              <a:t>Iris scanner</a:t>
            </a:r>
          </a:p>
          <a:p>
            <a:pPr lvl="1"/>
            <a:r>
              <a:rPr lang="en-US" sz="1800" dirty="0"/>
              <a:t>DNA ?</a:t>
            </a:r>
          </a:p>
          <a:p>
            <a:r>
              <a:rPr lang="en-US" sz="2000" dirty="0"/>
              <a:t>Password generator cards</a:t>
            </a:r>
          </a:p>
          <a:p>
            <a:r>
              <a:rPr lang="en-US" sz="2000" dirty="0"/>
              <a:t>Comments</a:t>
            </a:r>
          </a:p>
          <a:p>
            <a:pPr lvl="1"/>
            <a:r>
              <a:rPr lang="en-US" sz="1800" dirty="0"/>
              <a:t>Don’t have to remember</a:t>
            </a:r>
          </a:p>
          <a:p>
            <a:pPr lvl="1"/>
            <a:r>
              <a:rPr lang="en-US" sz="1800" dirty="0"/>
              <a:t>Reasonably accurate</a:t>
            </a:r>
          </a:p>
          <a:p>
            <a:pPr lvl="1"/>
            <a:r>
              <a:rPr lang="en-US" sz="1800" dirty="0"/>
              <a:t>Price is dropping</a:t>
            </a:r>
          </a:p>
          <a:p>
            <a:pPr lvl="1"/>
            <a:r>
              <a:rPr lang="en-US" sz="1800" dirty="0"/>
              <a:t>Nothing is perfect</a:t>
            </a:r>
          </a:p>
        </p:txBody>
      </p:sp>
    </p:spTree>
    <p:extLst>
      <p:ext uri="{BB962C8B-B14F-4D97-AF65-F5344CB8AC3E}">
        <p14:creationId xmlns:p14="http://schemas.microsoft.com/office/powerpoint/2010/main" val="589546396"/>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Bad Passwords</a:t>
            </a:r>
          </a:p>
        </p:txBody>
      </p:sp>
      <p:sp>
        <p:nvSpPr>
          <p:cNvPr id="5" name="Content Placeholder 4"/>
          <p:cNvSpPr>
            <a:spLocks noGrp="1"/>
          </p:cNvSpPr>
          <p:nvPr>
            <p:ph idx="1"/>
          </p:nvPr>
        </p:nvSpPr>
        <p:spPr>
          <a:xfrm>
            <a:off x="1435608" y="1447800"/>
            <a:ext cx="7498080" cy="1828800"/>
          </a:xfrm>
        </p:spPr>
        <p:txBody>
          <a:bodyPr>
            <a:normAutofit fontScale="70000" lnSpcReduction="20000"/>
          </a:bodyPr>
          <a:lstStyle/>
          <a:p>
            <a:r>
              <a:rPr lang="en-US" dirty="0"/>
              <a:t>Some hackers have released stolen and cracked password files. Analysis reveals the most common passwords—which are also in a list used by hackers. Do not use these as your password! Example source: Ashlee Vance, “If Your Password Is 123456, Just Make It </a:t>
            </a:r>
            <a:r>
              <a:rPr lang="en-US" dirty="0" err="1"/>
              <a:t>HackMe</a:t>
            </a:r>
            <a:r>
              <a:rPr lang="en-US" dirty="0"/>
              <a:t>,” </a:t>
            </a:r>
            <a:r>
              <a:rPr lang="en-US" i="1" dirty="0"/>
              <a:t>The New York Times</a:t>
            </a:r>
            <a:r>
              <a:rPr lang="en-US" dirty="0"/>
              <a:t>, January 20, 2010.</a:t>
            </a:r>
          </a:p>
        </p:txBody>
      </p:sp>
      <p:sp>
        <p:nvSpPr>
          <p:cNvPr id="6" name="Rectangle 5"/>
          <p:cNvSpPr/>
          <p:nvPr/>
        </p:nvSpPr>
        <p:spPr>
          <a:xfrm>
            <a:off x="1676400" y="3276600"/>
            <a:ext cx="1905000" cy="3124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457200" indent="-457200">
              <a:buAutoNum type="arabicPeriod"/>
            </a:pPr>
            <a:r>
              <a:rPr lang="en-US" sz="1800" dirty="0">
                <a:solidFill>
                  <a:schemeClr val="tx1"/>
                </a:solidFill>
              </a:rPr>
              <a:t>123456</a:t>
            </a:r>
          </a:p>
          <a:p>
            <a:pPr marL="457200" indent="-457200">
              <a:buAutoNum type="arabicPeriod"/>
            </a:pPr>
            <a:r>
              <a:rPr lang="en-US" sz="1800" dirty="0">
                <a:solidFill>
                  <a:schemeClr val="tx1"/>
                </a:solidFill>
              </a:rPr>
              <a:t>12345</a:t>
            </a:r>
          </a:p>
          <a:p>
            <a:pPr marL="457200" indent="-457200">
              <a:buAutoNum type="arabicPeriod"/>
            </a:pPr>
            <a:r>
              <a:rPr lang="en-US" sz="1800" dirty="0">
                <a:solidFill>
                  <a:schemeClr val="tx1"/>
                </a:solidFill>
              </a:rPr>
              <a:t>123456789</a:t>
            </a:r>
          </a:p>
          <a:p>
            <a:pPr marL="457200" indent="-457200">
              <a:buAutoNum type="arabicPeriod"/>
            </a:pPr>
            <a:r>
              <a:rPr lang="en-US" sz="1800" dirty="0">
                <a:solidFill>
                  <a:schemeClr val="tx1"/>
                </a:solidFill>
              </a:rPr>
              <a:t>password</a:t>
            </a:r>
          </a:p>
          <a:p>
            <a:pPr marL="457200" indent="-457200">
              <a:buAutoNum type="arabicPeriod"/>
            </a:pPr>
            <a:r>
              <a:rPr lang="en-US" sz="1800" dirty="0" err="1">
                <a:solidFill>
                  <a:schemeClr val="tx1"/>
                </a:solidFill>
              </a:rPr>
              <a:t>iloveyou</a:t>
            </a:r>
            <a:endParaRPr lang="en-US" sz="1800" dirty="0">
              <a:solidFill>
                <a:schemeClr val="tx1"/>
              </a:solidFill>
            </a:endParaRPr>
          </a:p>
          <a:p>
            <a:pPr marL="457200" indent="-457200">
              <a:buAutoNum type="arabicPeriod"/>
            </a:pPr>
            <a:r>
              <a:rPr lang="en-US" sz="1800" dirty="0">
                <a:solidFill>
                  <a:schemeClr val="tx1"/>
                </a:solidFill>
              </a:rPr>
              <a:t>princess</a:t>
            </a:r>
          </a:p>
          <a:p>
            <a:pPr marL="457200" indent="-457200">
              <a:buAutoNum type="arabicPeriod"/>
            </a:pPr>
            <a:r>
              <a:rPr lang="en-US" sz="1800" dirty="0" err="1">
                <a:solidFill>
                  <a:schemeClr val="tx1"/>
                </a:solidFill>
              </a:rPr>
              <a:t>rockyou</a:t>
            </a:r>
            <a:endParaRPr lang="en-US" sz="1800" dirty="0">
              <a:solidFill>
                <a:schemeClr val="tx1"/>
              </a:solidFill>
            </a:endParaRPr>
          </a:p>
          <a:p>
            <a:pPr marL="457200" indent="-457200">
              <a:buAutoNum type="arabicPeriod"/>
            </a:pPr>
            <a:r>
              <a:rPr lang="en-US" sz="1800" dirty="0">
                <a:solidFill>
                  <a:schemeClr val="tx1"/>
                </a:solidFill>
              </a:rPr>
              <a:t>1234567</a:t>
            </a:r>
          </a:p>
          <a:p>
            <a:pPr marL="457200" indent="-457200">
              <a:buAutoNum type="arabicPeriod"/>
            </a:pPr>
            <a:r>
              <a:rPr lang="en-US" sz="1800" dirty="0">
                <a:solidFill>
                  <a:schemeClr val="tx1"/>
                </a:solidFill>
              </a:rPr>
              <a:t>12345678</a:t>
            </a:r>
          </a:p>
          <a:p>
            <a:pPr marL="457200" indent="-457200">
              <a:buAutoNum type="arabicPeriod"/>
            </a:pPr>
            <a:r>
              <a:rPr lang="en-US" sz="1800" dirty="0">
                <a:solidFill>
                  <a:schemeClr val="tx1"/>
                </a:solidFill>
              </a:rPr>
              <a:t>abc123</a:t>
            </a:r>
          </a:p>
        </p:txBody>
      </p:sp>
      <p:sp>
        <p:nvSpPr>
          <p:cNvPr id="7" name="Rectangle 6"/>
          <p:cNvSpPr/>
          <p:nvPr/>
        </p:nvSpPr>
        <p:spPr>
          <a:xfrm>
            <a:off x="3962400" y="3276600"/>
            <a:ext cx="1905000" cy="31242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342900" indent="-342900">
              <a:buFont typeface="+mj-lt"/>
              <a:buAutoNum type="arabicPeriod" startAt="11"/>
            </a:pPr>
            <a:r>
              <a:rPr lang="en-US" sz="1800" dirty="0">
                <a:solidFill>
                  <a:schemeClr val="tx1"/>
                </a:solidFill>
              </a:rPr>
              <a:t>nicole</a:t>
            </a:r>
          </a:p>
          <a:p>
            <a:pPr marL="342900" indent="-342900">
              <a:buAutoNum type="arabicPeriod" startAt="11"/>
            </a:pPr>
            <a:r>
              <a:rPr lang="en-US" sz="1800" dirty="0" err="1">
                <a:solidFill>
                  <a:schemeClr val="tx1"/>
                </a:solidFill>
              </a:rPr>
              <a:t>daniel</a:t>
            </a:r>
            <a:endParaRPr lang="en-US" sz="1800" dirty="0">
              <a:solidFill>
                <a:schemeClr val="tx1"/>
              </a:solidFill>
            </a:endParaRPr>
          </a:p>
          <a:p>
            <a:pPr marL="342900" indent="-342900">
              <a:buAutoNum type="arabicPeriod" startAt="11"/>
            </a:pPr>
            <a:r>
              <a:rPr lang="en-US" sz="1800" dirty="0" err="1">
                <a:solidFill>
                  <a:schemeClr val="tx1"/>
                </a:solidFill>
              </a:rPr>
              <a:t>babygirl</a:t>
            </a:r>
            <a:endParaRPr lang="en-US" sz="1800" dirty="0">
              <a:solidFill>
                <a:schemeClr val="tx1"/>
              </a:solidFill>
            </a:endParaRPr>
          </a:p>
          <a:p>
            <a:pPr marL="342900" indent="-342900">
              <a:buAutoNum type="arabicPeriod" startAt="11"/>
            </a:pPr>
            <a:r>
              <a:rPr lang="en-US" sz="1800" dirty="0">
                <a:solidFill>
                  <a:schemeClr val="tx1"/>
                </a:solidFill>
              </a:rPr>
              <a:t>monkey</a:t>
            </a:r>
          </a:p>
          <a:p>
            <a:pPr marL="342900" indent="-342900">
              <a:buAutoNum type="arabicPeriod" startAt="11"/>
            </a:pPr>
            <a:r>
              <a:rPr lang="en-US" sz="1800" dirty="0" err="1">
                <a:solidFill>
                  <a:schemeClr val="tx1"/>
                </a:solidFill>
              </a:rPr>
              <a:t>jessica</a:t>
            </a:r>
            <a:endParaRPr lang="en-US" sz="1800" dirty="0">
              <a:solidFill>
                <a:schemeClr val="tx1"/>
              </a:solidFill>
            </a:endParaRPr>
          </a:p>
          <a:p>
            <a:pPr marL="342900" indent="-342900">
              <a:buAutoNum type="arabicPeriod" startAt="11"/>
            </a:pPr>
            <a:r>
              <a:rPr lang="en-US" sz="1800" dirty="0">
                <a:solidFill>
                  <a:schemeClr val="tx1"/>
                </a:solidFill>
              </a:rPr>
              <a:t>lovely</a:t>
            </a:r>
          </a:p>
          <a:p>
            <a:pPr marL="342900" indent="-342900">
              <a:buAutoNum type="arabicPeriod" startAt="11"/>
            </a:pPr>
            <a:r>
              <a:rPr lang="en-US" sz="1800" dirty="0" err="1">
                <a:solidFill>
                  <a:schemeClr val="tx1"/>
                </a:solidFill>
              </a:rPr>
              <a:t>michael</a:t>
            </a:r>
            <a:endParaRPr lang="en-US" sz="1800" dirty="0">
              <a:solidFill>
                <a:schemeClr val="tx1"/>
              </a:solidFill>
            </a:endParaRPr>
          </a:p>
          <a:p>
            <a:pPr marL="342900" indent="-342900">
              <a:buAutoNum type="arabicPeriod" startAt="11"/>
            </a:pPr>
            <a:r>
              <a:rPr lang="en-US" sz="1800" dirty="0" err="1">
                <a:solidFill>
                  <a:schemeClr val="tx1"/>
                </a:solidFill>
              </a:rPr>
              <a:t>ashley</a:t>
            </a:r>
            <a:endParaRPr lang="en-US" sz="1800" dirty="0">
              <a:solidFill>
                <a:schemeClr val="tx1"/>
              </a:solidFill>
            </a:endParaRPr>
          </a:p>
          <a:p>
            <a:pPr marL="342900" indent="-342900">
              <a:buAutoNum type="arabicPeriod" startAt="11"/>
            </a:pPr>
            <a:r>
              <a:rPr lang="en-US" sz="1800" dirty="0">
                <a:solidFill>
                  <a:schemeClr val="tx1"/>
                </a:solidFill>
              </a:rPr>
              <a:t>654321</a:t>
            </a:r>
          </a:p>
          <a:p>
            <a:pPr marL="342900" indent="-342900">
              <a:buAutoNum type="arabicPeriod" startAt="11"/>
            </a:pPr>
            <a:r>
              <a:rPr lang="en-US" sz="1800" dirty="0">
                <a:solidFill>
                  <a:schemeClr val="tx1"/>
                </a:solidFill>
              </a:rPr>
              <a:t>qwerty</a:t>
            </a:r>
          </a:p>
        </p:txBody>
      </p:sp>
      <p:sp>
        <p:nvSpPr>
          <p:cNvPr id="8" name="Rectangle 7"/>
          <p:cNvSpPr/>
          <p:nvPr/>
        </p:nvSpPr>
        <p:spPr>
          <a:xfrm>
            <a:off x="6172200" y="3276600"/>
            <a:ext cx="1905000" cy="3429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marL="342900" indent="-342900">
              <a:buFont typeface="+mj-lt"/>
              <a:buAutoNum type="arabicPeriod" startAt="21"/>
            </a:pPr>
            <a:r>
              <a:rPr lang="en-US" sz="1800" dirty="0">
                <a:solidFill>
                  <a:schemeClr val="tx1"/>
                </a:solidFill>
              </a:rPr>
              <a:t>Iloveu</a:t>
            </a:r>
          </a:p>
          <a:p>
            <a:pPr marL="342900" indent="-342900">
              <a:buAutoNum type="arabicPeriod" startAt="21"/>
            </a:pPr>
            <a:r>
              <a:rPr lang="en-US" sz="1800" dirty="0" err="1">
                <a:solidFill>
                  <a:schemeClr val="tx1"/>
                </a:solidFill>
              </a:rPr>
              <a:t>michelle</a:t>
            </a:r>
            <a:endParaRPr lang="en-US" sz="1800" dirty="0">
              <a:solidFill>
                <a:schemeClr val="tx1"/>
              </a:solidFill>
            </a:endParaRPr>
          </a:p>
          <a:p>
            <a:pPr marL="342900" indent="-342900">
              <a:buAutoNum type="arabicPeriod" startAt="21"/>
            </a:pPr>
            <a:r>
              <a:rPr lang="en-US" sz="1800" dirty="0">
                <a:solidFill>
                  <a:schemeClr val="tx1"/>
                </a:solidFill>
              </a:rPr>
              <a:t>111111</a:t>
            </a:r>
          </a:p>
          <a:p>
            <a:pPr marL="342900" indent="-342900">
              <a:buAutoNum type="arabicPeriod" startAt="21"/>
            </a:pPr>
            <a:r>
              <a:rPr lang="en-US" sz="1800" dirty="0">
                <a:solidFill>
                  <a:schemeClr val="tx1"/>
                </a:solidFill>
              </a:rPr>
              <a:t>0</a:t>
            </a:r>
          </a:p>
          <a:p>
            <a:pPr marL="342900" indent="-342900">
              <a:buAutoNum type="arabicPeriod" startAt="21"/>
            </a:pPr>
            <a:r>
              <a:rPr lang="en-US" sz="1800" dirty="0" err="1">
                <a:solidFill>
                  <a:schemeClr val="tx1"/>
                </a:solidFill>
              </a:rPr>
              <a:t>Tigger</a:t>
            </a:r>
            <a:endParaRPr lang="en-US" sz="1800" dirty="0">
              <a:solidFill>
                <a:schemeClr val="tx1"/>
              </a:solidFill>
            </a:endParaRPr>
          </a:p>
          <a:p>
            <a:pPr marL="342900" indent="-342900">
              <a:buAutoNum type="arabicPeriod" startAt="21"/>
            </a:pPr>
            <a:r>
              <a:rPr lang="en-US" sz="1800" dirty="0">
                <a:solidFill>
                  <a:schemeClr val="tx1"/>
                </a:solidFill>
              </a:rPr>
              <a:t>password1</a:t>
            </a:r>
          </a:p>
          <a:p>
            <a:pPr marL="342900" indent="-342900">
              <a:buAutoNum type="arabicPeriod" startAt="21"/>
            </a:pPr>
            <a:r>
              <a:rPr lang="en-US" sz="1800" dirty="0">
                <a:solidFill>
                  <a:schemeClr val="tx1"/>
                </a:solidFill>
              </a:rPr>
              <a:t>sunshine</a:t>
            </a:r>
          </a:p>
          <a:p>
            <a:pPr marL="342900" indent="-342900">
              <a:buAutoNum type="arabicPeriod" startAt="21"/>
            </a:pPr>
            <a:r>
              <a:rPr lang="en-US" sz="1800" dirty="0">
                <a:solidFill>
                  <a:schemeClr val="tx1"/>
                </a:solidFill>
              </a:rPr>
              <a:t>chocolate</a:t>
            </a:r>
          </a:p>
          <a:p>
            <a:pPr marL="342900" indent="-342900">
              <a:buAutoNum type="arabicPeriod" startAt="21"/>
            </a:pPr>
            <a:r>
              <a:rPr lang="en-US" sz="1800" dirty="0" err="1">
                <a:solidFill>
                  <a:schemeClr val="tx1"/>
                </a:solidFill>
              </a:rPr>
              <a:t>anthony</a:t>
            </a:r>
            <a:endParaRPr lang="en-US" sz="1800" dirty="0">
              <a:solidFill>
                <a:schemeClr val="tx1"/>
              </a:solidFill>
            </a:endParaRPr>
          </a:p>
          <a:p>
            <a:pPr marL="342900" indent="-342900">
              <a:buAutoNum type="arabicPeriod" startAt="21"/>
            </a:pPr>
            <a:r>
              <a:rPr lang="en-US" sz="1800" dirty="0">
                <a:solidFill>
                  <a:schemeClr val="tx1"/>
                </a:solidFill>
              </a:rPr>
              <a:t>Angel</a:t>
            </a:r>
          </a:p>
          <a:p>
            <a:pPr marL="342900" indent="-342900">
              <a:buAutoNum type="arabicPeriod" startAt="21"/>
            </a:pPr>
            <a:r>
              <a:rPr lang="en-US" sz="1800" dirty="0">
                <a:solidFill>
                  <a:schemeClr val="tx1"/>
                </a:solidFill>
              </a:rPr>
              <a:t>FRIENDS</a:t>
            </a:r>
          </a:p>
          <a:p>
            <a:pPr marL="342900" indent="-342900">
              <a:buAutoNum type="arabicPeriod" startAt="21"/>
            </a:pPr>
            <a:r>
              <a:rPr lang="en-US" sz="1800" dirty="0">
                <a:solidFill>
                  <a:schemeClr val="tx1"/>
                </a:solidFill>
              </a:rPr>
              <a:t>soccer</a:t>
            </a:r>
          </a:p>
        </p:txBody>
      </p:sp>
    </p:spTree>
    <p:extLst>
      <p:ext uri="{BB962C8B-B14F-4D97-AF65-F5344CB8AC3E}">
        <p14:creationId xmlns:p14="http://schemas.microsoft.com/office/powerpoint/2010/main" val="20314689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026"/>
          <p:cNvSpPr>
            <a:spLocks noGrp="1" noChangeArrowheads="1"/>
          </p:cNvSpPr>
          <p:nvPr>
            <p:ph type="title"/>
          </p:nvPr>
        </p:nvSpPr>
        <p:spPr/>
        <p:txBody>
          <a:bodyPr/>
          <a:lstStyle/>
          <a:p>
            <a:r>
              <a:rPr lang="en-US"/>
              <a:t>Iris Scan</a:t>
            </a:r>
          </a:p>
        </p:txBody>
      </p:sp>
      <p:pic>
        <p:nvPicPr>
          <p:cNvPr id="20483" name="Picture 10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590800"/>
            <a:ext cx="1371600" cy="168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20484" name="Text Box 1028"/>
          <p:cNvSpPr txBox="1">
            <a:spLocks noChangeArrowheads="1"/>
          </p:cNvSpPr>
          <p:nvPr/>
        </p:nvSpPr>
        <p:spPr bwMode="auto">
          <a:xfrm>
            <a:off x="457200" y="4191000"/>
            <a:ext cx="292907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800" dirty="0"/>
              <a:t>http://www.iridiantech.com/</a:t>
            </a:r>
          </a:p>
          <a:p>
            <a:r>
              <a:rPr lang="en-US" sz="1800" dirty="0"/>
              <a:t>questions/q2/features.html</a:t>
            </a:r>
          </a:p>
        </p:txBody>
      </p:sp>
      <p:sp>
        <p:nvSpPr>
          <p:cNvPr id="20485" name="Text Box 1029"/>
          <p:cNvSpPr txBox="1">
            <a:spLocks noChangeArrowheads="1"/>
          </p:cNvSpPr>
          <p:nvPr/>
        </p:nvSpPr>
        <p:spPr bwMode="auto">
          <a:xfrm>
            <a:off x="1371600" y="5029200"/>
            <a:ext cx="504497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800" b="1" dirty="0"/>
              <a:t>Algorithm patents by JOHN DAUGMAN 1994</a:t>
            </a:r>
            <a:endParaRPr lang="en-US" sz="1800" dirty="0"/>
          </a:p>
          <a:p>
            <a:r>
              <a:rPr lang="en-US" sz="1800" dirty="0"/>
              <a:t> http://www.cl.cam.ac.uk/~jgd1000/</a:t>
            </a:r>
          </a:p>
        </p:txBody>
      </p:sp>
      <p:pic>
        <p:nvPicPr>
          <p:cNvPr id="20486" name="Picture 103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0" y="2286000"/>
            <a:ext cx="1543050" cy="1543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20487" name="Text Box 1031"/>
          <p:cNvSpPr txBox="1">
            <a:spLocks noChangeArrowheads="1"/>
          </p:cNvSpPr>
          <p:nvPr/>
        </p:nvSpPr>
        <p:spPr bwMode="auto">
          <a:xfrm>
            <a:off x="5715000" y="3962400"/>
            <a:ext cx="305911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dirty="0"/>
              <a:t>http://www.eyeticket.com/</a:t>
            </a:r>
          </a:p>
          <a:p>
            <a:r>
              <a:rPr lang="en-US" sz="2000" dirty="0" err="1"/>
              <a:t>eyepass</a:t>
            </a:r>
            <a:r>
              <a:rPr lang="en-US" sz="2000" dirty="0"/>
              <a:t>/index.html</a:t>
            </a:r>
          </a:p>
        </p:txBody>
      </p:sp>
      <p:pic>
        <p:nvPicPr>
          <p:cNvPr id="20488" name="Picture 103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9000" y="762000"/>
            <a:ext cx="2381250" cy="2362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
        <p:nvSpPr>
          <p:cNvPr id="20489" name="Text Box 1034"/>
          <p:cNvSpPr txBox="1">
            <a:spLocks noChangeArrowheads="1"/>
          </p:cNvSpPr>
          <p:nvPr/>
        </p:nvSpPr>
        <p:spPr bwMode="auto">
          <a:xfrm>
            <a:off x="3886200" y="3200400"/>
            <a:ext cx="12509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a:hlinkClick r:id="rId5"/>
              </a:rPr>
              <a:t>Panasonic</a:t>
            </a:r>
            <a:endParaRPr lang="en-US"/>
          </a:p>
        </p:txBody>
      </p:sp>
    </p:spTree>
    <p:extLst>
      <p:ext uri="{BB962C8B-B14F-4D97-AF65-F5344CB8AC3E}">
        <p14:creationId xmlns:p14="http://schemas.microsoft.com/office/powerpoint/2010/main" val="31311956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3"/>
          <p:cNvPicPr>
            <a:picLocks noChangeArrowheads="1"/>
          </p:cNvPicPr>
          <p:nvPr/>
        </p:nvPicPr>
        <p:blipFill>
          <a:blip r:embed="rId2">
            <a:extLst>
              <a:ext uri="{28A0092B-C50C-407E-A947-70E740481C1C}">
                <a14:useLocalDpi xmlns:a14="http://schemas.microsoft.com/office/drawing/2010/main" val="0"/>
              </a:ext>
            </a:extLst>
          </a:blip>
          <a:srcRect l="9100" r="8270" b="7581"/>
          <a:stretch>
            <a:fillRect/>
          </a:stretch>
        </p:blipFill>
        <p:spPr bwMode="auto">
          <a:xfrm>
            <a:off x="895350" y="1086617"/>
            <a:ext cx="3157538" cy="4335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1507" name="Picture 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76800" y="1586679"/>
            <a:ext cx="2667000" cy="3586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08" name="Rectangle 5"/>
          <p:cNvSpPr>
            <a:spLocks noChangeArrowheads="1"/>
          </p:cNvSpPr>
          <p:nvPr/>
        </p:nvSpPr>
        <p:spPr bwMode="auto">
          <a:xfrm>
            <a:off x="915988" y="5580829"/>
            <a:ext cx="8228012" cy="1200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spcBef>
                <a:spcPct val="50000"/>
              </a:spcBef>
            </a:pPr>
            <a:r>
              <a:rPr lang="en-US" sz="1800" dirty="0"/>
              <a:t>Several methods exist to identify a person based on biological characteristics.  Common techniques include fingerprint, handprint readers, and retinal scanners.  More exotic devices include body shape sensors and this thermal facial reader which uses infrared imaging to identify the user.</a:t>
            </a:r>
          </a:p>
        </p:txBody>
      </p:sp>
      <p:sp>
        <p:nvSpPr>
          <p:cNvPr id="21509" name="Rectangle 6"/>
          <p:cNvSpPr>
            <a:spLocks noGrp="1" noChangeArrowheads="1"/>
          </p:cNvSpPr>
          <p:nvPr>
            <p:ph type="title"/>
          </p:nvPr>
        </p:nvSpPr>
        <p:spPr/>
        <p:txBody>
          <a:bodyPr/>
          <a:lstStyle/>
          <a:p>
            <a:r>
              <a:rPr lang="en-US"/>
              <a:t>Biometrics: Thermal</a:t>
            </a:r>
          </a:p>
        </p:txBody>
      </p:sp>
    </p:spTree>
    <p:extLst>
      <p:ext uri="{BB962C8B-B14F-4D97-AF65-F5344CB8AC3E}">
        <p14:creationId xmlns:p14="http://schemas.microsoft.com/office/powerpoint/2010/main" val="2892039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JPost\AppData\Local\Microsoft\Windows\Temporary Internet Files\Content.IE5\HR2VBBDV\MP900178596[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78421" y="1310071"/>
            <a:ext cx="3334498" cy="2228788"/>
          </a:xfrm>
          <a:prstGeom prst="rect">
            <a:avLst/>
          </a:prstGeom>
          <a:noFill/>
          <a:extLst>
            <a:ext uri="{909E8E84-426E-40DD-AFC4-6F175D3DCCD1}">
              <a14:hiddenFill xmlns:a14="http://schemas.microsoft.com/office/drawing/2010/main">
                <a:solidFill>
                  <a:srgbClr val="FFFFFF"/>
                </a:solidFill>
              </a14:hiddenFill>
            </a:ext>
          </a:extLst>
        </p:spPr>
      </p:pic>
      <p:sp>
        <p:nvSpPr>
          <p:cNvPr id="5122" name="Rectangle 2050"/>
          <p:cNvSpPr>
            <a:spLocks noGrp="1" noChangeArrowheads="1"/>
          </p:cNvSpPr>
          <p:nvPr>
            <p:ph type="title"/>
          </p:nvPr>
        </p:nvSpPr>
        <p:spPr/>
        <p:txBody>
          <a:bodyPr/>
          <a:lstStyle/>
          <a:p>
            <a:r>
              <a:rPr lang="en-US"/>
              <a:t>Computer Security</a:t>
            </a:r>
          </a:p>
        </p:txBody>
      </p:sp>
      <p:pic>
        <p:nvPicPr>
          <p:cNvPr id="5123" name="Picture 2051" descr="j007861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971800"/>
            <a:ext cx="220980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5" name="Freeform 2056"/>
          <p:cNvSpPr>
            <a:spLocks/>
          </p:cNvSpPr>
          <p:nvPr/>
        </p:nvSpPr>
        <p:spPr bwMode="auto">
          <a:xfrm>
            <a:off x="2362200" y="2819400"/>
            <a:ext cx="4114800" cy="990600"/>
          </a:xfrm>
          <a:custGeom>
            <a:avLst/>
            <a:gdLst>
              <a:gd name="T0" fmla="*/ 0 w 2592"/>
              <a:gd name="T1" fmla="*/ 2147483647 h 896"/>
              <a:gd name="T2" fmla="*/ 2147483647 w 2592"/>
              <a:gd name="T3" fmla="*/ 2147483647 h 896"/>
              <a:gd name="T4" fmla="*/ 2147483647 w 2592"/>
              <a:gd name="T5" fmla="*/ 2147483647 h 896"/>
              <a:gd name="T6" fmla="*/ 2147483647 w 2592"/>
              <a:gd name="T7" fmla="*/ 2147483647 h 896"/>
              <a:gd name="T8" fmla="*/ 2147483647 w 2592"/>
              <a:gd name="T9" fmla="*/ 2147483647 h 896"/>
              <a:gd name="T10" fmla="*/ 2147483647 w 2592"/>
              <a:gd name="T11" fmla="*/ 2147483647 h 896"/>
              <a:gd name="T12" fmla="*/ 2147483647 w 2592"/>
              <a:gd name="T13" fmla="*/ 2147483647 h 896"/>
              <a:gd name="T14" fmla="*/ 0 60000 65536"/>
              <a:gd name="T15" fmla="*/ 0 60000 65536"/>
              <a:gd name="T16" fmla="*/ 0 60000 65536"/>
              <a:gd name="T17" fmla="*/ 0 60000 65536"/>
              <a:gd name="T18" fmla="*/ 0 60000 65536"/>
              <a:gd name="T19" fmla="*/ 0 60000 65536"/>
              <a:gd name="T20" fmla="*/ 0 60000 65536"/>
              <a:gd name="T21" fmla="*/ 0 w 2592"/>
              <a:gd name="T22" fmla="*/ 0 h 896"/>
              <a:gd name="T23" fmla="*/ 2592 w 2592"/>
              <a:gd name="T24" fmla="*/ 896 h 89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592" h="896">
                <a:moveTo>
                  <a:pt x="0" y="896"/>
                </a:moveTo>
                <a:cubicBezTo>
                  <a:pt x="228" y="856"/>
                  <a:pt x="456" y="816"/>
                  <a:pt x="576" y="704"/>
                </a:cubicBezTo>
                <a:cubicBezTo>
                  <a:pt x="696" y="592"/>
                  <a:pt x="656" y="336"/>
                  <a:pt x="720" y="224"/>
                </a:cubicBezTo>
                <a:cubicBezTo>
                  <a:pt x="784" y="112"/>
                  <a:pt x="792" y="24"/>
                  <a:pt x="960" y="32"/>
                </a:cubicBezTo>
                <a:cubicBezTo>
                  <a:pt x="1128" y="40"/>
                  <a:pt x="1536" y="272"/>
                  <a:pt x="1728" y="272"/>
                </a:cubicBezTo>
                <a:cubicBezTo>
                  <a:pt x="1920" y="272"/>
                  <a:pt x="1968" y="64"/>
                  <a:pt x="2112" y="32"/>
                </a:cubicBezTo>
                <a:cubicBezTo>
                  <a:pt x="2256" y="0"/>
                  <a:pt x="2424" y="40"/>
                  <a:pt x="2592" y="80"/>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26" name="Freeform 2058"/>
          <p:cNvSpPr>
            <a:spLocks/>
          </p:cNvSpPr>
          <p:nvPr/>
        </p:nvSpPr>
        <p:spPr bwMode="auto">
          <a:xfrm>
            <a:off x="3306763" y="3295650"/>
            <a:ext cx="2128837" cy="2724150"/>
          </a:xfrm>
          <a:custGeom>
            <a:avLst/>
            <a:gdLst>
              <a:gd name="T0" fmla="*/ 2147483647 w 1341"/>
              <a:gd name="T1" fmla="*/ 0 h 1716"/>
              <a:gd name="T2" fmla="*/ 2147483647 w 1341"/>
              <a:gd name="T3" fmla="*/ 2147483647 h 1716"/>
              <a:gd name="T4" fmla="*/ 2147483647 w 1341"/>
              <a:gd name="T5" fmla="*/ 2147483647 h 1716"/>
              <a:gd name="T6" fmla="*/ 2147483647 w 1341"/>
              <a:gd name="T7" fmla="*/ 2147483647 h 1716"/>
              <a:gd name="T8" fmla="*/ 2147483647 w 1341"/>
              <a:gd name="T9" fmla="*/ 2147483647 h 1716"/>
              <a:gd name="T10" fmla="*/ 2147483647 w 1341"/>
              <a:gd name="T11" fmla="*/ 2147483647 h 1716"/>
              <a:gd name="T12" fmla="*/ 2147483647 w 1341"/>
              <a:gd name="T13" fmla="*/ 2147483647 h 1716"/>
              <a:gd name="T14" fmla="*/ 2147483647 w 1341"/>
              <a:gd name="T15" fmla="*/ 2147483647 h 1716"/>
              <a:gd name="T16" fmla="*/ 2147483647 w 1341"/>
              <a:gd name="T17" fmla="*/ 2147483647 h 1716"/>
              <a:gd name="T18" fmla="*/ 2147483647 w 1341"/>
              <a:gd name="T19" fmla="*/ 2147483647 h 1716"/>
              <a:gd name="T20" fmla="*/ 2147483647 w 1341"/>
              <a:gd name="T21" fmla="*/ 2147483647 h 1716"/>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341"/>
              <a:gd name="T34" fmla="*/ 0 h 1716"/>
              <a:gd name="T35" fmla="*/ 1341 w 1341"/>
              <a:gd name="T36" fmla="*/ 1716 h 171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341" h="1716">
                <a:moveTo>
                  <a:pt x="582" y="0"/>
                </a:moveTo>
                <a:cubicBezTo>
                  <a:pt x="504" y="53"/>
                  <a:pt x="204" y="218"/>
                  <a:pt x="115" y="317"/>
                </a:cubicBezTo>
                <a:cubicBezTo>
                  <a:pt x="26" y="416"/>
                  <a:pt x="0" y="549"/>
                  <a:pt x="46" y="595"/>
                </a:cubicBezTo>
                <a:cubicBezTo>
                  <a:pt x="92" y="641"/>
                  <a:pt x="296" y="567"/>
                  <a:pt x="393" y="595"/>
                </a:cubicBezTo>
                <a:cubicBezTo>
                  <a:pt x="490" y="623"/>
                  <a:pt x="500" y="721"/>
                  <a:pt x="631" y="764"/>
                </a:cubicBezTo>
                <a:cubicBezTo>
                  <a:pt x="762" y="807"/>
                  <a:pt x="1089" y="789"/>
                  <a:pt x="1181" y="852"/>
                </a:cubicBezTo>
                <a:cubicBezTo>
                  <a:pt x="1273" y="915"/>
                  <a:pt x="1157" y="1052"/>
                  <a:pt x="1181" y="1140"/>
                </a:cubicBezTo>
                <a:cubicBezTo>
                  <a:pt x="1205" y="1228"/>
                  <a:pt x="1341" y="1324"/>
                  <a:pt x="1325" y="1380"/>
                </a:cubicBezTo>
                <a:cubicBezTo>
                  <a:pt x="1309" y="1436"/>
                  <a:pt x="1125" y="1428"/>
                  <a:pt x="1085" y="1476"/>
                </a:cubicBezTo>
                <a:cubicBezTo>
                  <a:pt x="1045" y="1524"/>
                  <a:pt x="1109" y="1628"/>
                  <a:pt x="1085" y="1668"/>
                </a:cubicBezTo>
                <a:cubicBezTo>
                  <a:pt x="1061" y="1708"/>
                  <a:pt x="1001" y="1712"/>
                  <a:pt x="941" y="1716"/>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28" name="Text Box 2061"/>
          <p:cNvSpPr txBox="1">
            <a:spLocks noChangeArrowheads="1"/>
          </p:cNvSpPr>
          <p:nvPr/>
        </p:nvSpPr>
        <p:spPr bwMode="auto">
          <a:xfrm>
            <a:off x="5932704" y="457200"/>
            <a:ext cx="2401619"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dirty="0"/>
              <a:t>Server Attacks</a:t>
            </a:r>
          </a:p>
          <a:p>
            <a:r>
              <a:rPr lang="en-US" sz="2000" dirty="0"/>
              <a:t>+ Physical Dangers</a:t>
            </a:r>
          </a:p>
        </p:txBody>
      </p:sp>
      <p:sp>
        <p:nvSpPr>
          <p:cNvPr id="5129" name="Text Box 2062"/>
          <p:cNvSpPr txBox="1">
            <a:spLocks noChangeArrowheads="1"/>
          </p:cNvSpPr>
          <p:nvPr/>
        </p:nvSpPr>
        <p:spPr bwMode="auto">
          <a:xfrm>
            <a:off x="3657600" y="3581400"/>
            <a:ext cx="24034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a:t>Data interception</a:t>
            </a:r>
          </a:p>
          <a:p>
            <a:r>
              <a:rPr lang="en-US" sz="2000"/>
              <a:t>+ external attackers</a:t>
            </a:r>
          </a:p>
        </p:txBody>
      </p:sp>
      <p:sp>
        <p:nvSpPr>
          <p:cNvPr id="5130" name="Freeform 2063"/>
          <p:cNvSpPr>
            <a:spLocks/>
          </p:cNvSpPr>
          <p:nvPr/>
        </p:nvSpPr>
        <p:spPr bwMode="auto">
          <a:xfrm>
            <a:off x="2459038" y="2371725"/>
            <a:ext cx="3192462" cy="1195388"/>
          </a:xfrm>
          <a:custGeom>
            <a:avLst/>
            <a:gdLst>
              <a:gd name="T0" fmla="*/ 2147483647 w 2011"/>
              <a:gd name="T1" fmla="*/ 2147483647 h 753"/>
              <a:gd name="T2" fmla="*/ 2147483647 w 2011"/>
              <a:gd name="T3" fmla="*/ 2147483647 h 753"/>
              <a:gd name="T4" fmla="*/ 2147483647 w 2011"/>
              <a:gd name="T5" fmla="*/ 2147483647 h 753"/>
              <a:gd name="T6" fmla="*/ 2147483647 w 2011"/>
              <a:gd name="T7" fmla="*/ 2147483647 h 753"/>
              <a:gd name="T8" fmla="*/ 2147483647 w 2011"/>
              <a:gd name="T9" fmla="*/ 2147483647 h 753"/>
              <a:gd name="T10" fmla="*/ 2147483647 w 2011"/>
              <a:gd name="T11" fmla="*/ 2147483647 h 753"/>
              <a:gd name="T12" fmla="*/ 2147483647 w 2011"/>
              <a:gd name="T13" fmla="*/ 2147483647 h 753"/>
              <a:gd name="T14" fmla="*/ 2147483647 w 2011"/>
              <a:gd name="T15" fmla="*/ 2147483647 h 753"/>
              <a:gd name="T16" fmla="*/ 2147483647 w 2011"/>
              <a:gd name="T17" fmla="*/ 2147483647 h 753"/>
              <a:gd name="T18" fmla="*/ 2147483647 w 2011"/>
              <a:gd name="T19" fmla="*/ 2147483647 h 753"/>
              <a:gd name="T20" fmla="*/ 2147483647 w 2011"/>
              <a:gd name="T21" fmla="*/ 2147483647 h 75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2011"/>
              <a:gd name="T34" fmla="*/ 0 h 753"/>
              <a:gd name="T35" fmla="*/ 2011 w 2011"/>
              <a:gd name="T36" fmla="*/ 753 h 75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2011" h="753">
                <a:moveTo>
                  <a:pt x="1940" y="313"/>
                </a:moveTo>
                <a:cubicBezTo>
                  <a:pt x="1942" y="307"/>
                  <a:pt x="2011" y="335"/>
                  <a:pt x="1955" y="298"/>
                </a:cubicBezTo>
                <a:cubicBezTo>
                  <a:pt x="1899" y="261"/>
                  <a:pt x="1770" y="136"/>
                  <a:pt x="1604" y="93"/>
                </a:cubicBezTo>
                <a:cubicBezTo>
                  <a:pt x="1438" y="50"/>
                  <a:pt x="1202" y="0"/>
                  <a:pt x="957" y="42"/>
                </a:cubicBezTo>
                <a:cubicBezTo>
                  <a:pt x="712" y="84"/>
                  <a:pt x="262" y="238"/>
                  <a:pt x="131" y="346"/>
                </a:cubicBezTo>
                <a:cubicBezTo>
                  <a:pt x="0" y="454"/>
                  <a:pt x="119" y="625"/>
                  <a:pt x="169" y="689"/>
                </a:cubicBezTo>
                <a:cubicBezTo>
                  <a:pt x="219" y="753"/>
                  <a:pt x="318" y="738"/>
                  <a:pt x="432" y="729"/>
                </a:cubicBezTo>
                <a:cubicBezTo>
                  <a:pt x="546" y="720"/>
                  <a:pt x="733" y="658"/>
                  <a:pt x="851" y="634"/>
                </a:cubicBezTo>
                <a:cubicBezTo>
                  <a:pt x="969" y="610"/>
                  <a:pt x="992" y="582"/>
                  <a:pt x="1139" y="586"/>
                </a:cubicBezTo>
                <a:cubicBezTo>
                  <a:pt x="1286" y="590"/>
                  <a:pt x="1599" y="698"/>
                  <a:pt x="1735" y="658"/>
                </a:cubicBezTo>
                <a:cubicBezTo>
                  <a:pt x="1871" y="618"/>
                  <a:pt x="1909" y="411"/>
                  <a:pt x="1955" y="346"/>
                </a:cubicBezTo>
              </a:path>
            </a:pathLst>
          </a:custGeom>
          <a:solidFill>
            <a:srgbClr val="FFFFE7"/>
          </a:solidFill>
          <a:ln w="12700">
            <a:solidFill>
              <a:schemeClr val="tx1"/>
            </a:solidFill>
            <a:round/>
            <a:headEnd type="none" w="sm" len="sm"/>
            <a:tailEnd type="none" w="sm" len="sm"/>
          </a:ln>
        </p:spPr>
        <p:txBody>
          <a:bodyPr/>
          <a:lstStyle/>
          <a:p>
            <a:endParaRPr lang="en-US"/>
          </a:p>
        </p:txBody>
      </p:sp>
      <p:sp>
        <p:nvSpPr>
          <p:cNvPr id="5131" name="Text Box 2064"/>
          <p:cNvSpPr txBox="1">
            <a:spLocks noChangeArrowheads="1"/>
          </p:cNvSpPr>
          <p:nvPr/>
        </p:nvSpPr>
        <p:spPr bwMode="auto">
          <a:xfrm>
            <a:off x="3413125" y="2630488"/>
            <a:ext cx="18272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400"/>
              <a:t>The Internet</a:t>
            </a:r>
          </a:p>
        </p:txBody>
      </p:sp>
      <p:pic>
        <p:nvPicPr>
          <p:cNvPr id="5132" name="Picture 2068" descr="ph02982j"/>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67600" y="4114800"/>
            <a:ext cx="1419225"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33" name="Freeform 2069"/>
          <p:cNvSpPr>
            <a:spLocks/>
          </p:cNvSpPr>
          <p:nvPr/>
        </p:nvSpPr>
        <p:spPr bwMode="auto">
          <a:xfrm>
            <a:off x="5764214" y="3846513"/>
            <a:ext cx="1855090" cy="1792287"/>
          </a:xfrm>
          <a:custGeom>
            <a:avLst/>
            <a:gdLst>
              <a:gd name="T0" fmla="*/ 2147483647 w 1217"/>
              <a:gd name="T1" fmla="*/ 0 h 937"/>
              <a:gd name="T2" fmla="*/ 2147483647 w 1217"/>
              <a:gd name="T3" fmla="*/ 2147483647 h 937"/>
              <a:gd name="T4" fmla="*/ 2147483647 w 1217"/>
              <a:gd name="T5" fmla="*/ 2147483647 h 937"/>
              <a:gd name="T6" fmla="*/ 0 60000 65536"/>
              <a:gd name="T7" fmla="*/ 0 60000 65536"/>
              <a:gd name="T8" fmla="*/ 0 60000 65536"/>
              <a:gd name="T9" fmla="*/ 0 w 1217"/>
              <a:gd name="T10" fmla="*/ 0 h 937"/>
              <a:gd name="T11" fmla="*/ 1217 w 1217"/>
              <a:gd name="T12" fmla="*/ 937 h 937"/>
            </a:gdLst>
            <a:ahLst/>
            <a:cxnLst>
              <a:cxn ang="T6">
                <a:pos x="T0" y="T1"/>
              </a:cxn>
              <a:cxn ang="T7">
                <a:pos x="T2" y="T3"/>
              </a:cxn>
              <a:cxn ang="T8">
                <a:pos x="T4" y="T5"/>
              </a:cxn>
            </a:cxnLst>
            <a:rect l="T9" t="T10" r="T11" b="T12"/>
            <a:pathLst>
              <a:path w="1217" h="937">
                <a:moveTo>
                  <a:pt x="252" y="0"/>
                </a:moveTo>
                <a:cubicBezTo>
                  <a:pt x="240" y="84"/>
                  <a:pt x="0" y="349"/>
                  <a:pt x="161" y="505"/>
                </a:cubicBezTo>
                <a:cubicBezTo>
                  <a:pt x="322" y="661"/>
                  <a:pt x="773" y="793"/>
                  <a:pt x="1217" y="937"/>
                </a:cubicBezTo>
              </a:path>
            </a:pathLst>
          </a:custGeom>
          <a:noFill/>
          <a:ln w="12700">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134" name="Text Box 2070"/>
          <p:cNvSpPr txBox="1">
            <a:spLocks noChangeArrowheads="1"/>
          </p:cNvSpPr>
          <p:nvPr/>
        </p:nvSpPr>
        <p:spPr bwMode="auto">
          <a:xfrm>
            <a:off x="6052785" y="4218057"/>
            <a:ext cx="1452642"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dirty="0"/>
              <a:t>Monitoring/</a:t>
            </a:r>
          </a:p>
          <a:p>
            <a:r>
              <a:rPr lang="en-US" sz="2000" dirty="0"/>
              <a:t>Spyware</a:t>
            </a:r>
          </a:p>
        </p:txBody>
      </p:sp>
      <p:sp>
        <p:nvSpPr>
          <p:cNvPr id="5135" name="Text Box 2071"/>
          <p:cNvSpPr txBox="1">
            <a:spLocks noChangeArrowheads="1"/>
          </p:cNvSpPr>
          <p:nvPr/>
        </p:nvSpPr>
        <p:spPr bwMode="auto">
          <a:xfrm>
            <a:off x="304800" y="4572000"/>
            <a:ext cx="21510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a:t>Internal + Privacy</a:t>
            </a:r>
          </a:p>
        </p:txBody>
      </p:sp>
      <p:grpSp>
        <p:nvGrpSpPr>
          <p:cNvPr id="41" name="Group 40"/>
          <p:cNvGrpSpPr/>
          <p:nvPr/>
        </p:nvGrpSpPr>
        <p:grpSpPr>
          <a:xfrm>
            <a:off x="6212634" y="2371725"/>
            <a:ext cx="2065455" cy="1537784"/>
            <a:chOff x="939760" y="666908"/>
            <a:chExt cx="5623170" cy="4186592"/>
          </a:xfrm>
        </p:grpSpPr>
        <p:sp>
          <p:nvSpPr>
            <p:cNvPr id="42" name="Freeform 41"/>
            <p:cNvSpPr/>
            <p:nvPr/>
          </p:nvSpPr>
          <p:spPr>
            <a:xfrm>
              <a:off x="4991070" y="3515905"/>
              <a:ext cx="1571860" cy="1330037"/>
            </a:xfrm>
            <a:custGeom>
              <a:avLst/>
              <a:gdLst>
                <a:gd name="connsiteX0" fmla="*/ 7557 w 1602089"/>
                <a:gd name="connsiteY0" fmla="*/ 468536 h 1352708"/>
                <a:gd name="connsiteX1" fmla="*/ 0 w 1602089"/>
                <a:gd name="connsiteY1" fmla="*/ 1352708 h 1352708"/>
                <a:gd name="connsiteX2" fmla="*/ 1602089 w 1602089"/>
                <a:gd name="connsiteY2" fmla="*/ 665019 h 1352708"/>
                <a:gd name="connsiteX3" fmla="*/ 1602089 w 1602089"/>
                <a:gd name="connsiteY3" fmla="*/ 0 h 1352708"/>
                <a:gd name="connsiteX4" fmla="*/ 7557 w 1602089"/>
                <a:gd name="connsiteY4" fmla="*/ 468536 h 1352708"/>
                <a:gd name="connsiteX0" fmla="*/ 0 w 1594532"/>
                <a:gd name="connsiteY0" fmla="*/ 468536 h 1330037"/>
                <a:gd name="connsiteX1" fmla="*/ 7557 w 1594532"/>
                <a:gd name="connsiteY1" fmla="*/ 1330037 h 1330037"/>
                <a:gd name="connsiteX2" fmla="*/ 1594532 w 1594532"/>
                <a:gd name="connsiteY2" fmla="*/ 665019 h 1330037"/>
                <a:gd name="connsiteX3" fmla="*/ 1594532 w 1594532"/>
                <a:gd name="connsiteY3" fmla="*/ 0 h 1330037"/>
                <a:gd name="connsiteX4" fmla="*/ 0 w 1594532"/>
                <a:gd name="connsiteY4" fmla="*/ 468536 h 1330037"/>
                <a:gd name="connsiteX0" fmla="*/ 0 w 1594532"/>
                <a:gd name="connsiteY0" fmla="*/ 468536 h 1330037"/>
                <a:gd name="connsiteX1" fmla="*/ 7557 w 1594532"/>
                <a:gd name="connsiteY1" fmla="*/ 1330037 h 1330037"/>
                <a:gd name="connsiteX2" fmla="*/ 1586975 w 1594532"/>
                <a:gd name="connsiteY2" fmla="*/ 687691 h 1330037"/>
                <a:gd name="connsiteX3" fmla="*/ 1594532 w 1594532"/>
                <a:gd name="connsiteY3" fmla="*/ 0 h 1330037"/>
                <a:gd name="connsiteX4" fmla="*/ 0 w 1594532"/>
                <a:gd name="connsiteY4" fmla="*/ 468536 h 1330037"/>
                <a:gd name="connsiteX0" fmla="*/ 0 w 1586975"/>
                <a:gd name="connsiteY0" fmla="*/ 453422 h 1314923"/>
                <a:gd name="connsiteX1" fmla="*/ 7557 w 1586975"/>
                <a:gd name="connsiteY1" fmla="*/ 1314923 h 1314923"/>
                <a:gd name="connsiteX2" fmla="*/ 1586975 w 1586975"/>
                <a:gd name="connsiteY2" fmla="*/ 672577 h 1314923"/>
                <a:gd name="connsiteX3" fmla="*/ 1564304 w 1586975"/>
                <a:gd name="connsiteY3" fmla="*/ 0 h 1314923"/>
                <a:gd name="connsiteX4" fmla="*/ 0 w 1586975"/>
                <a:gd name="connsiteY4" fmla="*/ 453422 h 1314923"/>
                <a:gd name="connsiteX0" fmla="*/ 0 w 1594532"/>
                <a:gd name="connsiteY0" fmla="*/ 468536 h 1330037"/>
                <a:gd name="connsiteX1" fmla="*/ 7557 w 1594532"/>
                <a:gd name="connsiteY1" fmla="*/ 1330037 h 1330037"/>
                <a:gd name="connsiteX2" fmla="*/ 1586975 w 1594532"/>
                <a:gd name="connsiteY2" fmla="*/ 687691 h 1330037"/>
                <a:gd name="connsiteX3" fmla="*/ 1594532 w 1594532"/>
                <a:gd name="connsiteY3" fmla="*/ 0 h 1330037"/>
                <a:gd name="connsiteX4" fmla="*/ 0 w 1594532"/>
                <a:gd name="connsiteY4" fmla="*/ 468536 h 1330037"/>
                <a:gd name="connsiteX0" fmla="*/ 0 w 1594532"/>
                <a:gd name="connsiteY0" fmla="*/ 468536 h 1330037"/>
                <a:gd name="connsiteX1" fmla="*/ 7557 w 1594532"/>
                <a:gd name="connsiteY1" fmla="*/ 1330037 h 1330037"/>
                <a:gd name="connsiteX2" fmla="*/ 1579310 w 1594532"/>
                <a:gd name="connsiteY2" fmla="*/ 808603 h 1330037"/>
                <a:gd name="connsiteX3" fmla="*/ 1594532 w 1594532"/>
                <a:gd name="connsiteY3" fmla="*/ 0 h 1330037"/>
                <a:gd name="connsiteX4" fmla="*/ 0 w 1594532"/>
                <a:gd name="connsiteY4" fmla="*/ 468536 h 1330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532" h="1330037">
                  <a:moveTo>
                    <a:pt x="0" y="468536"/>
                  </a:moveTo>
                  <a:lnTo>
                    <a:pt x="7557" y="1330037"/>
                  </a:lnTo>
                  <a:lnTo>
                    <a:pt x="1579310" y="808603"/>
                  </a:lnTo>
                  <a:lnTo>
                    <a:pt x="1594532" y="0"/>
                  </a:lnTo>
                  <a:lnTo>
                    <a:pt x="0" y="468536"/>
                  </a:lnTo>
                  <a:close/>
                </a:path>
              </a:pathLst>
            </a:custGeom>
            <a:gradFill>
              <a:gsLst>
                <a:gs pos="0">
                  <a:schemeClr val="bg1">
                    <a:lumMod val="65000"/>
                  </a:schemeClr>
                </a:gs>
                <a:gs pos="50000">
                  <a:schemeClr val="tx1"/>
                </a:gs>
                <a:gs pos="100000">
                  <a:schemeClr val="tx1"/>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42"/>
            <p:cNvSpPr/>
            <p:nvPr/>
          </p:nvSpPr>
          <p:spPr>
            <a:xfrm>
              <a:off x="4991069" y="666908"/>
              <a:ext cx="1571861" cy="3317533"/>
            </a:xfrm>
            <a:custGeom>
              <a:avLst/>
              <a:gdLst>
                <a:gd name="connsiteX0" fmla="*/ 7557 w 1579418"/>
                <a:gd name="connsiteY0" fmla="*/ 0 h 3325091"/>
                <a:gd name="connsiteX1" fmla="*/ 1579418 w 1579418"/>
                <a:gd name="connsiteY1" fmla="*/ 249382 h 3325091"/>
                <a:gd name="connsiteX2" fmla="*/ 1579418 w 1579418"/>
                <a:gd name="connsiteY2" fmla="*/ 2871669 h 3325091"/>
                <a:gd name="connsiteX3" fmla="*/ 0 w 1579418"/>
                <a:gd name="connsiteY3" fmla="*/ 3325091 h 3325091"/>
                <a:gd name="connsiteX4" fmla="*/ 7557 w 1579418"/>
                <a:gd name="connsiteY4" fmla="*/ 0 h 3325091"/>
                <a:gd name="connsiteX0" fmla="*/ 0 w 1571861"/>
                <a:gd name="connsiteY0" fmla="*/ 0 h 3317533"/>
                <a:gd name="connsiteX1" fmla="*/ 1571861 w 1571861"/>
                <a:gd name="connsiteY1" fmla="*/ 249382 h 3317533"/>
                <a:gd name="connsiteX2" fmla="*/ 1571861 w 1571861"/>
                <a:gd name="connsiteY2" fmla="*/ 2871669 h 3317533"/>
                <a:gd name="connsiteX3" fmla="*/ 0 w 1571861"/>
                <a:gd name="connsiteY3" fmla="*/ 3317533 h 3317533"/>
                <a:gd name="connsiteX4" fmla="*/ 0 w 1571861"/>
                <a:gd name="connsiteY4" fmla="*/ 0 h 331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1861" h="3317533">
                  <a:moveTo>
                    <a:pt x="0" y="0"/>
                  </a:moveTo>
                  <a:lnTo>
                    <a:pt x="1571861" y="249382"/>
                  </a:lnTo>
                  <a:lnTo>
                    <a:pt x="1571861" y="2871669"/>
                  </a:lnTo>
                  <a:lnTo>
                    <a:pt x="0" y="3317533"/>
                  </a:lnTo>
                  <a:lnTo>
                    <a:pt x="0" y="0"/>
                  </a:lnTo>
                  <a:close/>
                </a:path>
              </a:pathLst>
            </a:custGeom>
            <a:gradFill>
              <a:gsLst>
                <a:gs pos="0">
                  <a:schemeClr val="bg1">
                    <a:lumMod val="65000"/>
                  </a:schemeClr>
                </a:gs>
                <a:gs pos="50000">
                  <a:schemeClr val="tx1"/>
                </a:gs>
                <a:gs pos="100000">
                  <a:schemeClr val="tx1"/>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43"/>
            <p:cNvSpPr/>
            <p:nvPr/>
          </p:nvSpPr>
          <p:spPr>
            <a:xfrm>
              <a:off x="948061" y="675648"/>
              <a:ext cx="4058122" cy="3603518"/>
            </a:xfrm>
            <a:custGeom>
              <a:avLst/>
              <a:gdLst>
                <a:gd name="connsiteX0" fmla="*/ 0 w 4058122"/>
                <a:gd name="connsiteY0" fmla="*/ 143583 h 3627372"/>
                <a:gd name="connsiteX1" fmla="*/ 0 w 4058122"/>
                <a:gd name="connsiteY1" fmla="*/ 3385547 h 3627372"/>
                <a:gd name="connsiteX2" fmla="*/ 4058122 w 4058122"/>
                <a:gd name="connsiteY2" fmla="*/ 3627372 h 3627372"/>
                <a:gd name="connsiteX3" fmla="*/ 4058122 w 4058122"/>
                <a:gd name="connsiteY3" fmla="*/ 0 h 3627372"/>
                <a:gd name="connsiteX4" fmla="*/ 0 w 4058122"/>
                <a:gd name="connsiteY4" fmla="*/ 143583 h 3627372"/>
                <a:gd name="connsiteX0" fmla="*/ 0 w 4058122"/>
                <a:gd name="connsiteY0" fmla="*/ 111778 h 3595567"/>
                <a:gd name="connsiteX1" fmla="*/ 0 w 4058122"/>
                <a:gd name="connsiteY1" fmla="*/ 3353742 h 3595567"/>
                <a:gd name="connsiteX2" fmla="*/ 4058122 w 4058122"/>
                <a:gd name="connsiteY2" fmla="*/ 3595567 h 3595567"/>
                <a:gd name="connsiteX3" fmla="*/ 4058122 w 4058122"/>
                <a:gd name="connsiteY3" fmla="*/ 0 h 3595567"/>
                <a:gd name="connsiteX4" fmla="*/ 0 w 4058122"/>
                <a:gd name="connsiteY4" fmla="*/ 111778 h 3595567"/>
                <a:gd name="connsiteX0" fmla="*/ 0 w 4058122"/>
                <a:gd name="connsiteY0" fmla="*/ 119729 h 3603518"/>
                <a:gd name="connsiteX1" fmla="*/ 0 w 4058122"/>
                <a:gd name="connsiteY1" fmla="*/ 3361693 h 3603518"/>
                <a:gd name="connsiteX2" fmla="*/ 4058122 w 4058122"/>
                <a:gd name="connsiteY2" fmla="*/ 3603518 h 3603518"/>
                <a:gd name="connsiteX3" fmla="*/ 4058122 w 4058122"/>
                <a:gd name="connsiteY3" fmla="*/ 0 h 3603518"/>
                <a:gd name="connsiteX4" fmla="*/ 0 w 4058122"/>
                <a:gd name="connsiteY4" fmla="*/ 119729 h 3603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8122" h="3603518">
                  <a:moveTo>
                    <a:pt x="0" y="119729"/>
                  </a:moveTo>
                  <a:lnTo>
                    <a:pt x="0" y="3361693"/>
                  </a:lnTo>
                  <a:lnTo>
                    <a:pt x="4058122" y="3603518"/>
                  </a:lnTo>
                  <a:lnTo>
                    <a:pt x="4058122" y="0"/>
                  </a:lnTo>
                  <a:lnTo>
                    <a:pt x="0" y="119729"/>
                  </a:lnTo>
                  <a:close/>
                </a:path>
              </a:pathLst>
            </a:custGeom>
            <a:gradFill flip="none" rotWithShape="1">
              <a:gsLst>
                <a:gs pos="0">
                  <a:schemeClr val="tx1"/>
                </a:gs>
                <a:gs pos="50000">
                  <a:schemeClr val="tx1"/>
                </a:gs>
                <a:gs pos="100000">
                  <a:schemeClr val="bg1">
                    <a:lumMod val="75000"/>
                  </a:schemeClr>
                </a:gs>
              </a:gsLst>
              <a:lin ang="0" scaled="1"/>
              <a:tileRect/>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5" name="Freeform 44"/>
            <p:cNvSpPr/>
            <p:nvPr/>
          </p:nvSpPr>
          <p:spPr>
            <a:xfrm>
              <a:off x="939760" y="4042627"/>
              <a:ext cx="4058865" cy="810873"/>
            </a:xfrm>
            <a:custGeom>
              <a:avLst/>
              <a:gdLst>
                <a:gd name="connsiteX0" fmla="*/ 0 w 4043008"/>
                <a:gd name="connsiteY0" fmla="*/ 0 h 831273"/>
                <a:gd name="connsiteX1" fmla="*/ 4043008 w 4043008"/>
                <a:gd name="connsiteY1" fmla="*/ 234268 h 831273"/>
                <a:gd name="connsiteX2" fmla="*/ 4043008 w 4043008"/>
                <a:gd name="connsiteY2" fmla="*/ 831273 h 831273"/>
                <a:gd name="connsiteX3" fmla="*/ 30228 w 4043008"/>
                <a:gd name="connsiteY3" fmla="*/ 536549 h 831273"/>
                <a:gd name="connsiteX4" fmla="*/ 0 w 4043008"/>
                <a:gd name="connsiteY4" fmla="*/ 0 h 831273"/>
                <a:gd name="connsiteX0" fmla="*/ 22672 w 4065680"/>
                <a:gd name="connsiteY0" fmla="*/ 0 h 831273"/>
                <a:gd name="connsiteX1" fmla="*/ 4065680 w 4065680"/>
                <a:gd name="connsiteY1" fmla="*/ 234268 h 831273"/>
                <a:gd name="connsiteX2" fmla="*/ 4065680 w 4065680"/>
                <a:gd name="connsiteY2" fmla="*/ 831273 h 831273"/>
                <a:gd name="connsiteX3" fmla="*/ 0 w 4065680"/>
                <a:gd name="connsiteY3" fmla="*/ 521435 h 831273"/>
                <a:gd name="connsiteX4" fmla="*/ 22672 w 4065680"/>
                <a:gd name="connsiteY4" fmla="*/ 0 h 831273"/>
                <a:gd name="connsiteX0" fmla="*/ 7558 w 4050566"/>
                <a:gd name="connsiteY0" fmla="*/ 0 h 831273"/>
                <a:gd name="connsiteX1" fmla="*/ 4050566 w 4050566"/>
                <a:gd name="connsiteY1" fmla="*/ 234268 h 831273"/>
                <a:gd name="connsiteX2" fmla="*/ 4050566 w 4050566"/>
                <a:gd name="connsiteY2" fmla="*/ 831273 h 831273"/>
                <a:gd name="connsiteX3" fmla="*/ 0 w 4050566"/>
                <a:gd name="connsiteY3" fmla="*/ 521435 h 831273"/>
                <a:gd name="connsiteX4" fmla="*/ 7558 w 4050566"/>
                <a:gd name="connsiteY4" fmla="*/ 0 h 831273"/>
                <a:gd name="connsiteX0" fmla="*/ 7558 w 4050566"/>
                <a:gd name="connsiteY0" fmla="*/ 0 h 793488"/>
                <a:gd name="connsiteX1" fmla="*/ 4050566 w 4050566"/>
                <a:gd name="connsiteY1" fmla="*/ 234268 h 793488"/>
                <a:gd name="connsiteX2" fmla="*/ 4050566 w 4050566"/>
                <a:gd name="connsiteY2" fmla="*/ 793488 h 793488"/>
                <a:gd name="connsiteX3" fmla="*/ 0 w 4050566"/>
                <a:gd name="connsiteY3" fmla="*/ 521435 h 793488"/>
                <a:gd name="connsiteX4" fmla="*/ 7558 w 4050566"/>
                <a:gd name="connsiteY4" fmla="*/ 0 h 793488"/>
                <a:gd name="connsiteX0" fmla="*/ 7558 w 4050566"/>
                <a:gd name="connsiteY0" fmla="*/ 0 h 816159"/>
                <a:gd name="connsiteX1" fmla="*/ 4050566 w 4050566"/>
                <a:gd name="connsiteY1" fmla="*/ 234268 h 816159"/>
                <a:gd name="connsiteX2" fmla="*/ 4050566 w 4050566"/>
                <a:gd name="connsiteY2" fmla="*/ 816159 h 816159"/>
                <a:gd name="connsiteX3" fmla="*/ 0 w 4050566"/>
                <a:gd name="connsiteY3" fmla="*/ 521435 h 816159"/>
                <a:gd name="connsiteX4" fmla="*/ 7558 w 4050566"/>
                <a:gd name="connsiteY4" fmla="*/ 0 h 816159"/>
                <a:gd name="connsiteX0" fmla="*/ 0 w 4058865"/>
                <a:gd name="connsiteY0" fmla="*/ 0 h 810873"/>
                <a:gd name="connsiteX1" fmla="*/ 4058865 w 4058865"/>
                <a:gd name="connsiteY1" fmla="*/ 228982 h 810873"/>
                <a:gd name="connsiteX2" fmla="*/ 4058865 w 4058865"/>
                <a:gd name="connsiteY2" fmla="*/ 810873 h 810873"/>
                <a:gd name="connsiteX3" fmla="*/ 8299 w 4058865"/>
                <a:gd name="connsiteY3" fmla="*/ 516149 h 810873"/>
                <a:gd name="connsiteX4" fmla="*/ 0 w 4058865"/>
                <a:gd name="connsiteY4" fmla="*/ 0 h 810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8865" h="810873">
                  <a:moveTo>
                    <a:pt x="0" y="0"/>
                  </a:moveTo>
                  <a:lnTo>
                    <a:pt x="4058865" y="228982"/>
                  </a:lnTo>
                  <a:lnTo>
                    <a:pt x="4058865" y="810873"/>
                  </a:lnTo>
                  <a:lnTo>
                    <a:pt x="8299" y="516149"/>
                  </a:lnTo>
                  <a:lnTo>
                    <a:pt x="0" y="0"/>
                  </a:lnTo>
                  <a:close/>
                </a:path>
              </a:pathLst>
            </a:custGeom>
            <a:gradFill flip="none" rotWithShape="1">
              <a:gsLst>
                <a:gs pos="0">
                  <a:schemeClr val="tx1"/>
                </a:gs>
                <a:gs pos="50000">
                  <a:schemeClr val="tx1"/>
                </a:gs>
                <a:gs pos="100000">
                  <a:schemeClr val="bg1">
                    <a:lumMod val="75000"/>
                  </a:schemeClr>
                </a:gs>
              </a:gsLst>
              <a:lin ang="0" scaled="1"/>
              <a:tileRect/>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46" name="Group 45"/>
            <p:cNvGrpSpPr/>
            <p:nvPr/>
          </p:nvGrpSpPr>
          <p:grpSpPr>
            <a:xfrm>
              <a:off x="1012296" y="810492"/>
              <a:ext cx="468535" cy="3181508"/>
              <a:chOff x="3264635" y="937071"/>
              <a:chExt cx="468535" cy="3181508"/>
            </a:xfrm>
          </p:grpSpPr>
          <p:sp>
            <p:nvSpPr>
              <p:cNvPr id="132" name="Freeform 131"/>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3" name="Freeform 132"/>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Freeform 133"/>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Freeform 134"/>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Freeform 135"/>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Freeform 136"/>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Freeform 137"/>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Freeform 138"/>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Freeform 139"/>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Freeform 140"/>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Freeform 141"/>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Freeform 142"/>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Freeform 143"/>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Freeform 144"/>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7" name="Group 46"/>
            <p:cNvGrpSpPr/>
            <p:nvPr/>
          </p:nvGrpSpPr>
          <p:grpSpPr>
            <a:xfrm>
              <a:off x="1710061" y="810492"/>
              <a:ext cx="468535" cy="3181508"/>
              <a:chOff x="3264635" y="937071"/>
              <a:chExt cx="468535" cy="3181508"/>
            </a:xfrm>
          </p:grpSpPr>
          <p:sp>
            <p:nvSpPr>
              <p:cNvPr id="118" name="Freeform 117"/>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9" name="Freeform 118"/>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Freeform 119"/>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Freeform 120"/>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Freeform 121"/>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Freeform 122"/>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Freeform 123"/>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124"/>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Freeform 125"/>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Freeform 126"/>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Freeform 127"/>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Freeform 128"/>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Freeform 129"/>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Freeform 130"/>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8" name="Group 47"/>
            <p:cNvGrpSpPr/>
            <p:nvPr/>
          </p:nvGrpSpPr>
          <p:grpSpPr>
            <a:xfrm>
              <a:off x="2319661" y="810492"/>
              <a:ext cx="468535" cy="3181508"/>
              <a:chOff x="3264635" y="937071"/>
              <a:chExt cx="468535" cy="3181508"/>
            </a:xfrm>
          </p:grpSpPr>
          <p:sp>
            <p:nvSpPr>
              <p:cNvPr id="104" name="Freeform 103"/>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5" name="Freeform 104"/>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Freeform 105"/>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Freeform 106"/>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Freeform 107"/>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Freeform 108"/>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Freeform 109"/>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Freeform 110"/>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Freeform 111"/>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Freeform 112"/>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Freeform 113"/>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Freeform 114"/>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Freeform 115"/>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Freeform 116"/>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49" name="Group 48"/>
            <p:cNvGrpSpPr/>
            <p:nvPr/>
          </p:nvGrpSpPr>
          <p:grpSpPr>
            <a:xfrm>
              <a:off x="2973343" y="810492"/>
              <a:ext cx="468535" cy="3181508"/>
              <a:chOff x="3264635" y="937071"/>
              <a:chExt cx="468535" cy="3181508"/>
            </a:xfrm>
          </p:grpSpPr>
          <p:sp>
            <p:nvSpPr>
              <p:cNvPr id="90" name="Freeform 89"/>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1" name="Freeform 90"/>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Freeform 91"/>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Freeform 92"/>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Freeform 93"/>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reeform 94"/>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95"/>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96"/>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Freeform 97"/>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100"/>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Freeform 101"/>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Freeform 102"/>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0" name="Group 49"/>
            <p:cNvGrpSpPr/>
            <p:nvPr/>
          </p:nvGrpSpPr>
          <p:grpSpPr>
            <a:xfrm>
              <a:off x="3615061" y="810492"/>
              <a:ext cx="468535" cy="3181508"/>
              <a:chOff x="3264635" y="937071"/>
              <a:chExt cx="468535" cy="3181508"/>
            </a:xfrm>
          </p:grpSpPr>
          <p:sp>
            <p:nvSpPr>
              <p:cNvPr id="76" name="Freeform 75"/>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7" name="Freeform 76"/>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77"/>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78"/>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reeform 79"/>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80"/>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Freeform 81"/>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82"/>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reeform 83"/>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reeform 84"/>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85"/>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1" name="Group 50"/>
            <p:cNvGrpSpPr/>
            <p:nvPr/>
          </p:nvGrpSpPr>
          <p:grpSpPr>
            <a:xfrm>
              <a:off x="4300861" y="810492"/>
              <a:ext cx="468535" cy="3181508"/>
              <a:chOff x="3264635" y="937071"/>
              <a:chExt cx="468535" cy="3181508"/>
            </a:xfrm>
          </p:grpSpPr>
          <p:sp>
            <p:nvSpPr>
              <p:cNvPr id="62" name="Freeform 61"/>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3" name="Freeform 62"/>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64"/>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eform 65"/>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74"/>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52" name="Freeform 51"/>
            <p:cNvSpPr/>
            <p:nvPr/>
          </p:nvSpPr>
          <p:spPr>
            <a:xfrm>
              <a:off x="2244945" y="4203596"/>
              <a:ext cx="754848" cy="408080"/>
            </a:xfrm>
            <a:custGeom>
              <a:avLst/>
              <a:gdLst>
                <a:gd name="connsiteX0" fmla="*/ 0 w 710360"/>
                <a:gd name="connsiteY0" fmla="*/ 15114 h 423194"/>
                <a:gd name="connsiteX1" fmla="*/ 0 w 710360"/>
                <a:gd name="connsiteY1" fmla="*/ 370294 h 423194"/>
                <a:gd name="connsiteX2" fmla="*/ 710360 w 710360"/>
                <a:gd name="connsiteY2" fmla="*/ 423194 h 423194"/>
                <a:gd name="connsiteX3" fmla="*/ 710360 w 710360"/>
                <a:gd name="connsiteY3" fmla="*/ 37785 h 423194"/>
                <a:gd name="connsiteX4" fmla="*/ 90684 w 710360"/>
                <a:gd name="connsiteY4" fmla="*/ 0 h 423194"/>
                <a:gd name="connsiteX0" fmla="*/ 44488 w 754848"/>
                <a:gd name="connsiteY0" fmla="*/ 0 h 408080"/>
                <a:gd name="connsiteX1" fmla="*/ 44488 w 754848"/>
                <a:gd name="connsiteY1" fmla="*/ 355180 h 408080"/>
                <a:gd name="connsiteX2" fmla="*/ 754848 w 754848"/>
                <a:gd name="connsiteY2" fmla="*/ 408080 h 408080"/>
                <a:gd name="connsiteX3" fmla="*/ 754848 w 754848"/>
                <a:gd name="connsiteY3" fmla="*/ 22671 h 408080"/>
                <a:gd name="connsiteX4" fmla="*/ 0 w 754848"/>
                <a:gd name="connsiteY4" fmla="*/ 789 h 408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4848" h="408080">
                  <a:moveTo>
                    <a:pt x="44488" y="0"/>
                  </a:moveTo>
                  <a:lnTo>
                    <a:pt x="44488" y="355180"/>
                  </a:lnTo>
                  <a:lnTo>
                    <a:pt x="754848" y="408080"/>
                  </a:lnTo>
                  <a:lnTo>
                    <a:pt x="754848" y="22671"/>
                  </a:lnTo>
                  <a:lnTo>
                    <a:pt x="0" y="789"/>
                  </a:lnTo>
                </a:path>
              </a:pathLst>
            </a:custGeom>
            <a:gradFill>
              <a:gsLst>
                <a:gs pos="0">
                  <a:srgbClr val="EDF2E2"/>
                </a:gs>
                <a:gs pos="50000">
                  <a:srgbClr val="92D050"/>
                </a:gs>
                <a:gs pos="100000">
                  <a:srgbClr val="E3ECD0"/>
                </a:gs>
              </a:gsLst>
              <a:lin ang="0" scaled="1"/>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3" name="Freeform 52"/>
            <p:cNvSpPr/>
            <p:nvPr/>
          </p:nvSpPr>
          <p:spPr>
            <a:xfrm>
              <a:off x="1095423" y="4143140"/>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4" name="Freeform 53"/>
            <p:cNvSpPr/>
            <p:nvPr/>
          </p:nvSpPr>
          <p:spPr>
            <a:xfrm>
              <a:off x="1405261" y="4196039"/>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a:off x="1694001" y="4180923"/>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6" name="Freeform 55"/>
            <p:cNvSpPr/>
            <p:nvPr/>
          </p:nvSpPr>
          <p:spPr>
            <a:xfrm>
              <a:off x="2003839" y="4233822"/>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p:cNvSpPr/>
            <p:nvPr/>
          </p:nvSpPr>
          <p:spPr>
            <a:xfrm>
              <a:off x="3133575" y="4279166"/>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8" name="Freeform 57"/>
            <p:cNvSpPr/>
            <p:nvPr/>
          </p:nvSpPr>
          <p:spPr>
            <a:xfrm>
              <a:off x="3443413" y="4332065"/>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a:off x="3945049" y="4316952"/>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Freeform 59"/>
            <p:cNvSpPr/>
            <p:nvPr/>
          </p:nvSpPr>
          <p:spPr>
            <a:xfrm>
              <a:off x="4254887" y="4369851"/>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60"/>
            <p:cNvSpPr/>
            <p:nvPr/>
          </p:nvSpPr>
          <p:spPr>
            <a:xfrm>
              <a:off x="5562600" y="1268322"/>
              <a:ext cx="634790" cy="581891"/>
            </a:xfrm>
            <a:custGeom>
              <a:avLst/>
              <a:gdLst>
                <a:gd name="connsiteX0" fmla="*/ 0 w 619676"/>
                <a:gd name="connsiteY0" fmla="*/ 7557 h 559220"/>
                <a:gd name="connsiteX1" fmla="*/ 0 w 619676"/>
                <a:gd name="connsiteY1" fmla="*/ 506321 h 559220"/>
                <a:gd name="connsiteX2" fmla="*/ 619676 w 619676"/>
                <a:gd name="connsiteY2" fmla="*/ 559220 h 559220"/>
                <a:gd name="connsiteX3" fmla="*/ 619676 w 619676"/>
                <a:gd name="connsiteY3" fmla="*/ 0 h 559220"/>
                <a:gd name="connsiteX4" fmla="*/ 0 w 619676"/>
                <a:gd name="connsiteY4" fmla="*/ 7557 h 559220"/>
                <a:gd name="connsiteX0" fmla="*/ 0 w 634790"/>
                <a:gd name="connsiteY0" fmla="*/ 0 h 551663"/>
                <a:gd name="connsiteX1" fmla="*/ 0 w 634790"/>
                <a:gd name="connsiteY1" fmla="*/ 498764 h 551663"/>
                <a:gd name="connsiteX2" fmla="*/ 619676 w 634790"/>
                <a:gd name="connsiteY2" fmla="*/ 551663 h 551663"/>
                <a:gd name="connsiteX3" fmla="*/ 634790 w 634790"/>
                <a:gd name="connsiteY3" fmla="*/ 68014 h 551663"/>
                <a:gd name="connsiteX4" fmla="*/ 0 w 634790"/>
                <a:gd name="connsiteY4" fmla="*/ 0 h 551663"/>
                <a:gd name="connsiteX0" fmla="*/ 0 w 634790"/>
                <a:gd name="connsiteY0" fmla="*/ 0 h 551663"/>
                <a:gd name="connsiteX1" fmla="*/ 0 w 634790"/>
                <a:gd name="connsiteY1" fmla="*/ 498764 h 551663"/>
                <a:gd name="connsiteX2" fmla="*/ 619676 w 634790"/>
                <a:gd name="connsiteY2" fmla="*/ 551663 h 551663"/>
                <a:gd name="connsiteX3" fmla="*/ 634790 w 634790"/>
                <a:gd name="connsiteY3" fmla="*/ 90685 h 551663"/>
                <a:gd name="connsiteX4" fmla="*/ 0 w 634790"/>
                <a:gd name="connsiteY4" fmla="*/ 0 h 551663"/>
                <a:gd name="connsiteX0" fmla="*/ 0 w 634790"/>
                <a:gd name="connsiteY0" fmla="*/ 0 h 581891"/>
                <a:gd name="connsiteX1" fmla="*/ 0 w 634790"/>
                <a:gd name="connsiteY1" fmla="*/ 498764 h 581891"/>
                <a:gd name="connsiteX2" fmla="*/ 619676 w 634790"/>
                <a:gd name="connsiteY2" fmla="*/ 581891 h 581891"/>
                <a:gd name="connsiteX3" fmla="*/ 634790 w 634790"/>
                <a:gd name="connsiteY3" fmla="*/ 90685 h 581891"/>
                <a:gd name="connsiteX4" fmla="*/ 0 w 634790"/>
                <a:gd name="connsiteY4" fmla="*/ 0 h 581891"/>
                <a:gd name="connsiteX0" fmla="*/ 0 w 634790"/>
                <a:gd name="connsiteY0" fmla="*/ 0 h 612119"/>
                <a:gd name="connsiteX1" fmla="*/ 0 w 634790"/>
                <a:gd name="connsiteY1" fmla="*/ 498764 h 612119"/>
                <a:gd name="connsiteX2" fmla="*/ 619676 w 634790"/>
                <a:gd name="connsiteY2" fmla="*/ 612119 h 612119"/>
                <a:gd name="connsiteX3" fmla="*/ 634790 w 634790"/>
                <a:gd name="connsiteY3" fmla="*/ 90685 h 612119"/>
                <a:gd name="connsiteX4" fmla="*/ 0 w 634790"/>
                <a:gd name="connsiteY4" fmla="*/ 0 h 612119"/>
                <a:gd name="connsiteX0" fmla="*/ 0 w 634790"/>
                <a:gd name="connsiteY0" fmla="*/ 0 h 581891"/>
                <a:gd name="connsiteX1" fmla="*/ 0 w 634790"/>
                <a:gd name="connsiteY1" fmla="*/ 498764 h 581891"/>
                <a:gd name="connsiteX2" fmla="*/ 627233 w 634790"/>
                <a:gd name="connsiteY2" fmla="*/ 581891 h 581891"/>
                <a:gd name="connsiteX3" fmla="*/ 634790 w 634790"/>
                <a:gd name="connsiteY3" fmla="*/ 90685 h 581891"/>
                <a:gd name="connsiteX4" fmla="*/ 0 w 634790"/>
                <a:gd name="connsiteY4" fmla="*/ 0 h 5818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4790" h="581891">
                  <a:moveTo>
                    <a:pt x="0" y="0"/>
                  </a:moveTo>
                  <a:lnTo>
                    <a:pt x="0" y="498764"/>
                  </a:lnTo>
                  <a:lnTo>
                    <a:pt x="627233" y="581891"/>
                  </a:lnTo>
                  <a:lnTo>
                    <a:pt x="634790" y="90685"/>
                  </a:lnTo>
                  <a:lnTo>
                    <a:pt x="0" y="0"/>
                  </a:lnTo>
                  <a:close/>
                </a:path>
              </a:pathLst>
            </a:custGeom>
            <a:solidFill>
              <a:schemeClr val="accent1">
                <a:alpha val="63000"/>
              </a:schemeClr>
            </a:solidFill>
            <a:ln>
              <a:noFill/>
            </a:ln>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3" name="Picture 2" descr="C:\Users\JPost\AppData\Local\Microsoft\Windows\Temporary Internet Files\Content.IE5\PLX1F9IR\MP900438543[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95420" y="5217719"/>
            <a:ext cx="964406" cy="14444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39099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Lack of Biometric Standards</a:t>
            </a:r>
          </a:p>
        </p:txBody>
      </p:sp>
      <p:sp>
        <p:nvSpPr>
          <p:cNvPr id="3" name="Content Placeholder 2"/>
          <p:cNvSpPr>
            <a:spLocks noGrp="1"/>
          </p:cNvSpPr>
          <p:nvPr>
            <p:ph idx="1"/>
          </p:nvPr>
        </p:nvSpPr>
        <p:spPr/>
        <p:txBody>
          <a:bodyPr/>
          <a:lstStyle/>
          <a:p>
            <a:r>
              <a:rPr lang="en-US" dirty="0"/>
              <a:t>Biometrics can be used for local logins.</a:t>
            </a:r>
          </a:p>
          <a:p>
            <a:r>
              <a:rPr lang="en-US" dirty="0"/>
              <a:t>Which can be used within a company.</a:t>
            </a:r>
          </a:p>
          <a:p>
            <a:r>
              <a:rPr lang="en-US" dirty="0"/>
              <a:t>But, no standards exist for sharing biometric data or using them on Web sites.</a:t>
            </a:r>
          </a:p>
          <a:p>
            <a:r>
              <a:rPr lang="en-US" dirty="0"/>
              <a:t>And do you really want every minor Web site to store your biometric fingerprints?</a:t>
            </a:r>
          </a:p>
        </p:txBody>
      </p:sp>
    </p:spTree>
    <p:extLst>
      <p:ext uri="{BB962C8B-B14F-4D97-AF65-F5344CB8AC3E}">
        <p14:creationId xmlns:p14="http://schemas.microsoft.com/office/powerpoint/2010/main" val="16809349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fontScale="90000"/>
          </a:bodyPr>
          <a:lstStyle/>
          <a:p>
            <a:r>
              <a:rPr lang="en-US"/>
              <a:t>Access Controls: Permissions in Windows</a:t>
            </a:r>
          </a:p>
        </p:txBody>
      </p:sp>
      <p:pic>
        <p:nvPicPr>
          <p:cNvPr id="22532" name="Picture 5"/>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a:xfrm>
            <a:off x="1066800" y="1371600"/>
            <a:ext cx="3952875" cy="4991100"/>
          </a:xfrm>
          <a:noFill/>
        </p:spPr>
      </p:pic>
      <p:sp>
        <p:nvSpPr>
          <p:cNvPr id="22531" name="Text Box 4"/>
          <p:cNvSpPr txBox="1">
            <a:spLocks noChangeArrowheads="1"/>
          </p:cNvSpPr>
          <p:nvPr/>
        </p:nvSpPr>
        <p:spPr bwMode="auto">
          <a:xfrm>
            <a:off x="5867400" y="1828800"/>
            <a:ext cx="2819400" cy="2530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sz="2000"/>
              <a:t>Find the folder or directory in explorer.</a:t>
            </a:r>
          </a:p>
          <a:p>
            <a:pPr>
              <a:spcBef>
                <a:spcPct val="50000"/>
              </a:spcBef>
            </a:pPr>
            <a:r>
              <a:rPr lang="en-US" sz="2000"/>
              <a:t>Right-click to set properties.</a:t>
            </a:r>
          </a:p>
          <a:p>
            <a:pPr>
              <a:spcBef>
                <a:spcPct val="50000"/>
              </a:spcBef>
            </a:pPr>
            <a:r>
              <a:rPr lang="en-US" sz="2000"/>
              <a:t>On the Security tab,assign permissions.</a:t>
            </a:r>
          </a:p>
        </p:txBody>
      </p:sp>
    </p:spTree>
    <p:extLst>
      <p:ext uri="{BB962C8B-B14F-4D97-AF65-F5344CB8AC3E}">
        <p14:creationId xmlns:p14="http://schemas.microsoft.com/office/powerpoint/2010/main" val="915620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6"/>
          <p:cNvSpPr>
            <a:spLocks noGrp="1" noChangeArrowheads="1"/>
          </p:cNvSpPr>
          <p:nvPr>
            <p:ph type="title"/>
          </p:nvPr>
        </p:nvSpPr>
        <p:spPr/>
        <p:txBody>
          <a:bodyPr/>
          <a:lstStyle/>
          <a:p>
            <a:r>
              <a:rPr lang="en-US"/>
              <a:t>Security Controls</a:t>
            </a:r>
          </a:p>
        </p:txBody>
      </p:sp>
      <p:sp>
        <p:nvSpPr>
          <p:cNvPr id="23555" name="Rectangle 7"/>
          <p:cNvSpPr>
            <a:spLocks noGrp="1" noChangeArrowheads="1"/>
          </p:cNvSpPr>
          <p:nvPr>
            <p:ph idx="1"/>
          </p:nvPr>
        </p:nvSpPr>
        <p:spPr/>
        <p:txBody>
          <a:bodyPr>
            <a:normAutofit/>
          </a:bodyPr>
          <a:lstStyle/>
          <a:p>
            <a:r>
              <a:rPr lang="en-US" sz="2400" dirty="0"/>
              <a:t>Access Control</a:t>
            </a:r>
          </a:p>
          <a:p>
            <a:pPr lvl="1"/>
            <a:r>
              <a:rPr lang="en-US" sz="2000" dirty="0"/>
              <a:t>Ownership of data</a:t>
            </a:r>
          </a:p>
          <a:p>
            <a:pPr lvl="1"/>
            <a:r>
              <a:rPr lang="en-US" sz="2000" dirty="0"/>
              <a:t>Read, Write, Execute, Delete, Change Permission, Take Ownership</a:t>
            </a:r>
          </a:p>
          <a:p>
            <a:r>
              <a:rPr lang="en-US" sz="2400" dirty="0"/>
              <a:t>Security Monitoring</a:t>
            </a:r>
          </a:p>
          <a:p>
            <a:pPr lvl="1"/>
            <a:r>
              <a:rPr lang="en-US" sz="2000" dirty="0"/>
              <a:t>Access logs</a:t>
            </a:r>
          </a:p>
          <a:p>
            <a:pPr lvl="1"/>
            <a:r>
              <a:rPr lang="en-US" sz="2000" dirty="0"/>
              <a:t>Violations</a:t>
            </a:r>
          </a:p>
          <a:p>
            <a:pPr lvl="1"/>
            <a:r>
              <a:rPr lang="en-US" sz="2000" dirty="0"/>
              <a:t>Lock-outs</a:t>
            </a:r>
          </a:p>
        </p:txBody>
      </p:sp>
      <p:graphicFrame>
        <p:nvGraphicFramePr>
          <p:cNvPr id="23556" name="Object 1024"/>
          <p:cNvGraphicFramePr>
            <a:graphicFrameLocks noChangeAspect="1"/>
          </p:cNvGraphicFramePr>
          <p:nvPr>
            <p:extLst>
              <p:ext uri="{D42A27DB-BD31-4B8C-83A1-F6EECF244321}">
                <p14:modId xmlns:p14="http://schemas.microsoft.com/office/powerpoint/2010/main" val="420572580"/>
              </p:ext>
            </p:extLst>
          </p:nvPr>
        </p:nvGraphicFramePr>
        <p:xfrm>
          <a:off x="2590800" y="4800600"/>
          <a:ext cx="6096000" cy="1728788"/>
        </p:xfrm>
        <a:graphic>
          <a:graphicData uri="http://schemas.openxmlformats.org/presentationml/2006/ole">
            <mc:AlternateContent xmlns:mc="http://schemas.openxmlformats.org/markup-compatibility/2006">
              <mc:Choice xmlns:v="urn:schemas-microsoft-com:vml" Requires="v">
                <p:oleObj name="Document" r:id="rId3" imgW="6085840" imgH="1046480" progId="Word.Document.8">
                  <p:embed/>
                </p:oleObj>
              </mc:Choice>
              <mc:Fallback>
                <p:oleObj name="Document" r:id="rId3" imgW="6085840" imgH="104648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r="39410"/>
                      <a:stretch>
                        <a:fillRect/>
                      </a:stretch>
                    </p:blipFill>
                    <p:spPr bwMode="auto">
                      <a:xfrm>
                        <a:off x="2590800" y="4800600"/>
                        <a:ext cx="6096000" cy="17287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extLst>
      <p:ext uri="{BB962C8B-B14F-4D97-AF65-F5344CB8AC3E}">
        <p14:creationId xmlns:p14="http://schemas.microsoft.com/office/powerpoint/2010/main" val="215924697"/>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Grp="1" noChangeArrowheads="1"/>
          </p:cNvSpPr>
          <p:nvPr>
            <p:ph type="title"/>
          </p:nvPr>
        </p:nvSpPr>
        <p:spPr/>
        <p:txBody>
          <a:bodyPr/>
          <a:lstStyle/>
          <a:p>
            <a:r>
              <a:rPr lang="en-US"/>
              <a:t>Single sign-on</a:t>
            </a:r>
          </a:p>
        </p:txBody>
      </p:sp>
      <p:pic>
        <p:nvPicPr>
          <p:cNvPr id="24579" name="Picture 12" descr="PC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09800" y="2855913"/>
            <a:ext cx="1219200" cy="1004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4580" name="Picture 13" descr="PC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1800" y="2849563"/>
            <a:ext cx="1600200" cy="1141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81" name="Text Box 14"/>
          <p:cNvSpPr txBox="1">
            <a:spLocks noChangeArrowheads="1"/>
          </p:cNvSpPr>
          <p:nvPr/>
        </p:nvSpPr>
        <p:spPr bwMode="auto">
          <a:xfrm>
            <a:off x="2895600" y="4114800"/>
            <a:ext cx="7620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a:t>User login</a:t>
            </a:r>
          </a:p>
        </p:txBody>
      </p:sp>
      <p:sp>
        <p:nvSpPr>
          <p:cNvPr id="24582" name="Text Box 15"/>
          <p:cNvSpPr txBox="1">
            <a:spLocks noChangeArrowheads="1"/>
          </p:cNvSpPr>
          <p:nvPr/>
        </p:nvSpPr>
        <p:spPr bwMode="auto">
          <a:xfrm>
            <a:off x="4648200" y="3048000"/>
            <a:ext cx="1936749"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a:t>Security Server</a:t>
            </a:r>
          </a:p>
          <a:p>
            <a:r>
              <a:rPr lang="en-US" sz="2000"/>
              <a:t>Kerberos</a:t>
            </a:r>
          </a:p>
          <a:p>
            <a:r>
              <a:rPr lang="en-US" sz="2000"/>
              <a:t>RADIUS</a:t>
            </a:r>
          </a:p>
        </p:txBody>
      </p:sp>
      <p:sp>
        <p:nvSpPr>
          <p:cNvPr id="24583" name="Line 16"/>
          <p:cNvSpPr>
            <a:spLocks noChangeShapeType="1"/>
          </p:cNvSpPr>
          <p:nvPr/>
        </p:nvSpPr>
        <p:spPr bwMode="auto">
          <a:xfrm flipV="1">
            <a:off x="3124200" y="2743200"/>
            <a:ext cx="1828800" cy="2438400"/>
          </a:xfrm>
          <a:prstGeom prst="line">
            <a:avLst/>
          </a:prstGeom>
          <a:noFill/>
          <a:ln w="28575">
            <a:solidFill>
              <a:schemeClr val="tx2"/>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24584" name="Text Box 18"/>
          <p:cNvSpPr txBox="1">
            <a:spLocks noChangeArrowheads="1"/>
          </p:cNvSpPr>
          <p:nvPr/>
        </p:nvSpPr>
        <p:spPr bwMode="auto">
          <a:xfrm>
            <a:off x="1447800" y="4114800"/>
            <a:ext cx="11588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a:t>Request access</a:t>
            </a:r>
          </a:p>
        </p:txBody>
      </p:sp>
      <p:sp>
        <p:nvSpPr>
          <p:cNvPr id="24585" name="Text Box 19"/>
          <p:cNvSpPr txBox="1">
            <a:spLocks noChangeArrowheads="1"/>
          </p:cNvSpPr>
          <p:nvPr/>
        </p:nvSpPr>
        <p:spPr bwMode="auto">
          <a:xfrm>
            <a:off x="6781800" y="2514600"/>
            <a:ext cx="148970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a:t>Web server</a:t>
            </a:r>
          </a:p>
        </p:txBody>
      </p:sp>
      <p:sp>
        <p:nvSpPr>
          <p:cNvPr id="24586" name="Text Box 20"/>
          <p:cNvSpPr txBox="1">
            <a:spLocks noChangeArrowheads="1"/>
          </p:cNvSpPr>
          <p:nvPr/>
        </p:nvSpPr>
        <p:spPr bwMode="auto">
          <a:xfrm>
            <a:off x="2133600" y="2514600"/>
            <a:ext cx="128272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a:t>Database</a:t>
            </a:r>
          </a:p>
        </p:txBody>
      </p:sp>
      <p:sp>
        <p:nvSpPr>
          <p:cNvPr id="24587" name="Line 21"/>
          <p:cNvSpPr>
            <a:spLocks noChangeShapeType="1"/>
          </p:cNvSpPr>
          <p:nvPr/>
        </p:nvSpPr>
        <p:spPr bwMode="auto">
          <a:xfrm flipV="1">
            <a:off x="3124200" y="3886200"/>
            <a:ext cx="3657600" cy="14478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24588" name="Text Box 22"/>
          <p:cNvSpPr txBox="1">
            <a:spLocks noChangeArrowheads="1"/>
          </p:cNvSpPr>
          <p:nvPr/>
        </p:nvSpPr>
        <p:spPr bwMode="auto">
          <a:xfrm>
            <a:off x="4419600" y="4724400"/>
            <a:ext cx="11588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dirty="0"/>
              <a:t>Request access</a:t>
            </a:r>
          </a:p>
        </p:txBody>
      </p:sp>
      <p:sp>
        <p:nvSpPr>
          <p:cNvPr id="24589" name="Line 24"/>
          <p:cNvSpPr>
            <a:spLocks noChangeShapeType="1"/>
          </p:cNvSpPr>
          <p:nvPr/>
        </p:nvSpPr>
        <p:spPr bwMode="auto">
          <a:xfrm flipV="1">
            <a:off x="3505200" y="2590800"/>
            <a:ext cx="1219200" cy="533400"/>
          </a:xfrm>
          <a:prstGeom prst="line">
            <a:avLst/>
          </a:prstGeom>
          <a:noFill/>
          <a:ln w="12700">
            <a:solidFill>
              <a:schemeClr val="tx2"/>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590" name="Line 25"/>
          <p:cNvSpPr>
            <a:spLocks noChangeShapeType="1"/>
          </p:cNvSpPr>
          <p:nvPr/>
        </p:nvSpPr>
        <p:spPr bwMode="auto">
          <a:xfrm>
            <a:off x="5791200" y="2514600"/>
            <a:ext cx="914400" cy="457200"/>
          </a:xfrm>
          <a:prstGeom prst="line">
            <a:avLst/>
          </a:prstGeom>
          <a:noFill/>
          <a:ln w="12700">
            <a:solidFill>
              <a:schemeClr val="tx2"/>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591" name="Text Box 26"/>
          <p:cNvSpPr txBox="1">
            <a:spLocks noChangeArrowheads="1"/>
          </p:cNvSpPr>
          <p:nvPr/>
        </p:nvSpPr>
        <p:spPr bwMode="auto">
          <a:xfrm>
            <a:off x="3581400" y="2362200"/>
            <a:ext cx="10695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a:t>validate</a:t>
            </a:r>
          </a:p>
        </p:txBody>
      </p:sp>
      <p:sp>
        <p:nvSpPr>
          <p:cNvPr id="24592" name="Text Box 27"/>
          <p:cNvSpPr txBox="1">
            <a:spLocks noChangeArrowheads="1"/>
          </p:cNvSpPr>
          <p:nvPr/>
        </p:nvSpPr>
        <p:spPr bwMode="auto">
          <a:xfrm>
            <a:off x="5715000" y="2133600"/>
            <a:ext cx="1069524"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a:t>validate</a:t>
            </a:r>
          </a:p>
        </p:txBody>
      </p:sp>
      <p:pic>
        <p:nvPicPr>
          <p:cNvPr id="24594" name="Picture 55" descr="MPj0409685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4876800"/>
            <a:ext cx="1295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95" name="Line 17"/>
          <p:cNvSpPr>
            <a:spLocks noChangeShapeType="1"/>
          </p:cNvSpPr>
          <p:nvPr/>
        </p:nvSpPr>
        <p:spPr bwMode="auto">
          <a:xfrm flipH="1" flipV="1">
            <a:off x="2438400" y="3886200"/>
            <a:ext cx="304800" cy="13716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grpSp>
        <p:nvGrpSpPr>
          <p:cNvPr id="45" name="Group 44"/>
          <p:cNvGrpSpPr/>
          <p:nvPr/>
        </p:nvGrpSpPr>
        <p:grpSpPr>
          <a:xfrm>
            <a:off x="4599724" y="1591702"/>
            <a:ext cx="1107606" cy="824641"/>
            <a:chOff x="939760" y="666908"/>
            <a:chExt cx="5623170" cy="4186592"/>
          </a:xfrm>
        </p:grpSpPr>
        <p:sp>
          <p:nvSpPr>
            <p:cNvPr id="46" name="Freeform 45"/>
            <p:cNvSpPr/>
            <p:nvPr/>
          </p:nvSpPr>
          <p:spPr>
            <a:xfrm>
              <a:off x="4991070" y="3515905"/>
              <a:ext cx="1571860" cy="1330037"/>
            </a:xfrm>
            <a:custGeom>
              <a:avLst/>
              <a:gdLst>
                <a:gd name="connsiteX0" fmla="*/ 7557 w 1602089"/>
                <a:gd name="connsiteY0" fmla="*/ 468536 h 1352708"/>
                <a:gd name="connsiteX1" fmla="*/ 0 w 1602089"/>
                <a:gd name="connsiteY1" fmla="*/ 1352708 h 1352708"/>
                <a:gd name="connsiteX2" fmla="*/ 1602089 w 1602089"/>
                <a:gd name="connsiteY2" fmla="*/ 665019 h 1352708"/>
                <a:gd name="connsiteX3" fmla="*/ 1602089 w 1602089"/>
                <a:gd name="connsiteY3" fmla="*/ 0 h 1352708"/>
                <a:gd name="connsiteX4" fmla="*/ 7557 w 1602089"/>
                <a:gd name="connsiteY4" fmla="*/ 468536 h 1352708"/>
                <a:gd name="connsiteX0" fmla="*/ 0 w 1594532"/>
                <a:gd name="connsiteY0" fmla="*/ 468536 h 1330037"/>
                <a:gd name="connsiteX1" fmla="*/ 7557 w 1594532"/>
                <a:gd name="connsiteY1" fmla="*/ 1330037 h 1330037"/>
                <a:gd name="connsiteX2" fmla="*/ 1594532 w 1594532"/>
                <a:gd name="connsiteY2" fmla="*/ 665019 h 1330037"/>
                <a:gd name="connsiteX3" fmla="*/ 1594532 w 1594532"/>
                <a:gd name="connsiteY3" fmla="*/ 0 h 1330037"/>
                <a:gd name="connsiteX4" fmla="*/ 0 w 1594532"/>
                <a:gd name="connsiteY4" fmla="*/ 468536 h 1330037"/>
                <a:gd name="connsiteX0" fmla="*/ 0 w 1594532"/>
                <a:gd name="connsiteY0" fmla="*/ 468536 h 1330037"/>
                <a:gd name="connsiteX1" fmla="*/ 7557 w 1594532"/>
                <a:gd name="connsiteY1" fmla="*/ 1330037 h 1330037"/>
                <a:gd name="connsiteX2" fmla="*/ 1586975 w 1594532"/>
                <a:gd name="connsiteY2" fmla="*/ 687691 h 1330037"/>
                <a:gd name="connsiteX3" fmla="*/ 1594532 w 1594532"/>
                <a:gd name="connsiteY3" fmla="*/ 0 h 1330037"/>
                <a:gd name="connsiteX4" fmla="*/ 0 w 1594532"/>
                <a:gd name="connsiteY4" fmla="*/ 468536 h 1330037"/>
                <a:gd name="connsiteX0" fmla="*/ 0 w 1586975"/>
                <a:gd name="connsiteY0" fmla="*/ 453422 h 1314923"/>
                <a:gd name="connsiteX1" fmla="*/ 7557 w 1586975"/>
                <a:gd name="connsiteY1" fmla="*/ 1314923 h 1314923"/>
                <a:gd name="connsiteX2" fmla="*/ 1586975 w 1586975"/>
                <a:gd name="connsiteY2" fmla="*/ 672577 h 1314923"/>
                <a:gd name="connsiteX3" fmla="*/ 1564304 w 1586975"/>
                <a:gd name="connsiteY3" fmla="*/ 0 h 1314923"/>
                <a:gd name="connsiteX4" fmla="*/ 0 w 1586975"/>
                <a:gd name="connsiteY4" fmla="*/ 453422 h 1314923"/>
                <a:gd name="connsiteX0" fmla="*/ 0 w 1594532"/>
                <a:gd name="connsiteY0" fmla="*/ 468536 h 1330037"/>
                <a:gd name="connsiteX1" fmla="*/ 7557 w 1594532"/>
                <a:gd name="connsiteY1" fmla="*/ 1330037 h 1330037"/>
                <a:gd name="connsiteX2" fmla="*/ 1586975 w 1594532"/>
                <a:gd name="connsiteY2" fmla="*/ 687691 h 1330037"/>
                <a:gd name="connsiteX3" fmla="*/ 1594532 w 1594532"/>
                <a:gd name="connsiteY3" fmla="*/ 0 h 1330037"/>
                <a:gd name="connsiteX4" fmla="*/ 0 w 1594532"/>
                <a:gd name="connsiteY4" fmla="*/ 468536 h 1330037"/>
                <a:gd name="connsiteX0" fmla="*/ 0 w 1594532"/>
                <a:gd name="connsiteY0" fmla="*/ 468536 h 1330037"/>
                <a:gd name="connsiteX1" fmla="*/ 7557 w 1594532"/>
                <a:gd name="connsiteY1" fmla="*/ 1330037 h 1330037"/>
                <a:gd name="connsiteX2" fmla="*/ 1579310 w 1594532"/>
                <a:gd name="connsiteY2" fmla="*/ 808603 h 1330037"/>
                <a:gd name="connsiteX3" fmla="*/ 1594532 w 1594532"/>
                <a:gd name="connsiteY3" fmla="*/ 0 h 1330037"/>
                <a:gd name="connsiteX4" fmla="*/ 0 w 1594532"/>
                <a:gd name="connsiteY4" fmla="*/ 468536 h 1330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532" h="1330037">
                  <a:moveTo>
                    <a:pt x="0" y="468536"/>
                  </a:moveTo>
                  <a:lnTo>
                    <a:pt x="7557" y="1330037"/>
                  </a:lnTo>
                  <a:lnTo>
                    <a:pt x="1579310" y="808603"/>
                  </a:lnTo>
                  <a:lnTo>
                    <a:pt x="1594532" y="0"/>
                  </a:lnTo>
                  <a:lnTo>
                    <a:pt x="0" y="468536"/>
                  </a:lnTo>
                  <a:close/>
                </a:path>
              </a:pathLst>
            </a:custGeom>
            <a:gradFill>
              <a:gsLst>
                <a:gs pos="0">
                  <a:schemeClr val="bg1">
                    <a:lumMod val="65000"/>
                  </a:schemeClr>
                </a:gs>
                <a:gs pos="50000">
                  <a:schemeClr val="tx1"/>
                </a:gs>
                <a:gs pos="100000">
                  <a:schemeClr val="tx1"/>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p:cNvSpPr/>
            <p:nvPr/>
          </p:nvSpPr>
          <p:spPr>
            <a:xfrm>
              <a:off x="4991069" y="666908"/>
              <a:ext cx="1571861" cy="3317533"/>
            </a:xfrm>
            <a:custGeom>
              <a:avLst/>
              <a:gdLst>
                <a:gd name="connsiteX0" fmla="*/ 7557 w 1579418"/>
                <a:gd name="connsiteY0" fmla="*/ 0 h 3325091"/>
                <a:gd name="connsiteX1" fmla="*/ 1579418 w 1579418"/>
                <a:gd name="connsiteY1" fmla="*/ 249382 h 3325091"/>
                <a:gd name="connsiteX2" fmla="*/ 1579418 w 1579418"/>
                <a:gd name="connsiteY2" fmla="*/ 2871669 h 3325091"/>
                <a:gd name="connsiteX3" fmla="*/ 0 w 1579418"/>
                <a:gd name="connsiteY3" fmla="*/ 3325091 h 3325091"/>
                <a:gd name="connsiteX4" fmla="*/ 7557 w 1579418"/>
                <a:gd name="connsiteY4" fmla="*/ 0 h 3325091"/>
                <a:gd name="connsiteX0" fmla="*/ 0 w 1571861"/>
                <a:gd name="connsiteY0" fmla="*/ 0 h 3317533"/>
                <a:gd name="connsiteX1" fmla="*/ 1571861 w 1571861"/>
                <a:gd name="connsiteY1" fmla="*/ 249382 h 3317533"/>
                <a:gd name="connsiteX2" fmla="*/ 1571861 w 1571861"/>
                <a:gd name="connsiteY2" fmla="*/ 2871669 h 3317533"/>
                <a:gd name="connsiteX3" fmla="*/ 0 w 1571861"/>
                <a:gd name="connsiteY3" fmla="*/ 3317533 h 3317533"/>
                <a:gd name="connsiteX4" fmla="*/ 0 w 1571861"/>
                <a:gd name="connsiteY4" fmla="*/ 0 h 331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1861" h="3317533">
                  <a:moveTo>
                    <a:pt x="0" y="0"/>
                  </a:moveTo>
                  <a:lnTo>
                    <a:pt x="1571861" y="249382"/>
                  </a:lnTo>
                  <a:lnTo>
                    <a:pt x="1571861" y="2871669"/>
                  </a:lnTo>
                  <a:lnTo>
                    <a:pt x="0" y="3317533"/>
                  </a:lnTo>
                  <a:lnTo>
                    <a:pt x="0" y="0"/>
                  </a:lnTo>
                  <a:close/>
                </a:path>
              </a:pathLst>
            </a:custGeom>
            <a:gradFill>
              <a:gsLst>
                <a:gs pos="0">
                  <a:schemeClr val="bg1">
                    <a:lumMod val="65000"/>
                  </a:schemeClr>
                </a:gs>
                <a:gs pos="50000">
                  <a:schemeClr val="tx1"/>
                </a:gs>
                <a:gs pos="100000">
                  <a:schemeClr val="tx1"/>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47"/>
            <p:cNvSpPr/>
            <p:nvPr/>
          </p:nvSpPr>
          <p:spPr>
            <a:xfrm>
              <a:off x="948061" y="675648"/>
              <a:ext cx="4058122" cy="3603518"/>
            </a:xfrm>
            <a:custGeom>
              <a:avLst/>
              <a:gdLst>
                <a:gd name="connsiteX0" fmla="*/ 0 w 4058122"/>
                <a:gd name="connsiteY0" fmla="*/ 143583 h 3627372"/>
                <a:gd name="connsiteX1" fmla="*/ 0 w 4058122"/>
                <a:gd name="connsiteY1" fmla="*/ 3385547 h 3627372"/>
                <a:gd name="connsiteX2" fmla="*/ 4058122 w 4058122"/>
                <a:gd name="connsiteY2" fmla="*/ 3627372 h 3627372"/>
                <a:gd name="connsiteX3" fmla="*/ 4058122 w 4058122"/>
                <a:gd name="connsiteY3" fmla="*/ 0 h 3627372"/>
                <a:gd name="connsiteX4" fmla="*/ 0 w 4058122"/>
                <a:gd name="connsiteY4" fmla="*/ 143583 h 3627372"/>
                <a:gd name="connsiteX0" fmla="*/ 0 w 4058122"/>
                <a:gd name="connsiteY0" fmla="*/ 111778 h 3595567"/>
                <a:gd name="connsiteX1" fmla="*/ 0 w 4058122"/>
                <a:gd name="connsiteY1" fmla="*/ 3353742 h 3595567"/>
                <a:gd name="connsiteX2" fmla="*/ 4058122 w 4058122"/>
                <a:gd name="connsiteY2" fmla="*/ 3595567 h 3595567"/>
                <a:gd name="connsiteX3" fmla="*/ 4058122 w 4058122"/>
                <a:gd name="connsiteY3" fmla="*/ 0 h 3595567"/>
                <a:gd name="connsiteX4" fmla="*/ 0 w 4058122"/>
                <a:gd name="connsiteY4" fmla="*/ 111778 h 3595567"/>
                <a:gd name="connsiteX0" fmla="*/ 0 w 4058122"/>
                <a:gd name="connsiteY0" fmla="*/ 119729 h 3603518"/>
                <a:gd name="connsiteX1" fmla="*/ 0 w 4058122"/>
                <a:gd name="connsiteY1" fmla="*/ 3361693 h 3603518"/>
                <a:gd name="connsiteX2" fmla="*/ 4058122 w 4058122"/>
                <a:gd name="connsiteY2" fmla="*/ 3603518 h 3603518"/>
                <a:gd name="connsiteX3" fmla="*/ 4058122 w 4058122"/>
                <a:gd name="connsiteY3" fmla="*/ 0 h 3603518"/>
                <a:gd name="connsiteX4" fmla="*/ 0 w 4058122"/>
                <a:gd name="connsiteY4" fmla="*/ 119729 h 3603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8122" h="3603518">
                  <a:moveTo>
                    <a:pt x="0" y="119729"/>
                  </a:moveTo>
                  <a:lnTo>
                    <a:pt x="0" y="3361693"/>
                  </a:lnTo>
                  <a:lnTo>
                    <a:pt x="4058122" y="3603518"/>
                  </a:lnTo>
                  <a:lnTo>
                    <a:pt x="4058122" y="0"/>
                  </a:lnTo>
                  <a:lnTo>
                    <a:pt x="0" y="119729"/>
                  </a:lnTo>
                  <a:close/>
                </a:path>
              </a:pathLst>
            </a:custGeom>
            <a:gradFill flip="none" rotWithShape="1">
              <a:gsLst>
                <a:gs pos="0">
                  <a:schemeClr val="tx1"/>
                </a:gs>
                <a:gs pos="50000">
                  <a:schemeClr val="tx1"/>
                </a:gs>
                <a:gs pos="100000">
                  <a:schemeClr val="bg1">
                    <a:lumMod val="75000"/>
                  </a:schemeClr>
                </a:gs>
              </a:gsLst>
              <a:lin ang="0" scaled="1"/>
              <a:tileRect/>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9" name="Freeform 48"/>
            <p:cNvSpPr/>
            <p:nvPr/>
          </p:nvSpPr>
          <p:spPr>
            <a:xfrm>
              <a:off x="939760" y="4042627"/>
              <a:ext cx="4058865" cy="810873"/>
            </a:xfrm>
            <a:custGeom>
              <a:avLst/>
              <a:gdLst>
                <a:gd name="connsiteX0" fmla="*/ 0 w 4043008"/>
                <a:gd name="connsiteY0" fmla="*/ 0 h 831273"/>
                <a:gd name="connsiteX1" fmla="*/ 4043008 w 4043008"/>
                <a:gd name="connsiteY1" fmla="*/ 234268 h 831273"/>
                <a:gd name="connsiteX2" fmla="*/ 4043008 w 4043008"/>
                <a:gd name="connsiteY2" fmla="*/ 831273 h 831273"/>
                <a:gd name="connsiteX3" fmla="*/ 30228 w 4043008"/>
                <a:gd name="connsiteY3" fmla="*/ 536549 h 831273"/>
                <a:gd name="connsiteX4" fmla="*/ 0 w 4043008"/>
                <a:gd name="connsiteY4" fmla="*/ 0 h 831273"/>
                <a:gd name="connsiteX0" fmla="*/ 22672 w 4065680"/>
                <a:gd name="connsiteY0" fmla="*/ 0 h 831273"/>
                <a:gd name="connsiteX1" fmla="*/ 4065680 w 4065680"/>
                <a:gd name="connsiteY1" fmla="*/ 234268 h 831273"/>
                <a:gd name="connsiteX2" fmla="*/ 4065680 w 4065680"/>
                <a:gd name="connsiteY2" fmla="*/ 831273 h 831273"/>
                <a:gd name="connsiteX3" fmla="*/ 0 w 4065680"/>
                <a:gd name="connsiteY3" fmla="*/ 521435 h 831273"/>
                <a:gd name="connsiteX4" fmla="*/ 22672 w 4065680"/>
                <a:gd name="connsiteY4" fmla="*/ 0 h 831273"/>
                <a:gd name="connsiteX0" fmla="*/ 7558 w 4050566"/>
                <a:gd name="connsiteY0" fmla="*/ 0 h 831273"/>
                <a:gd name="connsiteX1" fmla="*/ 4050566 w 4050566"/>
                <a:gd name="connsiteY1" fmla="*/ 234268 h 831273"/>
                <a:gd name="connsiteX2" fmla="*/ 4050566 w 4050566"/>
                <a:gd name="connsiteY2" fmla="*/ 831273 h 831273"/>
                <a:gd name="connsiteX3" fmla="*/ 0 w 4050566"/>
                <a:gd name="connsiteY3" fmla="*/ 521435 h 831273"/>
                <a:gd name="connsiteX4" fmla="*/ 7558 w 4050566"/>
                <a:gd name="connsiteY4" fmla="*/ 0 h 831273"/>
                <a:gd name="connsiteX0" fmla="*/ 7558 w 4050566"/>
                <a:gd name="connsiteY0" fmla="*/ 0 h 793488"/>
                <a:gd name="connsiteX1" fmla="*/ 4050566 w 4050566"/>
                <a:gd name="connsiteY1" fmla="*/ 234268 h 793488"/>
                <a:gd name="connsiteX2" fmla="*/ 4050566 w 4050566"/>
                <a:gd name="connsiteY2" fmla="*/ 793488 h 793488"/>
                <a:gd name="connsiteX3" fmla="*/ 0 w 4050566"/>
                <a:gd name="connsiteY3" fmla="*/ 521435 h 793488"/>
                <a:gd name="connsiteX4" fmla="*/ 7558 w 4050566"/>
                <a:gd name="connsiteY4" fmla="*/ 0 h 793488"/>
                <a:gd name="connsiteX0" fmla="*/ 7558 w 4050566"/>
                <a:gd name="connsiteY0" fmla="*/ 0 h 816159"/>
                <a:gd name="connsiteX1" fmla="*/ 4050566 w 4050566"/>
                <a:gd name="connsiteY1" fmla="*/ 234268 h 816159"/>
                <a:gd name="connsiteX2" fmla="*/ 4050566 w 4050566"/>
                <a:gd name="connsiteY2" fmla="*/ 816159 h 816159"/>
                <a:gd name="connsiteX3" fmla="*/ 0 w 4050566"/>
                <a:gd name="connsiteY3" fmla="*/ 521435 h 816159"/>
                <a:gd name="connsiteX4" fmla="*/ 7558 w 4050566"/>
                <a:gd name="connsiteY4" fmla="*/ 0 h 816159"/>
                <a:gd name="connsiteX0" fmla="*/ 0 w 4058865"/>
                <a:gd name="connsiteY0" fmla="*/ 0 h 810873"/>
                <a:gd name="connsiteX1" fmla="*/ 4058865 w 4058865"/>
                <a:gd name="connsiteY1" fmla="*/ 228982 h 810873"/>
                <a:gd name="connsiteX2" fmla="*/ 4058865 w 4058865"/>
                <a:gd name="connsiteY2" fmla="*/ 810873 h 810873"/>
                <a:gd name="connsiteX3" fmla="*/ 8299 w 4058865"/>
                <a:gd name="connsiteY3" fmla="*/ 516149 h 810873"/>
                <a:gd name="connsiteX4" fmla="*/ 0 w 4058865"/>
                <a:gd name="connsiteY4" fmla="*/ 0 h 810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8865" h="810873">
                  <a:moveTo>
                    <a:pt x="0" y="0"/>
                  </a:moveTo>
                  <a:lnTo>
                    <a:pt x="4058865" y="228982"/>
                  </a:lnTo>
                  <a:lnTo>
                    <a:pt x="4058865" y="810873"/>
                  </a:lnTo>
                  <a:lnTo>
                    <a:pt x="8299" y="516149"/>
                  </a:lnTo>
                  <a:lnTo>
                    <a:pt x="0" y="0"/>
                  </a:lnTo>
                  <a:close/>
                </a:path>
              </a:pathLst>
            </a:custGeom>
            <a:gradFill flip="none" rotWithShape="1">
              <a:gsLst>
                <a:gs pos="0">
                  <a:schemeClr val="tx1"/>
                </a:gs>
                <a:gs pos="50000">
                  <a:schemeClr val="tx1"/>
                </a:gs>
                <a:gs pos="100000">
                  <a:schemeClr val="bg1">
                    <a:lumMod val="75000"/>
                  </a:schemeClr>
                </a:gs>
              </a:gsLst>
              <a:lin ang="0" scaled="1"/>
              <a:tileRect/>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50" name="Group 49"/>
            <p:cNvGrpSpPr/>
            <p:nvPr/>
          </p:nvGrpSpPr>
          <p:grpSpPr>
            <a:xfrm>
              <a:off x="1012296" y="810492"/>
              <a:ext cx="468535" cy="3181508"/>
              <a:chOff x="3264635" y="937071"/>
              <a:chExt cx="468535" cy="3181508"/>
            </a:xfrm>
          </p:grpSpPr>
          <p:sp>
            <p:nvSpPr>
              <p:cNvPr id="136" name="Freeform 135"/>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7" name="Freeform 136"/>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Freeform 137"/>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Freeform 138"/>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Freeform 139"/>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Freeform 140"/>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Freeform 141"/>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Freeform 142"/>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Freeform 143"/>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Freeform 144"/>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Freeform 145"/>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Freeform 146"/>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Freeform 147"/>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Freeform 148"/>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1" name="Group 50"/>
            <p:cNvGrpSpPr/>
            <p:nvPr/>
          </p:nvGrpSpPr>
          <p:grpSpPr>
            <a:xfrm>
              <a:off x="1710061" y="810492"/>
              <a:ext cx="468535" cy="3181508"/>
              <a:chOff x="3264635" y="937071"/>
              <a:chExt cx="468535" cy="3181508"/>
            </a:xfrm>
          </p:grpSpPr>
          <p:sp>
            <p:nvSpPr>
              <p:cNvPr id="122" name="Freeform 121"/>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3" name="Freeform 122"/>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Freeform 123"/>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124"/>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Freeform 125"/>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Freeform 126"/>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Freeform 127"/>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Freeform 128"/>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Freeform 129"/>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Freeform 130"/>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Freeform 131"/>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Freeform 132"/>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Freeform 133"/>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Freeform 134"/>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2" name="Group 51"/>
            <p:cNvGrpSpPr/>
            <p:nvPr/>
          </p:nvGrpSpPr>
          <p:grpSpPr>
            <a:xfrm>
              <a:off x="2319661" y="810492"/>
              <a:ext cx="468535" cy="3181508"/>
              <a:chOff x="3264635" y="937071"/>
              <a:chExt cx="468535" cy="3181508"/>
            </a:xfrm>
          </p:grpSpPr>
          <p:sp>
            <p:nvSpPr>
              <p:cNvPr id="108" name="Freeform 107"/>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9" name="Freeform 108"/>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Freeform 109"/>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Freeform 110"/>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Freeform 111"/>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Freeform 112"/>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Freeform 113"/>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Freeform 114"/>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Freeform 115"/>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Freeform 116"/>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Freeform 117"/>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Freeform 118"/>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Freeform 119"/>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Freeform 120"/>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3" name="Group 52"/>
            <p:cNvGrpSpPr/>
            <p:nvPr/>
          </p:nvGrpSpPr>
          <p:grpSpPr>
            <a:xfrm>
              <a:off x="2973343" y="810492"/>
              <a:ext cx="468535" cy="3181508"/>
              <a:chOff x="3264635" y="937071"/>
              <a:chExt cx="468535" cy="3181508"/>
            </a:xfrm>
          </p:grpSpPr>
          <p:sp>
            <p:nvSpPr>
              <p:cNvPr id="94" name="Freeform 93"/>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5" name="Freeform 94"/>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95"/>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96"/>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Freeform 97"/>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100"/>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Freeform 101"/>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Freeform 102"/>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Freeform 103"/>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Freeform 104"/>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Freeform 105"/>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Freeform 106"/>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4" name="Group 53"/>
            <p:cNvGrpSpPr/>
            <p:nvPr/>
          </p:nvGrpSpPr>
          <p:grpSpPr>
            <a:xfrm>
              <a:off x="3615061" y="810492"/>
              <a:ext cx="468535" cy="3181508"/>
              <a:chOff x="3264635" y="937071"/>
              <a:chExt cx="468535" cy="3181508"/>
            </a:xfrm>
          </p:grpSpPr>
          <p:sp>
            <p:nvSpPr>
              <p:cNvPr id="80" name="Freeform 79"/>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1" name="Freeform 80"/>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Freeform 81"/>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82"/>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reeform 83"/>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reeform 84"/>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85"/>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Freeform 90"/>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Freeform 91"/>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Freeform 92"/>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55" name="Group 54"/>
            <p:cNvGrpSpPr/>
            <p:nvPr/>
          </p:nvGrpSpPr>
          <p:grpSpPr>
            <a:xfrm>
              <a:off x="4300861" y="810492"/>
              <a:ext cx="468535" cy="3181508"/>
              <a:chOff x="3264635" y="937071"/>
              <a:chExt cx="468535" cy="3181508"/>
            </a:xfrm>
          </p:grpSpPr>
          <p:sp>
            <p:nvSpPr>
              <p:cNvPr id="66" name="Freeform 65"/>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7" name="Freeform 66"/>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74"/>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76"/>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77"/>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78"/>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56" name="Freeform 55"/>
            <p:cNvSpPr/>
            <p:nvPr/>
          </p:nvSpPr>
          <p:spPr>
            <a:xfrm>
              <a:off x="2244945" y="4203596"/>
              <a:ext cx="754848" cy="408080"/>
            </a:xfrm>
            <a:custGeom>
              <a:avLst/>
              <a:gdLst>
                <a:gd name="connsiteX0" fmla="*/ 0 w 710360"/>
                <a:gd name="connsiteY0" fmla="*/ 15114 h 423194"/>
                <a:gd name="connsiteX1" fmla="*/ 0 w 710360"/>
                <a:gd name="connsiteY1" fmla="*/ 370294 h 423194"/>
                <a:gd name="connsiteX2" fmla="*/ 710360 w 710360"/>
                <a:gd name="connsiteY2" fmla="*/ 423194 h 423194"/>
                <a:gd name="connsiteX3" fmla="*/ 710360 w 710360"/>
                <a:gd name="connsiteY3" fmla="*/ 37785 h 423194"/>
                <a:gd name="connsiteX4" fmla="*/ 90684 w 710360"/>
                <a:gd name="connsiteY4" fmla="*/ 0 h 423194"/>
                <a:gd name="connsiteX0" fmla="*/ 44488 w 754848"/>
                <a:gd name="connsiteY0" fmla="*/ 0 h 408080"/>
                <a:gd name="connsiteX1" fmla="*/ 44488 w 754848"/>
                <a:gd name="connsiteY1" fmla="*/ 355180 h 408080"/>
                <a:gd name="connsiteX2" fmla="*/ 754848 w 754848"/>
                <a:gd name="connsiteY2" fmla="*/ 408080 h 408080"/>
                <a:gd name="connsiteX3" fmla="*/ 754848 w 754848"/>
                <a:gd name="connsiteY3" fmla="*/ 22671 h 408080"/>
                <a:gd name="connsiteX4" fmla="*/ 0 w 754848"/>
                <a:gd name="connsiteY4" fmla="*/ 789 h 408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4848" h="408080">
                  <a:moveTo>
                    <a:pt x="44488" y="0"/>
                  </a:moveTo>
                  <a:lnTo>
                    <a:pt x="44488" y="355180"/>
                  </a:lnTo>
                  <a:lnTo>
                    <a:pt x="754848" y="408080"/>
                  </a:lnTo>
                  <a:lnTo>
                    <a:pt x="754848" y="22671"/>
                  </a:lnTo>
                  <a:lnTo>
                    <a:pt x="0" y="789"/>
                  </a:lnTo>
                </a:path>
              </a:pathLst>
            </a:custGeom>
            <a:gradFill>
              <a:gsLst>
                <a:gs pos="0">
                  <a:srgbClr val="EDF2E2"/>
                </a:gs>
                <a:gs pos="50000">
                  <a:srgbClr val="92D050"/>
                </a:gs>
                <a:gs pos="100000">
                  <a:srgbClr val="E3ECD0"/>
                </a:gs>
              </a:gsLst>
              <a:lin ang="0" scaled="1"/>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7" name="Freeform 56"/>
            <p:cNvSpPr/>
            <p:nvPr/>
          </p:nvSpPr>
          <p:spPr>
            <a:xfrm>
              <a:off x="1095423" y="4143140"/>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58" name="Freeform 57"/>
            <p:cNvSpPr/>
            <p:nvPr/>
          </p:nvSpPr>
          <p:spPr>
            <a:xfrm>
              <a:off x="1405261" y="4196039"/>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a:off x="1694001" y="4180923"/>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0" name="Freeform 59"/>
            <p:cNvSpPr/>
            <p:nvPr/>
          </p:nvSpPr>
          <p:spPr>
            <a:xfrm>
              <a:off x="2003839" y="4233822"/>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60"/>
            <p:cNvSpPr/>
            <p:nvPr/>
          </p:nvSpPr>
          <p:spPr>
            <a:xfrm>
              <a:off x="3133575" y="4279166"/>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2" name="Freeform 61"/>
            <p:cNvSpPr/>
            <p:nvPr/>
          </p:nvSpPr>
          <p:spPr>
            <a:xfrm>
              <a:off x="3443413" y="4332065"/>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a:off x="3945049" y="4316952"/>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4" name="Freeform 63"/>
            <p:cNvSpPr/>
            <p:nvPr/>
          </p:nvSpPr>
          <p:spPr>
            <a:xfrm>
              <a:off x="4254887" y="4369851"/>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64"/>
            <p:cNvSpPr/>
            <p:nvPr/>
          </p:nvSpPr>
          <p:spPr>
            <a:xfrm>
              <a:off x="5562600" y="1268322"/>
              <a:ext cx="634790" cy="581891"/>
            </a:xfrm>
            <a:custGeom>
              <a:avLst/>
              <a:gdLst>
                <a:gd name="connsiteX0" fmla="*/ 0 w 619676"/>
                <a:gd name="connsiteY0" fmla="*/ 7557 h 559220"/>
                <a:gd name="connsiteX1" fmla="*/ 0 w 619676"/>
                <a:gd name="connsiteY1" fmla="*/ 506321 h 559220"/>
                <a:gd name="connsiteX2" fmla="*/ 619676 w 619676"/>
                <a:gd name="connsiteY2" fmla="*/ 559220 h 559220"/>
                <a:gd name="connsiteX3" fmla="*/ 619676 w 619676"/>
                <a:gd name="connsiteY3" fmla="*/ 0 h 559220"/>
                <a:gd name="connsiteX4" fmla="*/ 0 w 619676"/>
                <a:gd name="connsiteY4" fmla="*/ 7557 h 559220"/>
                <a:gd name="connsiteX0" fmla="*/ 0 w 634790"/>
                <a:gd name="connsiteY0" fmla="*/ 0 h 551663"/>
                <a:gd name="connsiteX1" fmla="*/ 0 w 634790"/>
                <a:gd name="connsiteY1" fmla="*/ 498764 h 551663"/>
                <a:gd name="connsiteX2" fmla="*/ 619676 w 634790"/>
                <a:gd name="connsiteY2" fmla="*/ 551663 h 551663"/>
                <a:gd name="connsiteX3" fmla="*/ 634790 w 634790"/>
                <a:gd name="connsiteY3" fmla="*/ 68014 h 551663"/>
                <a:gd name="connsiteX4" fmla="*/ 0 w 634790"/>
                <a:gd name="connsiteY4" fmla="*/ 0 h 551663"/>
                <a:gd name="connsiteX0" fmla="*/ 0 w 634790"/>
                <a:gd name="connsiteY0" fmla="*/ 0 h 551663"/>
                <a:gd name="connsiteX1" fmla="*/ 0 w 634790"/>
                <a:gd name="connsiteY1" fmla="*/ 498764 h 551663"/>
                <a:gd name="connsiteX2" fmla="*/ 619676 w 634790"/>
                <a:gd name="connsiteY2" fmla="*/ 551663 h 551663"/>
                <a:gd name="connsiteX3" fmla="*/ 634790 w 634790"/>
                <a:gd name="connsiteY3" fmla="*/ 90685 h 551663"/>
                <a:gd name="connsiteX4" fmla="*/ 0 w 634790"/>
                <a:gd name="connsiteY4" fmla="*/ 0 h 551663"/>
                <a:gd name="connsiteX0" fmla="*/ 0 w 634790"/>
                <a:gd name="connsiteY0" fmla="*/ 0 h 581891"/>
                <a:gd name="connsiteX1" fmla="*/ 0 w 634790"/>
                <a:gd name="connsiteY1" fmla="*/ 498764 h 581891"/>
                <a:gd name="connsiteX2" fmla="*/ 619676 w 634790"/>
                <a:gd name="connsiteY2" fmla="*/ 581891 h 581891"/>
                <a:gd name="connsiteX3" fmla="*/ 634790 w 634790"/>
                <a:gd name="connsiteY3" fmla="*/ 90685 h 581891"/>
                <a:gd name="connsiteX4" fmla="*/ 0 w 634790"/>
                <a:gd name="connsiteY4" fmla="*/ 0 h 581891"/>
                <a:gd name="connsiteX0" fmla="*/ 0 w 634790"/>
                <a:gd name="connsiteY0" fmla="*/ 0 h 612119"/>
                <a:gd name="connsiteX1" fmla="*/ 0 w 634790"/>
                <a:gd name="connsiteY1" fmla="*/ 498764 h 612119"/>
                <a:gd name="connsiteX2" fmla="*/ 619676 w 634790"/>
                <a:gd name="connsiteY2" fmla="*/ 612119 h 612119"/>
                <a:gd name="connsiteX3" fmla="*/ 634790 w 634790"/>
                <a:gd name="connsiteY3" fmla="*/ 90685 h 612119"/>
                <a:gd name="connsiteX4" fmla="*/ 0 w 634790"/>
                <a:gd name="connsiteY4" fmla="*/ 0 h 612119"/>
                <a:gd name="connsiteX0" fmla="*/ 0 w 634790"/>
                <a:gd name="connsiteY0" fmla="*/ 0 h 581891"/>
                <a:gd name="connsiteX1" fmla="*/ 0 w 634790"/>
                <a:gd name="connsiteY1" fmla="*/ 498764 h 581891"/>
                <a:gd name="connsiteX2" fmla="*/ 627233 w 634790"/>
                <a:gd name="connsiteY2" fmla="*/ 581891 h 581891"/>
                <a:gd name="connsiteX3" fmla="*/ 634790 w 634790"/>
                <a:gd name="connsiteY3" fmla="*/ 90685 h 581891"/>
                <a:gd name="connsiteX4" fmla="*/ 0 w 634790"/>
                <a:gd name="connsiteY4" fmla="*/ 0 h 5818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4790" h="581891">
                  <a:moveTo>
                    <a:pt x="0" y="0"/>
                  </a:moveTo>
                  <a:lnTo>
                    <a:pt x="0" y="498764"/>
                  </a:lnTo>
                  <a:lnTo>
                    <a:pt x="627233" y="581891"/>
                  </a:lnTo>
                  <a:lnTo>
                    <a:pt x="634790" y="90685"/>
                  </a:lnTo>
                  <a:lnTo>
                    <a:pt x="0" y="0"/>
                  </a:lnTo>
                  <a:close/>
                </a:path>
              </a:pathLst>
            </a:custGeom>
            <a:solidFill>
              <a:schemeClr val="accent1">
                <a:alpha val="63000"/>
              </a:schemeClr>
            </a:solidFill>
            <a:ln>
              <a:noFill/>
            </a:ln>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0550324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dirty="0"/>
              <a:t>Encryption: Single Key</a:t>
            </a:r>
          </a:p>
        </p:txBody>
      </p:sp>
      <p:sp>
        <p:nvSpPr>
          <p:cNvPr id="26627" name="Rectangle 22"/>
          <p:cNvSpPr>
            <a:spLocks noGrp="1" noChangeArrowheads="1"/>
          </p:cNvSpPr>
          <p:nvPr>
            <p:ph type="body" sz="half" idx="1"/>
          </p:nvPr>
        </p:nvSpPr>
        <p:spPr/>
        <p:txBody>
          <a:bodyPr/>
          <a:lstStyle/>
          <a:p>
            <a:r>
              <a:rPr lang="en-US" sz="2000" dirty="0"/>
              <a:t>Encrypt and decrypt with the same key</a:t>
            </a:r>
          </a:p>
          <a:p>
            <a:pPr lvl="1"/>
            <a:r>
              <a:rPr lang="en-US" sz="1800" dirty="0"/>
              <a:t>How do you get the key safely to the other party?</a:t>
            </a:r>
          </a:p>
          <a:p>
            <a:pPr lvl="1"/>
            <a:r>
              <a:rPr lang="en-US" sz="1800" dirty="0"/>
              <a:t>What if there are many people involved?</a:t>
            </a:r>
          </a:p>
          <a:p>
            <a:r>
              <a:rPr lang="en-US" sz="2000" dirty="0"/>
              <a:t>Fast encryption and decryption</a:t>
            </a:r>
          </a:p>
          <a:p>
            <a:pPr lvl="1"/>
            <a:r>
              <a:rPr lang="en-US" sz="1800" dirty="0"/>
              <a:t>DES - old and falls to brute force attacks</a:t>
            </a:r>
          </a:p>
          <a:p>
            <a:pPr lvl="1"/>
            <a:r>
              <a:rPr lang="en-US" sz="1800" dirty="0"/>
              <a:t>Triple DES - old but slightly harder to break with brute force.</a:t>
            </a:r>
          </a:p>
          <a:p>
            <a:pPr lvl="1"/>
            <a:r>
              <a:rPr lang="en-US" sz="1800" dirty="0"/>
              <a:t>AES - new standard</a:t>
            </a:r>
          </a:p>
          <a:p>
            <a:pPr>
              <a:buFont typeface="Wingdings" pitchFamily="2" charset="2"/>
              <a:buNone/>
            </a:pPr>
            <a:endParaRPr lang="en-US" sz="2000" dirty="0"/>
          </a:p>
        </p:txBody>
      </p:sp>
      <p:sp>
        <p:nvSpPr>
          <p:cNvPr id="26628" name="Rectangle 3"/>
          <p:cNvSpPr>
            <a:spLocks noChangeArrowheads="1"/>
          </p:cNvSpPr>
          <p:nvPr/>
        </p:nvSpPr>
        <p:spPr bwMode="auto">
          <a:xfrm>
            <a:off x="7092950" y="933450"/>
            <a:ext cx="1206500" cy="673100"/>
          </a:xfrm>
          <a:prstGeom prst="rect">
            <a:avLst/>
          </a:prstGeom>
          <a:solidFill>
            <a:srgbClr val="FFFFFF"/>
          </a:solidFill>
          <a:ln w="12700">
            <a:solidFill>
              <a:schemeClr val="tx1"/>
            </a:solidFill>
            <a:miter lim="800000"/>
            <a:headEnd/>
            <a:tailEnd/>
          </a:ln>
        </p:spPr>
        <p:txBody>
          <a:bodyPr wrap="none" lIns="92075" tIns="46038" rIns="92075" bIns="46038" anchor="ctr"/>
          <a:lstStyle/>
          <a:p>
            <a:pPr algn="ctr"/>
            <a:r>
              <a:rPr lang="en-US" sz="1800" dirty="0"/>
              <a:t>Plain text</a:t>
            </a:r>
          </a:p>
          <a:p>
            <a:pPr algn="ctr"/>
            <a:r>
              <a:rPr lang="en-US" sz="1800" dirty="0"/>
              <a:t>message</a:t>
            </a:r>
          </a:p>
        </p:txBody>
      </p:sp>
      <p:sp>
        <p:nvSpPr>
          <p:cNvPr id="26629" name="Rectangle 6"/>
          <p:cNvSpPr>
            <a:spLocks noChangeArrowheads="1"/>
          </p:cNvSpPr>
          <p:nvPr/>
        </p:nvSpPr>
        <p:spPr bwMode="auto">
          <a:xfrm>
            <a:off x="7778750" y="2609850"/>
            <a:ext cx="1206500" cy="596900"/>
          </a:xfrm>
          <a:prstGeom prst="rect">
            <a:avLst/>
          </a:prstGeom>
          <a:solidFill>
            <a:srgbClr val="FFCCFF"/>
          </a:solidFill>
          <a:ln w="12700">
            <a:solidFill>
              <a:schemeClr val="tx1"/>
            </a:solidFill>
            <a:miter lim="800000"/>
            <a:headEnd/>
            <a:tailEnd/>
          </a:ln>
        </p:spPr>
        <p:txBody>
          <a:bodyPr wrap="none" lIns="92075" tIns="46038" rIns="92075" bIns="46038" anchor="ctr"/>
          <a:lstStyle/>
          <a:p>
            <a:pPr algn="ctr"/>
            <a:r>
              <a:rPr lang="en-US" sz="1800"/>
              <a:t>Encrypted</a:t>
            </a:r>
          </a:p>
          <a:p>
            <a:pPr algn="ctr"/>
            <a:r>
              <a:rPr lang="en-US" sz="1800"/>
              <a:t>text</a:t>
            </a:r>
          </a:p>
        </p:txBody>
      </p:sp>
      <p:sp>
        <p:nvSpPr>
          <p:cNvPr id="26630" name="Rectangle 7"/>
          <p:cNvSpPr>
            <a:spLocks noChangeArrowheads="1"/>
          </p:cNvSpPr>
          <p:nvPr/>
        </p:nvSpPr>
        <p:spPr bwMode="auto">
          <a:xfrm>
            <a:off x="5705475" y="2487613"/>
            <a:ext cx="1835150" cy="409575"/>
          </a:xfrm>
          <a:prstGeom prst="rect">
            <a:avLst/>
          </a:prstGeom>
          <a:noFill/>
          <a:ln w="127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spAutoFit/>
          </a:bodyPr>
          <a:lstStyle/>
          <a:p>
            <a:r>
              <a:rPr lang="en-US" sz="2000"/>
              <a:t>Key:  9837362</a:t>
            </a:r>
          </a:p>
        </p:txBody>
      </p:sp>
      <p:sp>
        <p:nvSpPr>
          <p:cNvPr id="26631" name="Rectangle 8"/>
          <p:cNvSpPr>
            <a:spLocks noChangeArrowheads="1"/>
          </p:cNvSpPr>
          <p:nvPr/>
        </p:nvSpPr>
        <p:spPr bwMode="auto">
          <a:xfrm>
            <a:off x="5553075" y="4773613"/>
            <a:ext cx="1835150" cy="409575"/>
          </a:xfrm>
          <a:prstGeom prst="rect">
            <a:avLst/>
          </a:prstGeom>
          <a:noFill/>
          <a:ln w="12700">
            <a:solidFill>
              <a:schemeClr val="bg2"/>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spAutoFit/>
          </a:bodyPr>
          <a:lstStyle/>
          <a:p>
            <a:r>
              <a:rPr lang="en-US" sz="2000"/>
              <a:t>Key:  9837362</a:t>
            </a:r>
          </a:p>
        </p:txBody>
      </p:sp>
      <p:sp>
        <p:nvSpPr>
          <p:cNvPr id="26632" name="Line 9"/>
          <p:cNvSpPr>
            <a:spLocks noChangeShapeType="1"/>
          </p:cNvSpPr>
          <p:nvPr/>
        </p:nvSpPr>
        <p:spPr bwMode="auto">
          <a:xfrm flipV="1">
            <a:off x="6477000" y="1308100"/>
            <a:ext cx="609600" cy="3048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26633" name="Rectangle 10"/>
          <p:cNvSpPr>
            <a:spLocks noChangeArrowheads="1"/>
          </p:cNvSpPr>
          <p:nvPr/>
        </p:nvSpPr>
        <p:spPr bwMode="auto">
          <a:xfrm>
            <a:off x="7445375" y="1865313"/>
            <a:ext cx="777875" cy="409575"/>
          </a:xfrm>
          <a:prstGeom prst="rect">
            <a:avLst/>
          </a:prstGeom>
          <a:noFill/>
          <a:ln w="127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spAutoFit/>
          </a:bodyPr>
          <a:lstStyle/>
          <a:p>
            <a:r>
              <a:rPr lang="en-US" sz="2000">
                <a:solidFill>
                  <a:schemeClr val="tx2"/>
                </a:solidFill>
              </a:rPr>
              <a:t>AES</a:t>
            </a:r>
          </a:p>
        </p:txBody>
      </p:sp>
      <p:sp>
        <p:nvSpPr>
          <p:cNvPr id="26634" name="Line 11"/>
          <p:cNvSpPr>
            <a:spLocks noChangeShapeType="1"/>
          </p:cNvSpPr>
          <p:nvPr/>
        </p:nvSpPr>
        <p:spPr bwMode="auto">
          <a:xfrm flipV="1">
            <a:off x="6400800" y="2146300"/>
            <a:ext cx="1066800" cy="304800"/>
          </a:xfrm>
          <a:prstGeom prst="line">
            <a:avLst/>
          </a:prstGeom>
          <a:noFill/>
          <a:ln w="127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26635" name="Line 12"/>
          <p:cNvSpPr>
            <a:spLocks noChangeShapeType="1"/>
          </p:cNvSpPr>
          <p:nvPr/>
        </p:nvSpPr>
        <p:spPr bwMode="auto">
          <a:xfrm>
            <a:off x="7315200" y="1612900"/>
            <a:ext cx="304800" cy="228600"/>
          </a:xfrm>
          <a:prstGeom prst="line">
            <a:avLst/>
          </a:prstGeom>
          <a:noFill/>
          <a:ln w="127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26636" name="Line 13"/>
          <p:cNvSpPr>
            <a:spLocks noChangeShapeType="1"/>
          </p:cNvSpPr>
          <p:nvPr/>
        </p:nvSpPr>
        <p:spPr bwMode="auto">
          <a:xfrm>
            <a:off x="7924800" y="2298700"/>
            <a:ext cx="304800" cy="3048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26637" name="Rectangle 14"/>
          <p:cNvSpPr>
            <a:spLocks noChangeArrowheads="1"/>
          </p:cNvSpPr>
          <p:nvPr/>
        </p:nvSpPr>
        <p:spPr bwMode="auto">
          <a:xfrm>
            <a:off x="7778750" y="3752850"/>
            <a:ext cx="1206500" cy="596900"/>
          </a:xfrm>
          <a:prstGeom prst="rect">
            <a:avLst/>
          </a:prstGeom>
          <a:solidFill>
            <a:srgbClr val="FFCCFF"/>
          </a:solidFill>
          <a:ln w="12700">
            <a:solidFill>
              <a:schemeClr val="tx1"/>
            </a:solidFill>
            <a:miter lim="800000"/>
            <a:headEnd/>
            <a:tailEnd/>
          </a:ln>
        </p:spPr>
        <p:txBody>
          <a:bodyPr wrap="none" lIns="92075" tIns="46038" rIns="92075" bIns="46038" anchor="ctr"/>
          <a:lstStyle/>
          <a:p>
            <a:pPr algn="ctr"/>
            <a:r>
              <a:rPr lang="en-US" sz="1800"/>
              <a:t>Encrypted</a:t>
            </a:r>
          </a:p>
          <a:p>
            <a:pPr algn="ctr"/>
            <a:r>
              <a:rPr lang="en-US" sz="1800"/>
              <a:t>text</a:t>
            </a:r>
          </a:p>
        </p:txBody>
      </p:sp>
      <p:sp>
        <p:nvSpPr>
          <p:cNvPr id="26638" name="Line 15"/>
          <p:cNvSpPr>
            <a:spLocks noChangeShapeType="1"/>
          </p:cNvSpPr>
          <p:nvPr/>
        </p:nvSpPr>
        <p:spPr bwMode="auto">
          <a:xfrm>
            <a:off x="8382000" y="3213100"/>
            <a:ext cx="0" cy="5334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26639" name="Rectangle 16"/>
          <p:cNvSpPr>
            <a:spLocks noChangeArrowheads="1"/>
          </p:cNvSpPr>
          <p:nvPr/>
        </p:nvSpPr>
        <p:spPr bwMode="auto">
          <a:xfrm>
            <a:off x="7702550" y="5353050"/>
            <a:ext cx="1206500" cy="673100"/>
          </a:xfrm>
          <a:prstGeom prst="rect">
            <a:avLst/>
          </a:prstGeom>
          <a:solidFill>
            <a:srgbClr val="FFFFFF"/>
          </a:solidFill>
          <a:ln w="12700">
            <a:solidFill>
              <a:schemeClr val="tx1"/>
            </a:solidFill>
            <a:miter lim="800000"/>
            <a:headEnd/>
            <a:tailEnd/>
          </a:ln>
        </p:spPr>
        <p:txBody>
          <a:bodyPr wrap="none" lIns="92075" tIns="46038" rIns="92075" bIns="46038" anchor="ctr"/>
          <a:lstStyle/>
          <a:p>
            <a:pPr algn="ctr"/>
            <a:r>
              <a:rPr lang="en-US" sz="1800"/>
              <a:t>Plain text</a:t>
            </a:r>
          </a:p>
          <a:p>
            <a:pPr algn="ctr"/>
            <a:r>
              <a:rPr lang="en-US" sz="1800"/>
              <a:t>message</a:t>
            </a:r>
          </a:p>
        </p:txBody>
      </p:sp>
      <p:sp>
        <p:nvSpPr>
          <p:cNvPr id="26640" name="Rectangle 17"/>
          <p:cNvSpPr>
            <a:spLocks noChangeArrowheads="1"/>
          </p:cNvSpPr>
          <p:nvPr/>
        </p:nvSpPr>
        <p:spPr bwMode="auto">
          <a:xfrm>
            <a:off x="7673975" y="4608513"/>
            <a:ext cx="777875" cy="409575"/>
          </a:xfrm>
          <a:prstGeom prst="rect">
            <a:avLst/>
          </a:prstGeom>
          <a:noFill/>
          <a:ln w="127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lIns="92075" tIns="46038" rIns="92075" bIns="46038">
            <a:spAutoFit/>
          </a:bodyPr>
          <a:lstStyle/>
          <a:p>
            <a:r>
              <a:rPr lang="en-US" sz="2000">
                <a:solidFill>
                  <a:schemeClr val="tx2"/>
                </a:solidFill>
              </a:rPr>
              <a:t>AES</a:t>
            </a:r>
          </a:p>
        </p:txBody>
      </p:sp>
      <p:sp>
        <p:nvSpPr>
          <p:cNvPr id="26641" name="Line 18"/>
          <p:cNvSpPr>
            <a:spLocks noChangeShapeType="1"/>
          </p:cNvSpPr>
          <p:nvPr/>
        </p:nvSpPr>
        <p:spPr bwMode="auto">
          <a:xfrm flipH="1">
            <a:off x="8077200" y="4356100"/>
            <a:ext cx="304800" cy="304800"/>
          </a:xfrm>
          <a:prstGeom prst="line">
            <a:avLst/>
          </a:prstGeom>
          <a:noFill/>
          <a:ln w="127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26642" name="Line 19"/>
          <p:cNvSpPr>
            <a:spLocks noChangeShapeType="1"/>
          </p:cNvSpPr>
          <p:nvPr/>
        </p:nvSpPr>
        <p:spPr bwMode="auto">
          <a:xfrm flipV="1">
            <a:off x="7391400" y="4889500"/>
            <a:ext cx="304800" cy="152400"/>
          </a:xfrm>
          <a:prstGeom prst="line">
            <a:avLst/>
          </a:prstGeom>
          <a:noFill/>
          <a:ln w="127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26643" name="Line 20"/>
          <p:cNvSpPr>
            <a:spLocks noChangeShapeType="1"/>
          </p:cNvSpPr>
          <p:nvPr/>
        </p:nvSpPr>
        <p:spPr bwMode="auto">
          <a:xfrm>
            <a:off x="8001000" y="5041900"/>
            <a:ext cx="228600" cy="3048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26644" name="Rectangle 21"/>
          <p:cNvSpPr>
            <a:spLocks noChangeArrowheads="1"/>
          </p:cNvSpPr>
          <p:nvPr/>
        </p:nvSpPr>
        <p:spPr bwMode="auto">
          <a:xfrm>
            <a:off x="5165725" y="3417888"/>
            <a:ext cx="2650021"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2000" dirty="0">
                <a:solidFill>
                  <a:srgbClr val="0000FF"/>
                </a:solidFill>
              </a:rPr>
              <a:t>Single key:  e.g., AES</a:t>
            </a:r>
          </a:p>
        </p:txBody>
      </p:sp>
      <p:pic>
        <p:nvPicPr>
          <p:cNvPr id="26645" name="Picture 24" descr="MPj040949000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5181600"/>
            <a:ext cx="812800" cy="1223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46" name="Picture 25" descr="MPj040968500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1066800"/>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830286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5"/>
          <p:cNvSpPr>
            <a:spLocks noChangeArrowheads="1"/>
          </p:cNvSpPr>
          <p:nvPr/>
        </p:nvSpPr>
        <p:spPr bwMode="auto">
          <a:xfrm>
            <a:off x="1273175" y="2949575"/>
            <a:ext cx="846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2400"/>
              <a:t>Alice</a:t>
            </a:r>
          </a:p>
        </p:txBody>
      </p:sp>
      <p:sp>
        <p:nvSpPr>
          <p:cNvPr id="27651" name="Rectangle 6"/>
          <p:cNvSpPr>
            <a:spLocks noChangeArrowheads="1"/>
          </p:cNvSpPr>
          <p:nvPr/>
        </p:nvSpPr>
        <p:spPr bwMode="auto">
          <a:xfrm>
            <a:off x="7445375" y="3254375"/>
            <a:ext cx="727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2400"/>
              <a:t>Bob</a:t>
            </a:r>
          </a:p>
        </p:txBody>
      </p:sp>
      <p:sp>
        <p:nvSpPr>
          <p:cNvPr id="27652" name="Oval 7"/>
          <p:cNvSpPr>
            <a:spLocks noChangeArrowheads="1"/>
          </p:cNvSpPr>
          <p:nvPr/>
        </p:nvSpPr>
        <p:spPr bwMode="auto">
          <a:xfrm>
            <a:off x="2514600" y="1295400"/>
            <a:ext cx="1435100" cy="596900"/>
          </a:xfrm>
          <a:prstGeom prst="ellipse">
            <a:avLst/>
          </a:prstGeom>
          <a:solidFill>
            <a:srgbClr val="DBFFB8"/>
          </a:solidFill>
          <a:ln w="12700">
            <a:solidFill>
              <a:schemeClr val="tx1"/>
            </a:solidFill>
            <a:round/>
            <a:headEnd/>
            <a:tailEnd/>
          </a:ln>
        </p:spPr>
        <p:txBody>
          <a:bodyPr wrap="none" lIns="92075" tIns="46038" rIns="92075" bIns="46038" anchor="ctr"/>
          <a:lstStyle/>
          <a:p>
            <a:pPr algn="ctr"/>
            <a:r>
              <a:rPr lang="en-US" sz="2000"/>
              <a:t>Message</a:t>
            </a:r>
          </a:p>
        </p:txBody>
      </p:sp>
      <p:sp>
        <p:nvSpPr>
          <p:cNvPr id="27653" name="Rectangle 8"/>
          <p:cNvSpPr>
            <a:spLocks noChangeArrowheads="1"/>
          </p:cNvSpPr>
          <p:nvPr/>
        </p:nvSpPr>
        <p:spPr bwMode="auto">
          <a:xfrm>
            <a:off x="4419600" y="3505200"/>
            <a:ext cx="1600200" cy="1282700"/>
          </a:xfrm>
          <a:prstGeom prst="rect">
            <a:avLst/>
          </a:prstGeom>
          <a:solidFill>
            <a:srgbClr val="E3BEFF"/>
          </a:solidFill>
          <a:ln w="12700">
            <a:solidFill>
              <a:schemeClr val="tx1"/>
            </a:solidFill>
            <a:miter lim="800000"/>
            <a:headEnd/>
            <a:tailEnd/>
          </a:ln>
        </p:spPr>
        <p:txBody>
          <a:bodyPr wrap="none" lIns="92075" tIns="46038" rIns="92075" bIns="46038"/>
          <a:lstStyle/>
          <a:p>
            <a:r>
              <a:rPr lang="en-US" sz="2000"/>
              <a:t>Public Keys</a:t>
            </a:r>
          </a:p>
          <a:p>
            <a:endParaRPr lang="en-US" sz="2000"/>
          </a:p>
          <a:p>
            <a:r>
              <a:rPr lang="en-US" sz="2000"/>
              <a:t>Alice  29</a:t>
            </a:r>
          </a:p>
          <a:p>
            <a:r>
              <a:rPr lang="en-US" sz="2000"/>
              <a:t>Bob   17</a:t>
            </a:r>
          </a:p>
        </p:txBody>
      </p:sp>
      <p:sp>
        <p:nvSpPr>
          <p:cNvPr id="27654" name="Oval 9"/>
          <p:cNvSpPr>
            <a:spLocks noChangeArrowheads="1"/>
          </p:cNvSpPr>
          <p:nvPr/>
        </p:nvSpPr>
        <p:spPr bwMode="auto">
          <a:xfrm>
            <a:off x="6248400" y="1143000"/>
            <a:ext cx="1435100" cy="596900"/>
          </a:xfrm>
          <a:prstGeom prst="ellipse">
            <a:avLst/>
          </a:prstGeom>
          <a:solidFill>
            <a:srgbClr val="DBFFB8"/>
          </a:solidFill>
          <a:ln w="12700">
            <a:solidFill>
              <a:schemeClr val="tx1"/>
            </a:solidFill>
            <a:round/>
            <a:headEnd/>
            <a:tailEnd/>
          </a:ln>
        </p:spPr>
        <p:txBody>
          <a:bodyPr wrap="none" lIns="92075" tIns="46038" rIns="92075" bIns="46038" anchor="ctr"/>
          <a:lstStyle/>
          <a:p>
            <a:pPr algn="ctr"/>
            <a:r>
              <a:rPr lang="en-US" sz="2000"/>
              <a:t>Message</a:t>
            </a:r>
          </a:p>
        </p:txBody>
      </p:sp>
      <p:sp>
        <p:nvSpPr>
          <p:cNvPr id="27655" name="Oval 10"/>
          <p:cNvSpPr>
            <a:spLocks noChangeArrowheads="1"/>
          </p:cNvSpPr>
          <p:nvPr/>
        </p:nvSpPr>
        <p:spPr bwMode="auto">
          <a:xfrm>
            <a:off x="2895600" y="2743200"/>
            <a:ext cx="1435100" cy="596900"/>
          </a:xfrm>
          <a:prstGeom prst="ellipse">
            <a:avLst/>
          </a:prstGeom>
          <a:solidFill>
            <a:schemeClr val="tx2"/>
          </a:solidFill>
          <a:ln w="12700">
            <a:solidFill>
              <a:schemeClr val="tx1"/>
            </a:solidFill>
            <a:round/>
            <a:headEnd/>
            <a:tailEnd/>
          </a:ln>
        </p:spPr>
        <p:txBody>
          <a:bodyPr wrap="none" lIns="92075" tIns="46038" rIns="92075" bIns="46038" anchor="ctr"/>
          <a:lstStyle/>
          <a:p>
            <a:pPr algn="ctr"/>
            <a:r>
              <a:rPr lang="en-US" sz="2000">
                <a:solidFill>
                  <a:schemeClr val="bg1"/>
                </a:solidFill>
              </a:rPr>
              <a:t>Encrypted</a:t>
            </a:r>
          </a:p>
        </p:txBody>
      </p:sp>
      <p:sp>
        <p:nvSpPr>
          <p:cNvPr id="27656" name="Line 11"/>
          <p:cNvSpPr>
            <a:spLocks noChangeShapeType="1"/>
          </p:cNvSpPr>
          <p:nvPr/>
        </p:nvSpPr>
        <p:spPr bwMode="auto">
          <a:xfrm>
            <a:off x="3194050" y="1898650"/>
            <a:ext cx="381000" cy="762000"/>
          </a:xfrm>
          <a:prstGeom prst="line">
            <a:avLst/>
          </a:prstGeom>
          <a:noFill/>
          <a:ln w="76200">
            <a:solidFill>
              <a:srgbClr val="FDA228"/>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27657" name="Line 12"/>
          <p:cNvSpPr>
            <a:spLocks noChangeShapeType="1"/>
          </p:cNvSpPr>
          <p:nvPr/>
        </p:nvSpPr>
        <p:spPr bwMode="auto">
          <a:xfrm flipV="1">
            <a:off x="4337050" y="1746250"/>
            <a:ext cx="1981200" cy="1066800"/>
          </a:xfrm>
          <a:prstGeom prst="line">
            <a:avLst/>
          </a:prstGeom>
          <a:noFill/>
          <a:ln w="76200">
            <a:solidFill>
              <a:schemeClr val="tx2"/>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27658" name="Arc 13"/>
          <p:cNvSpPr>
            <a:spLocks/>
          </p:cNvSpPr>
          <p:nvPr/>
        </p:nvSpPr>
        <p:spPr bwMode="auto">
          <a:xfrm>
            <a:off x="3271838" y="3498850"/>
            <a:ext cx="1143000" cy="1143000"/>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76200" cap="rnd">
            <a:solidFill>
              <a:srgbClr val="FDA228"/>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7659" name="Rectangle 14"/>
          <p:cNvSpPr>
            <a:spLocks noChangeArrowheads="1"/>
          </p:cNvSpPr>
          <p:nvPr/>
        </p:nvSpPr>
        <p:spPr bwMode="auto">
          <a:xfrm>
            <a:off x="1143000" y="3581400"/>
            <a:ext cx="1358900" cy="596900"/>
          </a:xfrm>
          <a:prstGeom prst="rect">
            <a:avLst/>
          </a:prstGeom>
          <a:solidFill>
            <a:srgbClr val="FDC0E5"/>
          </a:solidFill>
          <a:ln w="12700">
            <a:solidFill>
              <a:schemeClr val="tx1"/>
            </a:solidFill>
            <a:miter lim="800000"/>
            <a:headEnd/>
            <a:tailEnd/>
          </a:ln>
        </p:spPr>
        <p:txBody>
          <a:bodyPr wrap="none" lIns="92075" tIns="46038" rIns="92075" bIns="46038" anchor="ctr"/>
          <a:lstStyle/>
          <a:p>
            <a:pPr algn="ctr"/>
            <a:r>
              <a:rPr lang="en-US" sz="2000"/>
              <a:t>Private Key</a:t>
            </a:r>
          </a:p>
          <a:p>
            <a:pPr algn="ctr"/>
            <a:r>
              <a:rPr lang="en-US" sz="2000"/>
              <a:t>13</a:t>
            </a:r>
          </a:p>
        </p:txBody>
      </p:sp>
      <p:sp>
        <p:nvSpPr>
          <p:cNvPr id="27660" name="Rectangle 15"/>
          <p:cNvSpPr>
            <a:spLocks noChangeArrowheads="1"/>
          </p:cNvSpPr>
          <p:nvPr/>
        </p:nvSpPr>
        <p:spPr bwMode="auto">
          <a:xfrm>
            <a:off x="7315200" y="3810000"/>
            <a:ext cx="1358900" cy="596900"/>
          </a:xfrm>
          <a:prstGeom prst="rect">
            <a:avLst/>
          </a:prstGeom>
          <a:solidFill>
            <a:srgbClr val="FDC0E5"/>
          </a:solidFill>
          <a:ln w="12700">
            <a:solidFill>
              <a:schemeClr val="tx1"/>
            </a:solidFill>
            <a:miter lim="800000"/>
            <a:headEnd/>
            <a:tailEnd/>
          </a:ln>
        </p:spPr>
        <p:txBody>
          <a:bodyPr wrap="none" lIns="92075" tIns="46038" rIns="92075" bIns="46038" anchor="ctr"/>
          <a:lstStyle/>
          <a:p>
            <a:pPr algn="ctr"/>
            <a:r>
              <a:rPr lang="en-US" sz="2000"/>
              <a:t>Private Key</a:t>
            </a:r>
          </a:p>
          <a:p>
            <a:pPr algn="ctr"/>
            <a:r>
              <a:rPr lang="en-US" sz="2000"/>
              <a:t>37</a:t>
            </a:r>
          </a:p>
        </p:txBody>
      </p:sp>
      <p:sp>
        <p:nvSpPr>
          <p:cNvPr id="27661" name="Arc 16"/>
          <p:cNvSpPr>
            <a:spLocks/>
          </p:cNvSpPr>
          <p:nvPr/>
        </p:nvSpPr>
        <p:spPr bwMode="auto">
          <a:xfrm>
            <a:off x="6319838" y="1898650"/>
            <a:ext cx="990600" cy="2209800"/>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76200" cap="rnd">
            <a:solidFill>
              <a:srgbClr val="F00FC9"/>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7662" name="Rectangle 17"/>
          <p:cNvSpPr>
            <a:spLocks noChangeArrowheads="1"/>
          </p:cNvSpPr>
          <p:nvPr/>
        </p:nvSpPr>
        <p:spPr bwMode="auto">
          <a:xfrm>
            <a:off x="2813050" y="4108450"/>
            <a:ext cx="14478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r>
              <a:rPr lang="en-US" sz="2000"/>
              <a:t>Use</a:t>
            </a:r>
          </a:p>
          <a:p>
            <a:r>
              <a:rPr lang="en-US" sz="2000"/>
              <a:t>Bob’s</a:t>
            </a:r>
          </a:p>
          <a:p>
            <a:r>
              <a:rPr lang="en-US" sz="2000"/>
              <a:t>Public key</a:t>
            </a:r>
          </a:p>
        </p:txBody>
      </p:sp>
      <p:sp>
        <p:nvSpPr>
          <p:cNvPr id="27663" name="Rectangle 18"/>
          <p:cNvSpPr>
            <a:spLocks noChangeArrowheads="1"/>
          </p:cNvSpPr>
          <p:nvPr/>
        </p:nvSpPr>
        <p:spPr bwMode="auto">
          <a:xfrm>
            <a:off x="6089650" y="3727450"/>
            <a:ext cx="14478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r>
              <a:rPr lang="en-US" sz="2000"/>
              <a:t>Use</a:t>
            </a:r>
          </a:p>
          <a:p>
            <a:r>
              <a:rPr lang="en-US" sz="2000"/>
              <a:t>Bob’s</a:t>
            </a:r>
          </a:p>
          <a:p>
            <a:r>
              <a:rPr lang="en-US" sz="2000"/>
              <a:t>Private key</a:t>
            </a:r>
          </a:p>
        </p:txBody>
      </p:sp>
      <p:sp>
        <p:nvSpPr>
          <p:cNvPr id="27664" name="Rectangle 19"/>
          <p:cNvSpPr>
            <a:spLocks noChangeArrowheads="1"/>
          </p:cNvSpPr>
          <p:nvPr/>
        </p:nvSpPr>
        <p:spPr bwMode="auto">
          <a:xfrm>
            <a:off x="1654175" y="5281613"/>
            <a:ext cx="58959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2000">
                <a:solidFill>
                  <a:schemeClr val="tx2"/>
                </a:solidFill>
              </a:rPr>
              <a:t>Alice sends message to Bob that only he can read.</a:t>
            </a:r>
          </a:p>
        </p:txBody>
      </p:sp>
      <p:sp>
        <p:nvSpPr>
          <p:cNvPr id="27665" name="Rectangle 20"/>
          <p:cNvSpPr>
            <a:spLocks noGrp="1" noChangeArrowheads="1"/>
          </p:cNvSpPr>
          <p:nvPr>
            <p:ph type="title"/>
          </p:nvPr>
        </p:nvSpPr>
        <p:spPr/>
        <p:txBody>
          <a:bodyPr/>
          <a:lstStyle/>
          <a:p>
            <a:r>
              <a:rPr lang="en-US"/>
              <a:t>Encryption:  Dual Key</a:t>
            </a:r>
          </a:p>
        </p:txBody>
      </p:sp>
      <p:pic>
        <p:nvPicPr>
          <p:cNvPr id="27666" name="Picture 21" descr="MPj040949000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96200" y="1676400"/>
            <a:ext cx="1016000" cy="152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67" name="Picture 22" descr="MPj04096850000[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3000" y="1524000"/>
            <a:ext cx="12954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87234105"/>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5"/>
          <p:cNvSpPr>
            <a:spLocks noChangeArrowheads="1"/>
          </p:cNvSpPr>
          <p:nvPr/>
        </p:nvSpPr>
        <p:spPr bwMode="auto">
          <a:xfrm>
            <a:off x="914400" y="2598738"/>
            <a:ext cx="846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2400"/>
              <a:t>Alice</a:t>
            </a:r>
          </a:p>
        </p:txBody>
      </p:sp>
      <p:sp>
        <p:nvSpPr>
          <p:cNvPr id="28675" name="Rectangle 6"/>
          <p:cNvSpPr>
            <a:spLocks noChangeArrowheads="1"/>
          </p:cNvSpPr>
          <p:nvPr/>
        </p:nvSpPr>
        <p:spPr bwMode="auto">
          <a:xfrm>
            <a:off x="7848600" y="3284538"/>
            <a:ext cx="7270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2400"/>
              <a:t>Bob</a:t>
            </a:r>
          </a:p>
        </p:txBody>
      </p:sp>
      <p:sp>
        <p:nvSpPr>
          <p:cNvPr id="28676" name="Rectangle 7"/>
          <p:cNvSpPr>
            <a:spLocks noChangeArrowheads="1"/>
          </p:cNvSpPr>
          <p:nvPr/>
        </p:nvSpPr>
        <p:spPr bwMode="auto">
          <a:xfrm>
            <a:off x="4213225" y="3535363"/>
            <a:ext cx="1577975" cy="1282700"/>
          </a:xfrm>
          <a:prstGeom prst="rect">
            <a:avLst/>
          </a:prstGeom>
          <a:solidFill>
            <a:srgbClr val="E3BEFF"/>
          </a:solidFill>
          <a:ln w="12700">
            <a:solidFill>
              <a:schemeClr val="tx1"/>
            </a:solidFill>
            <a:miter lim="800000"/>
            <a:headEnd/>
            <a:tailEnd/>
          </a:ln>
        </p:spPr>
        <p:txBody>
          <a:bodyPr wrap="none" lIns="92075" tIns="46038" rIns="92075" bIns="46038"/>
          <a:lstStyle/>
          <a:p>
            <a:r>
              <a:rPr lang="en-US" sz="2000"/>
              <a:t>Public Keys</a:t>
            </a:r>
          </a:p>
          <a:p>
            <a:endParaRPr lang="en-US" sz="2000"/>
          </a:p>
          <a:p>
            <a:r>
              <a:rPr lang="en-US" sz="2000"/>
              <a:t>Alice  29</a:t>
            </a:r>
          </a:p>
          <a:p>
            <a:r>
              <a:rPr lang="en-US" sz="2000"/>
              <a:t>Bob   17</a:t>
            </a:r>
          </a:p>
        </p:txBody>
      </p:sp>
      <p:sp>
        <p:nvSpPr>
          <p:cNvPr id="28677" name="Rectangle 8"/>
          <p:cNvSpPr>
            <a:spLocks noChangeArrowheads="1"/>
          </p:cNvSpPr>
          <p:nvPr/>
        </p:nvSpPr>
        <p:spPr bwMode="auto">
          <a:xfrm>
            <a:off x="860425" y="3154363"/>
            <a:ext cx="1358900" cy="596900"/>
          </a:xfrm>
          <a:prstGeom prst="rect">
            <a:avLst/>
          </a:prstGeom>
          <a:solidFill>
            <a:srgbClr val="FDC0E5"/>
          </a:solidFill>
          <a:ln w="12700">
            <a:solidFill>
              <a:schemeClr val="tx1"/>
            </a:solidFill>
            <a:miter lim="800000"/>
            <a:headEnd/>
            <a:tailEnd/>
          </a:ln>
        </p:spPr>
        <p:txBody>
          <a:bodyPr wrap="none" lIns="92075" tIns="46038" rIns="92075" bIns="46038" anchor="ctr"/>
          <a:lstStyle/>
          <a:p>
            <a:pPr algn="ctr"/>
            <a:r>
              <a:rPr lang="en-US" sz="2000"/>
              <a:t>Private Key</a:t>
            </a:r>
          </a:p>
          <a:p>
            <a:pPr algn="ctr"/>
            <a:r>
              <a:rPr lang="en-US" sz="2000"/>
              <a:t>13</a:t>
            </a:r>
          </a:p>
        </p:txBody>
      </p:sp>
      <p:sp>
        <p:nvSpPr>
          <p:cNvPr id="28678" name="Rectangle 9"/>
          <p:cNvSpPr>
            <a:spLocks noChangeArrowheads="1"/>
          </p:cNvSpPr>
          <p:nvPr/>
        </p:nvSpPr>
        <p:spPr bwMode="auto">
          <a:xfrm>
            <a:off x="7566025" y="3840163"/>
            <a:ext cx="1358900" cy="596900"/>
          </a:xfrm>
          <a:prstGeom prst="rect">
            <a:avLst/>
          </a:prstGeom>
          <a:solidFill>
            <a:srgbClr val="FDC0E5"/>
          </a:solidFill>
          <a:ln w="12700">
            <a:solidFill>
              <a:schemeClr val="tx1"/>
            </a:solidFill>
            <a:miter lim="800000"/>
            <a:headEnd/>
            <a:tailEnd/>
          </a:ln>
        </p:spPr>
        <p:txBody>
          <a:bodyPr wrap="none" lIns="92075" tIns="46038" rIns="92075" bIns="46038" anchor="ctr"/>
          <a:lstStyle/>
          <a:p>
            <a:pPr algn="ctr"/>
            <a:r>
              <a:rPr lang="en-US" sz="2000"/>
              <a:t>Private Key</a:t>
            </a:r>
          </a:p>
          <a:p>
            <a:pPr algn="ctr"/>
            <a:r>
              <a:rPr lang="en-US" sz="2000"/>
              <a:t>37</a:t>
            </a:r>
          </a:p>
        </p:txBody>
      </p:sp>
      <p:sp>
        <p:nvSpPr>
          <p:cNvPr id="28679" name="Rectangle 10"/>
          <p:cNvSpPr>
            <a:spLocks noChangeArrowheads="1"/>
          </p:cNvSpPr>
          <p:nvPr/>
        </p:nvSpPr>
        <p:spPr bwMode="auto">
          <a:xfrm>
            <a:off x="3521075" y="4519613"/>
            <a:ext cx="14478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r>
              <a:rPr lang="en-US" sz="2000"/>
              <a:t>Use</a:t>
            </a:r>
          </a:p>
          <a:p>
            <a:r>
              <a:rPr lang="en-US" sz="2000"/>
              <a:t>Bob’s</a:t>
            </a:r>
          </a:p>
          <a:p>
            <a:r>
              <a:rPr lang="en-US" sz="2000"/>
              <a:t>Public key</a:t>
            </a:r>
          </a:p>
        </p:txBody>
      </p:sp>
      <p:sp>
        <p:nvSpPr>
          <p:cNvPr id="28680" name="Rectangle 11"/>
          <p:cNvSpPr>
            <a:spLocks noChangeArrowheads="1"/>
          </p:cNvSpPr>
          <p:nvPr/>
        </p:nvSpPr>
        <p:spPr bwMode="auto">
          <a:xfrm>
            <a:off x="6873875" y="4138613"/>
            <a:ext cx="14478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r>
              <a:rPr lang="en-US" sz="2000"/>
              <a:t>Use</a:t>
            </a:r>
          </a:p>
          <a:p>
            <a:r>
              <a:rPr lang="en-US" sz="2000"/>
              <a:t>Bob’s</a:t>
            </a:r>
          </a:p>
          <a:p>
            <a:r>
              <a:rPr lang="en-US" sz="2000"/>
              <a:t>Private key</a:t>
            </a:r>
          </a:p>
        </p:txBody>
      </p:sp>
      <p:sp>
        <p:nvSpPr>
          <p:cNvPr id="28681" name="Rectangle 12"/>
          <p:cNvSpPr>
            <a:spLocks noChangeArrowheads="1"/>
          </p:cNvSpPr>
          <p:nvPr/>
        </p:nvSpPr>
        <p:spPr bwMode="auto">
          <a:xfrm>
            <a:off x="1143000" y="5534025"/>
            <a:ext cx="7819448" cy="1016305"/>
          </a:xfrm>
          <a:prstGeom prst="rect">
            <a:avLst/>
          </a:prstGeom>
          <a:noFill/>
          <a:ln w="12700">
            <a:solidFill>
              <a:schemeClr val="tx2"/>
            </a:solidFill>
            <a:miter lim="800000"/>
            <a:headEnd/>
            <a:tailEnd/>
          </a:ln>
          <a:extLst>
            <a:ext uri="{909E8E84-426E-40DD-AFC4-6F175D3DCCD1}">
              <a14:hiddenFill xmlns:a14="http://schemas.microsoft.com/office/drawing/2010/main">
                <a:solidFill>
                  <a:srgbClr val="FFFFFF"/>
                </a:solidFill>
              </a14:hiddenFill>
            </a:ext>
          </a:extLst>
        </p:spPr>
        <p:txBody>
          <a:bodyPr wrap="none" lIns="92075" tIns="46038" rIns="92075" bIns="46038">
            <a:spAutoFit/>
          </a:bodyPr>
          <a:lstStyle/>
          <a:p>
            <a:r>
              <a:rPr lang="en-US" sz="2000" dirty="0">
                <a:solidFill>
                  <a:schemeClr val="tx2"/>
                </a:solidFill>
              </a:rPr>
              <a:t>Alice sends a message to Bob</a:t>
            </a:r>
          </a:p>
          <a:p>
            <a:r>
              <a:rPr lang="en-US" sz="2000" dirty="0">
                <a:solidFill>
                  <a:schemeClr val="tx2"/>
                </a:solidFill>
              </a:rPr>
              <a:t>	Her private key guarantees it came from her.</a:t>
            </a:r>
          </a:p>
          <a:p>
            <a:r>
              <a:rPr lang="en-US" sz="2000" dirty="0">
                <a:solidFill>
                  <a:schemeClr val="tx2"/>
                </a:solidFill>
              </a:rPr>
              <a:t>	His public key prevents anyone else from reading message.</a:t>
            </a:r>
          </a:p>
        </p:txBody>
      </p:sp>
      <p:sp>
        <p:nvSpPr>
          <p:cNvPr id="28682" name="Oval 13"/>
          <p:cNvSpPr>
            <a:spLocks noChangeArrowheads="1"/>
          </p:cNvSpPr>
          <p:nvPr/>
        </p:nvSpPr>
        <p:spPr bwMode="auto">
          <a:xfrm>
            <a:off x="7718425" y="1630363"/>
            <a:ext cx="1130300" cy="368300"/>
          </a:xfrm>
          <a:prstGeom prst="ellipse">
            <a:avLst/>
          </a:prstGeom>
          <a:solidFill>
            <a:srgbClr val="DADADA"/>
          </a:solidFill>
          <a:ln w="12700">
            <a:solidFill>
              <a:schemeClr val="tx1"/>
            </a:solidFill>
            <a:round/>
            <a:headEnd/>
            <a:tailEnd/>
          </a:ln>
        </p:spPr>
        <p:txBody>
          <a:bodyPr wrap="none" lIns="92075" tIns="46038" rIns="92075" bIns="46038" anchor="ctr"/>
          <a:lstStyle/>
          <a:p>
            <a:pPr algn="ctr"/>
            <a:r>
              <a:rPr lang="en-US" sz="1800"/>
              <a:t>Message</a:t>
            </a:r>
          </a:p>
        </p:txBody>
      </p:sp>
      <p:sp>
        <p:nvSpPr>
          <p:cNvPr id="28683" name="Oval 14"/>
          <p:cNvSpPr>
            <a:spLocks noChangeArrowheads="1"/>
          </p:cNvSpPr>
          <p:nvPr/>
        </p:nvSpPr>
        <p:spPr bwMode="auto">
          <a:xfrm>
            <a:off x="1927225" y="1249363"/>
            <a:ext cx="1130300" cy="368300"/>
          </a:xfrm>
          <a:prstGeom prst="ellipse">
            <a:avLst/>
          </a:prstGeom>
          <a:solidFill>
            <a:srgbClr val="DADADA"/>
          </a:solidFill>
          <a:ln w="12700">
            <a:solidFill>
              <a:schemeClr val="tx1"/>
            </a:solidFill>
            <a:round/>
            <a:headEnd/>
            <a:tailEnd/>
          </a:ln>
        </p:spPr>
        <p:txBody>
          <a:bodyPr wrap="none" lIns="92075" tIns="46038" rIns="92075" bIns="46038" anchor="ctr"/>
          <a:lstStyle/>
          <a:p>
            <a:pPr algn="ctr"/>
            <a:r>
              <a:rPr lang="en-US" sz="1800" dirty="0"/>
              <a:t>Message</a:t>
            </a:r>
          </a:p>
        </p:txBody>
      </p:sp>
      <p:sp>
        <p:nvSpPr>
          <p:cNvPr id="28686" name="Arc 17"/>
          <p:cNvSpPr>
            <a:spLocks/>
          </p:cNvSpPr>
          <p:nvPr/>
        </p:nvSpPr>
        <p:spPr bwMode="auto">
          <a:xfrm>
            <a:off x="7027863" y="3071813"/>
            <a:ext cx="533400" cy="1066800"/>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50800" cap="rnd">
            <a:solidFill>
              <a:srgbClr val="F00FC9"/>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8692" name="Arc 23"/>
          <p:cNvSpPr>
            <a:spLocks/>
          </p:cNvSpPr>
          <p:nvPr/>
        </p:nvSpPr>
        <p:spPr bwMode="auto">
          <a:xfrm>
            <a:off x="5578474" y="2720975"/>
            <a:ext cx="746125" cy="1570038"/>
          </a:xfrm>
          <a:custGeom>
            <a:avLst/>
            <a:gdLst>
              <a:gd name="T0" fmla="*/ 856442816 w 21600"/>
              <a:gd name="T1" fmla="*/ 0 h 21600"/>
              <a:gd name="T2" fmla="*/ 0 w 21600"/>
              <a:gd name="T3" fmla="*/ 2147483647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50800" cap="rnd">
            <a:solidFill>
              <a:schemeClr val="hlink"/>
            </a:solidFill>
            <a:round/>
            <a:headEnd type="stealth" w="med" len="lg"/>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8693" name="Arc 24"/>
          <p:cNvSpPr>
            <a:spLocks/>
          </p:cNvSpPr>
          <p:nvPr/>
        </p:nvSpPr>
        <p:spPr bwMode="auto">
          <a:xfrm>
            <a:off x="3903663" y="3055938"/>
            <a:ext cx="304800" cy="1616075"/>
          </a:xfrm>
          <a:custGeom>
            <a:avLst/>
            <a:gdLst>
              <a:gd name="T0" fmla="*/ 2147483647 w 21600"/>
              <a:gd name="T1" fmla="*/ 2147483647 h 21600"/>
              <a:gd name="T2" fmla="*/ 0 w 21600"/>
              <a:gd name="T3" fmla="*/ 0 h 21600"/>
              <a:gd name="T4" fmla="*/ 2147483647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21600"/>
                </a:moveTo>
                <a:cubicBezTo>
                  <a:pt x="9670" y="21600"/>
                  <a:pt x="0" y="11929"/>
                  <a:pt x="0" y="0"/>
                </a:cubicBezTo>
              </a:path>
              <a:path w="21600" h="21600" stroke="0" extrusionOk="0">
                <a:moveTo>
                  <a:pt x="21600" y="21600"/>
                </a:moveTo>
                <a:cubicBezTo>
                  <a:pt x="9670" y="21600"/>
                  <a:pt x="0" y="11929"/>
                  <a:pt x="0" y="0"/>
                </a:cubicBezTo>
                <a:lnTo>
                  <a:pt x="21600" y="0"/>
                </a:lnTo>
                <a:lnTo>
                  <a:pt x="21600" y="21600"/>
                </a:lnTo>
                <a:close/>
              </a:path>
            </a:pathLst>
          </a:custGeom>
          <a:noFill/>
          <a:ln w="50800" cap="rnd">
            <a:solidFill>
              <a:schemeClr val="hlink"/>
            </a:solidFill>
            <a:round/>
            <a:headEnd type="none" w="sm" len="sm"/>
            <a:tailEnd type="stealth" w="med" len="lg"/>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8694" name="Rectangle 25"/>
          <p:cNvSpPr>
            <a:spLocks noChangeArrowheads="1"/>
          </p:cNvSpPr>
          <p:nvPr/>
        </p:nvSpPr>
        <p:spPr bwMode="auto">
          <a:xfrm>
            <a:off x="5045075" y="4519613"/>
            <a:ext cx="14478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r"/>
            <a:r>
              <a:rPr lang="en-US" sz="2000"/>
              <a:t>Use</a:t>
            </a:r>
          </a:p>
          <a:p>
            <a:pPr algn="r"/>
            <a:r>
              <a:rPr lang="en-US" sz="2000"/>
              <a:t>Alice’s</a:t>
            </a:r>
          </a:p>
          <a:p>
            <a:pPr algn="r"/>
            <a:r>
              <a:rPr lang="en-US" sz="2000"/>
              <a:t>Public key</a:t>
            </a:r>
          </a:p>
        </p:txBody>
      </p:sp>
      <p:sp>
        <p:nvSpPr>
          <p:cNvPr id="28695" name="Arc 26"/>
          <p:cNvSpPr>
            <a:spLocks/>
          </p:cNvSpPr>
          <p:nvPr/>
        </p:nvSpPr>
        <p:spPr bwMode="auto">
          <a:xfrm>
            <a:off x="2225675" y="2395469"/>
            <a:ext cx="609600" cy="1133543"/>
          </a:xfrm>
          <a:custGeom>
            <a:avLst/>
            <a:gdLst>
              <a:gd name="T0" fmla="*/ 2090925601 w 21600"/>
              <a:gd name="T1" fmla="*/ 0 h 21600"/>
              <a:gd name="T2" fmla="*/ 0 w 21600"/>
              <a:gd name="T3" fmla="*/ 2147483647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600"/>
                </a:cubicBezTo>
              </a:path>
              <a:path w="21600" h="21600" stroke="0" extrusionOk="0">
                <a:moveTo>
                  <a:pt x="21600" y="0"/>
                </a:moveTo>
                <a:cubicBezTo>
                  <a:pt x="21600" y="11929"/>
                  <a:pt x="11929" y="21599"/>
                  <a:pt x="0" y="21600"/>
                </a:cubicBezTo>
                <a:lnTo>
                  <a:pt x="0" y="0"/>
                </a:lnTo>
                <a:lnTo>
                  <a:pt x="21600" y="0"/>
                </a:lnTo>
                <a:close/>
              </a:path>
            </a:pathLst>
          </a:custGeom>
          <a:noFill/>
          <a:ln w="50800" cap="rnd">
            <a:solidFill>
              <a:srgbClr val="F00FC9"/>
            </a:solidFill>
            <a:round/>
            <a:headEnd type="stealth" w="med" len="lg"/>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8696" name="Rectangle 27"/>
          <p:cNvSpPr>
            <a:spLocks noChangeArrowheads="1"/>
          </p:cNvSpPr>
          <p:nvPr/>
        </p:nvSpPr>
        <p:spPr bwMode="auto">
          <a:xfrm>
            <a:off x="1387475" y="3529013"/>
            <a:ext cx="14478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algn="r"/>
            <a:r>
              <a:rPr lang="en-US" sz="2000"/>
              <a:t>Use</a:t>
            </a:r>
          </a:p>
          <a:p>
            <a:pPr algn="r"/>
            <a:r>
              <a:rPr lang="en-US" sz="2000"/>
              <a:t>Alice’s</a:t>
            </a:r>
          </a:p>
          <a:p>
            <a:pPr algn="r"/>
            <a:r>
              <a:rPr lang="en-US" sz="2000"/>
              <a:t>Private key</a:t>
            </a:r>
          </a:p>
        </p:txBody>
      </p:sp>
      <p:sp>
        <p:nvSpPr>
          <p:cNvPr id="28697" name="Rectangle 28"/>
          <p:cNvSpPr>
            <a:spLocks noChangeArrowheads="1"/>
          </p:cNvSpPr>
          <p:nvPr/>
        </p:nvSpPr>
        <p:spPr bwMode="auto">
          <a:xfrm>
            <a:off x="4343400" y="1577975"/>
            <a:ext cx="16954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2000"/>
              <a:t>Transmission</a:t>
            </a:r>
          </a:p>
        </p:txBody>
      </p:sp>
      <p:sp>
        <p:nvSpPr>
          <p:cNvPr id="28698" name="Rectangle 29"/>
          <p:cNvSpPr>
            <a:spLocks noGrp="1" noChangeArrowheads="1"/>
          </p:cNvSpPr>
          <p:nvPr>
            <p:ph type="title"/>
          </p:nvPr>
        </p:nvSpPr>
        <p:spPr/>
        <p:txBody>
          <a:bodyPr/>
          <a:lstStyle/>
          <a:p>
            <a:r>
              <a:rPr lang="en-US"/>
              <a:t>Dual Key:  Authentication</a:t>
            </a:r>
          </a:p>
        </p:txBody>
      </p:sp>
      <p:pic>
        <p:nvPicPr>
          <p:cNvPr id="28699" name="Picture 30" descr="MPj04094900000[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01000" y="2111375"/>
            <a:ext cx="811213"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700" name="Picture 31" descr="MPj04096850000[1]"/>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85800" y="1349375"/>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 name="Oval 14"/>
          <p:cNvSpPr>
            <a:spLocks noChangeArrowheads="1"/>
          </p:cNvSpPr>
          <p:nvPr/>
        </p:nvSpPr>
        <p:spPr bwMode="auto">
          <a:xfrm>
            <a:off x="2720974" y="1958975"/>
            <a:ext cx="1600201" cy="590685"/>
          </a:xfrm>
          <a:prstGeom prst="ellipse">
            <a:avLst/>
          </a:prstGeom>
          <a:solidFill>
            <a:srgbClr val="DADADA"/>
          </a:solidFill>
          <a:ln w="12700">
            <a:solidFill>
              <a:schemeClr val="tx1"/>
            </a:solidFill>
            <a:round/>
            <a:headEnd/>
            <a:tailEnd/>
          </a:ln>
        </p:spPr>
        <p:txBody>
          <a:bodyPr wrap="none" lIns="92075" tIns="46038" rIns="92075" bIns="46038" anchor="ctr"/>
          <a:lstStyle/>
          <a:p>
            <a:pPr algn="ctr"/>
            <a:r>
              <a:rPr lang="en-US" sz="1800" dirty="0" err="1"/>
              <a:t>Message+A</a:t>
            </a:r>
            <a:endParaRPr lang="en-US" sz="1800" dirty="0"/>
          </a:p>
        </p:txBody>
      </p:sp>
      <p:sp>
        <p:nvSpPr>
          <p:cNvPr id="30" name="Oval 14"/>
          <p:cNvSpPr>
            <a:spLocks noChangeArrowheads="1"/>
          </p:cNvSpPr>
          <p:nvPr/>
        </p:nvSpPr>
        <p:spPr bwMode="auto">
          <a:xfrm>
            <a:off x="4035424" y="2661754"/>
            <a:ext cx="1733551" cy="590685"/>
          </a:xfrm>
          <a:prstGeom prst="ellipse">
            <a:avLst/>
          </a:prstGeom>
          <a:solidFill>
            <a:srgbClr val="DADADA"/>
          </a:solidFill>
          <a:ln w="12700">
            <a:solidFill>
              <a:schemeClr val="tx1"/>
            </a:solidFill>
            <a:round/>
            <a:headEnd/>
            <a:tailEnd/>
          </a:ln>
        </p:spPr>
        <p:txBody>
          <a:bodyPr wrap="none" lIns="92075" tIns="46038" rIns="92075" bIns="46038" anchor="ctr"/>
          <a:lstStyle/>
          <a:p>
            <a:pPr algn="ctr"/>
            <a:r>
              <a:rPr lang="en-US" sz="1800" dirty="0" err="1"/>
              <a:t>Message+A+B</a:t>
            </a:r>
            <a:endParaRPr lang="en-US" sz="1800" dirty="0"/>
          </a:p>
        </p:txBody>
      </p:sp>
      <p:sp>
        <p:nvSpPr>
          <p:cNvPr id="31" name="Oval 14"/>
          <p:cNvSpPr>
            <a:spLocks noChangeArrowheads="1"/>
          </p:cNvSpPr>
          <p:nvPr/>
        </p:nvSpPr>
        <p:spPr bwMode="auto">
          <a:xfrm>
            <a:off x="5768975" y="1958975"/>
            <a:ext cx="1600201" cy="590685"/>
          </a:xfrm>
          <a:prstGeom prst="ellipse">
            <a:avLst/>
          </a:prstGeom>
          <a:solidFill>
            <a:srgbClr val="DADADA"/>
          </a:solidFill>
          <a:ln w="12700">
            <a:solidFill>
              <a:schemeClr val="tx1"/>
            </a:solidFill>
            <a:round/>
            <a:headEnd/>
            <a:tailEnd/>
          </a:ln>
        </p:spPr>
        <p:txBody>
          <a:bodyPr wrap="none" lIns="92075" tIns="46038" rIns="92075" bIns="46038" anchor="ctr"/>
          <a:lstStyle/>
          <a:p>
            <a:pPr algn="ctr"/>
            <a:r>
              <a:rPr lang="en-US" sz="1800" dirty="0" err="1"/>
              <a:t>Message+B</a:t>
            </a:r>
            <a:endParaRPr lang="en-US" sz="1800" dirty="0"/>
          </a:p>
        </p:txBody>
      </p:sp>
      <p:cxnSp>
        <p:nvCxnSpPr>
          <p:cNvPr id="3" name="Straight Arrow Connector 2"/>
          <p:cNvCxnSpPr>
            <a:stCxn id="28683" idx="4"/>
            <a:endCxn id="29" idx="1"/>
          </p:cNvCxnSpPr>
          <p:nvPr/>
        </p:nvCxnSpPr>
        <p:spPr>
          <a:xfrm>
            <a:off x="2492375" y="1617663"/>
            <a:ext cx="462943" cy="4278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 name="Straight Arrow Connector 4"/>
          <p:cNvCxnSpPr>
            <a:stCxn id="29" idx="4"/>
            <a:endCxn id="30" idx="1"/>
          </p:cNvCxnSpPr>
          <p:nvPr/>
        </p:nvCxnSpPr>
        <p:spPr>
          <a:xfrm>
            <a:off x="3521075" y="2549660"/>
            <a:ext cx="768222" cy="1985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a:stCxn id="30" idx="7"/>
            <a:endCxn id="31" idx="3"/>
          </p:cNvCxnSpPr>
          <p:nvPr/>
        </p:nvCxnSpPr>
        <p:spPr>
          <a:xfrm flipV="1">
            <a:off x="5515102" y="2463156"/>
            <a:ext cx="488217" cy="28510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stCxn id="31" idx="6"/>
            <a:endCxn id="28682" idx="3"/>
          </p:cNvCxnSpPr>
          <p:nvPr/>
        </p:nvCxnSpPr>
        <p:spPr>
          <a:xfrm flipV="1">
            <a:off x="7369176" y="1944727"/>
            <a:ext cx="514778" cy="30959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47305334"/>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t>Certificate Authority</a:t>
            </a:r>
          </a:p>
        </p:txBody>
      </p:sp>
      <p:sp>
        <p:nvSpPr>
          <p:cNvPr id="29699" name="Rectangle 3"/>
          <p:cNvSpPr>
            <a:spLocks noGrp="1" noChangeArrowheads="1"/>
          </p:cNvSpPr>
          <p:nvPr>
            <p:ph idx="4294967295"/>
          </p:nvPr>
        </p:nvSpPr>
        <p:spPr>
          <a:xfrm>
            <a:off x="1143000" y="1456267"/>
            <a:ext cx="3581400" cy="4334933"/>
          </a:xfrm>
        </p:spPr>
        <p:txBody>
          <a:bodyPr>
            <a:normAutofit/>
          </a:bodyPr>
          <a:lstStyle/>
          <a:p>
            <a:r>
              <a:rPr lang="en-US" sz="2000" dirty="0"/>
              <a:t>Public key</a:t>
            </a:r>
          </a:p>
          <a:p>
            <a:pPr lvl="1"/>
            <a:r>
              <a:rPr lang="en-US" sz="1800" dirty="0"/>
              <a:t>Imposter could sign up for a public key.</a:t>
            </a:r>
          </a:p>
          <a:p>
            <a:pPr lvl="1"/>
            <a:r>
              <a:rPr lang="en-US" sz="1800" dirty="0"/>
              <a:t>Need trusted organization.</a:t>
            </a:r>
          </a:p>
          <a:p>
            <a:pPr lvl="1"/>
            <a:r>
              <a:rPr lang="en-US" sz="1800" dirty="0"/>
              <a:t>Several public companies, with no regulation.</a:t>
            </a:r>
          </a:p>
          <a:p>
            <a:pPr lvl="1"/>
            <a:r>
              <a:rPr lang="en-US" sz="1800" dirty="0" err="1"/>
              <a:t>Verisign</a:t>
            </a:r>
            <a:r>
              <a:rPr lang="en-US" sz="1800" dirty="0"/>
              <a:t> mistakenly issued a certificate to an imposter claiming to work for Microsoft in 2001.</a:t>
            </a:r>
          </a:p>
          <a:p>
            <a:pPr lvl="1"/>
            <a:r>
              <a:rPr lang="en-US" sz="1800" dirty="0"/>
              <a:t>Browser has list of trusted root authorities.</a:t>
            </a:r>
          </a:p>
        </p:txBody>
      </p:sp>
      <p:sp>
        <p:nvSpPr>
          <p:cNvPr id="29700" name="Rectangle 6"/>
          <p:cNvSpPr>
            <a:spLocks noChangeArrowheads="1"/>
          </p:cNvSpPr>
          <p:nvPr/>
        </p:nvSpPr>
        <p:spPr bwMode="auto">
          <a:xfrm>
            <a:off x="5444331" y="3200400"/>
            <a:ext cx="743793"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2000" dirty="0"/>
              <a:t>Alice</a:t>
            </a:r>
          </a:p>
        </p:txBody>
      </p:sp>
      <p:sp>
        <p:nvSpPr>
          <p:cNvPr id="29701" name="Rectangle 7"/>
          <p:cNvSpPr>
            <a:spLocks noChangeArrowheads="1"/>
          </p:cNvSpPr>
          <p:nvPr/>
        </p:nvSpPr>
        <p:spPr bwMode="auto">
          <a:xfrm>
            <a:off x="7230533" y="3064933"/>
            <a:ext cx="1577975" cy="1282700"/>
          </a:xfrm>
          <a:prstGeom prst="rect">
            <a:avLst/>
          </a:prstGeom>
          <a:solidFill>
            <a:srgbClr val="E3BEFF"/>
          </a:solidFill>
          <a:ln w="12700">
            <a:solidFill>
              <a:schemeClr val="tx1"/>
            </a:solidFill>
            <a:miter lim="800000"/>
            <a:headEnd/>
            <a:tailEnd/>
          </a:ln>
        </p:spPr>
        <p:txBody>
          <a:bodyPr wrap="none" lIns="92075" tIns="46038" rIns="92075" bIns="46038"/>
          <a:lstStyle/>
          <a:p>
            <a:r>
              <a:rPr lang="en-US" sz="2000" dirty="0"/>
              <a:t>Public Keys</a:t>
            </a:r>
          </a:p>
          <a:p>
            <a:endParaRPr lang="en-US" sz="2000" dirty="0"/>
          </a:p>
          <a:p>
            <a:r>
              <a:rPr lang="en-US" sz="2000" dirty="0"/>
              <a:t>Alice  29</a:t>
            </a:r>
          </a:p>
          <a:p>
            <a:r>
              <a:rPr lang="en-US" sz="2000" dirty="0"/>
              <a:t>Bob   17</a:t>
            </a:r>
          </a:p>
        </p:txBody>
      </p:sp>
      <p:sp>
        <p:nvSpPr>
          <p:cNvPr id="29704" name="Text Box 11"/>
          <p:cNvSpPr txBox="1">
            <a:spLocks noChangeArrowheads="1"/>
          </p:cNvSpPr>
          <p:nvPr/>
        </p:nvSpPr>
        <p:spPr bwMode="auto">
          <a:xfrm>
            <a:off x="6553200" y="500592"/>
            <a:ext cx="2286000" cy="2225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sz="2000" dirty="0">
                <a:solidFill>
                  <a:schemeClr val="tx2"/>
                </a:solidFill>
              </a:rPr>
              <a:t>How does Bob know that it is really Alice’s key?</a:t>
            </a:r>
          </a:p>
          <a:p>
            <a:pPr>
              <a:spcBef>
                <a:spcPct val="50000"/>
              </a:spcBef>
            </a:pPr>
            <a:r>
              <a:rPr lang="en-US" sz="2000" dirty="0">
                <a:solidFill>
                  <a:schemeClr val="tx2"/>
                </a:solidFill>
              </a:rPr>
              <a:t>Trust the C.A.</a:t>
            </a:r>
          </a:p>
          <a:p>
            <a:pPr>
              <a:spcBef>
                <a:spcPct val="50000"/>
              </a:spcBef>
            </a:pPr>
            <a:r>
              <a:rPr lang="en-US" sz="2000" dirty="0">
                <a:solidFill>
                  <a:schemeClr val="tx2"/>
                </a:solidFill>
              </a:rPr>
              <a:t>C.A. validate applicants</a:t>
            </a:r>
          </a:p>
        </p:txBody>
      </p:sp>
      <p:pic>
        <p:nvPicPr>
          <p:cNvPr id="29705" name="Picture 12" descr="MPj040968500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57800" y="1828800"/>
            <a:ext cx="1219200" cy="1219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2" name="Picture 2" descr="C:\Users\JPost\AppData\Local\Microsoft\Windows\Temporary Internet Files\Content.IE5\HR2VBBDV\MP900444425[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flipH="1">
            <a:off x="4897953" y="4053680"/>
            <a:ext cx="816938" cy="122396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6"/>
          <p:cNvSpPr>
            <a:spLocks noChangeArrowheads="1"/>
          </p:cNvSpPr>
          <p:nvPr/>
        </p:nvSpPr>
        <p:spPr bwMode="auto">
          <a:xfrm>
            <a:off x="4935144" y="5305953"/>
            <a:ext cx="628377" cy="4007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2000" dirty="0"/>
              <a:t>Eve</a:t>
            </a:r>
          </a:p>
        </p:txBody>
      </p:sp>
      <p:sp>
        <p:nvSpPr>
          <p:cNvPr id="2" name="Freeform 1"/>
          <p:cNvSpPr/>
          <p:nvPr/>
        </p:nvSpPr>
        <p:spPr>
          <a:xfrm>
            <a:off x="5715000" y="3858496"/>
            <a:ext cx="1507066" cy="863966"/>
          </a:xfrm>
          <a:custGeom>
            <a:avLst/>
            <a:gdLst>
              <a:gd name="connsiteX0" fmla="*/ 0 w 1507066"/>
              <a:gd name="connsiteY0" fmla="*/ 832037 h 863966"/>
              <a:gd name="connsiteX1" fmla="*/ 728133 w 1507066"/>
              <a:gd name="connsiteY1" fmla="*/ 781237 h 863966"/>
              <a:gd name="connsiteX2" fmla="*/ 643466 w 1507066"/>
              <a:gd name="connsiteY2" fmla="*/ 120837 h 863966"/>
              <a:gd name="connsiteX3" fmla="*/ 1507066 w 1507066"/>
              <a:gd name="connsiteY3" fmla="*/ 2304 h 863966"/>
            </a:gdLst>
            <a:ahLst/>
            <a:cxnLst>
              <a:cxn ang="0">
                <a:pos x="connsiteX0" y="connsiteY0"/>
              </a:cxn>
              <a:cxn ang="0">
                <a:pos x="connsiteX1" y="connsiteY1"/>
              </a:cxn>
              <a:cxn ang="0">
                <a:pos x="connsiteX2" y="connsiteY2"/>
              </a:cxn>
              <a:cxn ang="0">
                <a:pos x="connsiteX3" y="connsiteY3"/>
              </a:cxn>
            </a:cxnLst>
            <a:rect l="l" t="t" r="r" b="b"/>
            <a:pathLst>
              <a:path w="1507066" h="863966">
                <a:moveTo>
                  <a:pt x="0" y="832037"/>
                </a:moveTo>
                <a:cubicBezTo>
                  <a:pt x="310444" y="865903"/>
                  <a:pt x="620889" y="899770"/>
                  <a:pt x="728133" y="781237"/>
                </a:cubicBezTo>
                <a:cubicBezTo>
                  <a:pt x="835377" y="662704"/>
                  <a:pt x="513644" y="250659"/>
                  <a:pt x="643466" y="120837"/>
                </a:cubicBezTo>
                <a:cubicBezTo>
                  <a:pt x="773288" y="-8985"/>
                  <a:pt x="1140177" y="-3341"/>
                  <a:pt x="1507066" y="2304"/>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 name="TextBox 2"/>
          <p:cNvSpPr txBox="1"/>
          <p:nvPr/>
        </p:nvSpPr>
        <p:spPr>
          <a:xfrm>
            <a:off x="5990695" y="4833459"/>
            <a:ext cx="2743200" cy="1477328"/>
          </a:xfrm>
          <a:prstGeom prst="rect">
            <a:avLst/>
          </a:prstGeom>
          <a:noFill/>
        </p:spPr>
        <p:txBody>
          <a:bodyPr wrap="square" rtlCol="0">
            <a:spAutoFit/>
          </a:bodyPr>
          <a:lstStyle/>
          <a:p>
            <a:r>
              <a:rPr lang="en-US" sz="1800" dirty="0">
                <a:solidFill>
                  <a:srgbClr val="FF0000"/>
                </a:solidFill>
              </a:rPr>
              <a:t>Eve could impersonate Alice to obtain a digital key and send false messages that seem to come from Alice.</a:t>
            </a:r>
          </a:p>
        </p:txBody>
      </p:sp>
    </p:spTree>
    <p:extLst>
      <p:ext uri="{BB962C8B-B14F-4D97-AF65-F5344CB8AC3E}">
        <p14:creationId xmlns:p14="http://schemas.microsoft.com/office/powerpoint/2010/main" val="12038265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Encryption Summary</a:t>
            </a:r>
          </a:p>
        </p:txBody>
      </p:sp>
      <p:sp>
        <p:nvSpPr>
          <p:cNvPr id="4" name="Content Placeholder 3"/>
          <p:cNvSpPr>
            <a:spLocks noGrp="1"/>
          </p:cNvSpPr>
          <p:nvPr>
            <p:ph idx="1"/>
          </p:nvPr>
        </p:nvSpPr>
        <p:spPr/>
        <p:txBody>
          <a:bodyPr>
            <a:normAutofit fontScale="70000" lnSpcReduction="20000"/>
          </a:bodyPr>
          <a:lstStyle/>
          <a:p>
            <a:r>
              <a:rPr lang="en-US" dirty="0"/>
              <a:t>Encryption prevents people from reading or changing data.</a:t>
            </a:r>
          </a:p>
          <a:p>
            <a:r>
              <a:rPr lang="en-US" dirty="0"/>
              <a:t>Dual-key encryption can be used to digitally sign documents and authenticate users.</a:t>
            </a:r>
          </a:p>
          <a:p>
            <a:r>
              <a:rPr lang="en-US" dirty="0"/>
              <a:t>Encryption does not solve all problems.</a:t>
            </a:r>
          </a:p>
          <a:p>
            <a:pPr lvl="1"/>
            <a:r>
              <a:rPr lang="en-US" dirty="0"/>
              <a:t>Data can still be deleted.</a:t>
            </a:r>
          </a:p>
          <a:p>
            <a:pPr lvl="1"/>
            <a:r>
              <a:rPr lang="en-US" dirty="0"/>
              <a:t>Hackers might get data while it is unencrypted.</a:t>
            </a:r>
          </a:p>
          <a:p>
            <a:pPr lvl="1"/>
            <a:r>
              <a:rPr lang="en-US" dirty="0"/>
              <a:t>People can lose or withhold keys or passwords.</a:t>
            </a:r>
          </a:p>
          <a:p>
            <a:r>
              <a:rPr lang="en-US" dirty="0"/>
              <a:t>Brute force can decrypt data with enough processing power.</a:t>
            </a:r>
          </a:p>
          <a:p>
            <a:pPr lvl="1"/>
            <a:r>
              <a:rPr lang="en-US" dirty="0"/>
              <a:t>Difficult if the keys are long enough.</a:t>
            </a:r>
          </a:p>
          <a:p>
            <a:pPr lvl="1"/>
            <a:r>
              <a:rPr lang="en-US" dirty="0"/>
              <a:t>But computers keep getting faster.</a:t>
            </a:r>
          </a:p>
          <a:p>
            <a:pPr lvl="1"/>
            <a:r>
              <a:rPr lang="en-US" dirty="0"/>
              <a:t>Connecting a few million together is massive time reduction.</a:t>
            </a:r>
          </a:p>
          <a:p>
            <a:pPr lvl="1"/>
            <a:r>
              <a:rPr lang="en-US" dirty="0"/>
              <a:t>Quantum computing if developed could crack existing encryption methods.</a:t>
            </a:r>
          </a:p>
        </p:txBody>
      </p:sp>
    </p:spTree>
    <p:extLst>
      <p:ext uri="{BB962C8B-B14F-4D97-AF65-F5344CB8AC3E}">
        <p14:creationId xmlns:p14="http://schemas.microsoft.com/office/powerpoint/2010/main" val="25057285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Line 4"/>
          <p:cNvSpPr>
            <a:spLocks noChangeShapeType="1"/>
          </p:cNvSpPr>
          <p:nvPr/>
        </p:nvSpPr>
        <p:spPr bwMode="auto">
          <a:xfrm>
            <a:off x="2606675" y="4443413"/>
            <a:ext cx="2895600" cy="304800"/>
          </a:xfrm>
          <a:prstGeom prst="line">
            <a:avLst/>
          </a:prstGeom>
          <a:noFill/>
          <a:ln w="12700">
            <a:solidFill>
              <a:schemeClr val="tx1"/>
            </a:solidFill>
            <a:round/>
            <a:headEnd type="stealth" w="med" len="lg"/>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31747" name="Rectangle 5"/>
          <p:cNvSpPr>
            <a:spLocks noChangeArrowheads="1"/>
          </p:cNvSpPr>
          <p:nvPr/>
        </p:nvSpPr>
        <p:spPr bwMode="auto">
          <a:xfrm>
            <a:off x="3200400" y="4092575"/>
            <a:ext cx="25860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2000">
                <a:latin typeface="Times New Roman" pitchFamily="18" charset="0"/>
              </a:rPr>
              <a:t>Encrypted conversation</a:t>
            </a:r>
          </a:p>
        </p:txBody>
      </p:sp>
      <p:sp>
        <p:nvSpPr>
          <p:cNvPr id="31748" name="Rectangle 7"/>
          <p:cNvSpPr>
            <a:spLocks noChangeArrowheads="1"/>
          </p:cNvSpPr>
          <p:nvPr/>
        </p:nvSpPr>
        <p:spPr bwMode="auto">
          <a:xfrm>
            <a:off x="7226300" y="2505075"/>
            <a:ext cx="1733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2400">
                <a:latin typeface="Times New Roman" pitchFamily="18" charset="0"/>
              </a:rPr>
              <a:t>Escrow keys</a:t>
            </a:r>
          </a:p>
        </p:txBody>
      </p:sp>
      <p:sp>
        <p:nvSpPr>
          <p:cNvPr id="31749" name="Rectangle 8"/>
          <p:cNvSpPr>
            <a:spLocks noChangeArrowheads="1"/>
          </p:cNvSpPr>
          <p:nvPr/>
        </p:nvSpPr>
        <p:spPr bwMode="auto">
          <a:xfrm>
            <a:off x="3352800" y="4724400"/>
            <a:ext cx="1320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atin typeface="Times New Roman" pitchFamily="18" charset="0"/>
              </a:rPr>
              <a:t>Clipper chip</a:t>
            </a:r>
          </a:p>
          <a:p>
            <a:r>
              <a:rPr lang="en-US">
                <a:latin typeface="Times New Roman" pitchFamily="18" charset="0"/>
              </a:rPr>
              <a:t>in phones</a:t>
            </a:r>
          </a:p>
        </p:txBody>
      </p:sp>
      <p:graphicFrame>
        <p:nvGraphicFramePr>
          <p:cNvPr id="31750" name="Object 1027"/>
          <p:cNvGraphicFramePr>
            <a:graphicFrameLocks/>
          </p:cNvGraphicFramePr>
          <p:nvPr/>
        </p:nvGraphicFramePr>
        <p:xfrm>
          <a:off x="3883025" y="2386013"/>
          <a:ext cx="1506538" cy="819150"/>
        </p:xfrm>
        <a:graphic>
          <a:graphicData uri="http://schemas.openxmlformats.org/presentationml/2006/ole">
            <mc:AlternateContent xmlns:mc="http://schemas.openxmlformats.org/markup-compatibility/2006">
              <mc:Choice xmlns:v="urn:schemas-microsoft-com:vml" Requires="v">
                <p:oleObj name="ClipArt" r:id="rId3" imgW="5267322" imgH="2857500" progId="MS_ClipArt_Gallery.2">
                  <p:embed/>
                </p:oleObj>
              </mc:Choice>
              <mc:Fallback>
                <p:oleObj name="ClipArt" r:id="rId3" imgW="5267322" imgH="2857500" progId="MS_ClipArt_Gallery.2">
                  <p:embed/>
                  <p:pic>
                    <p:nvPicPr>
                      <p:cNvPr id="0" name=""/>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83025" y="2386013"/>
                        <a:ext cx="1506538" cy="819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1751" name="Line 11"/>
          <p:cNvSpPr>
            <a:spLocks noChangeShapeType="1"/>
          </p:cNvSpPr>
          <p:nvPr/>
        </p:nvSpPr>
        <p:spPr bwMode="auto">
          <a:xfrm flipH="1">
            <a:off x="5502275" y="2233613"/>
            <a:ext cx="1219200" cy="3810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31752" name="Line 12"/>
          <p:cNvSpPr>
            <a:spLocks noChangeShapeType="1"/>
          </p:cNvSpPr>
          <p:nvPr/>
        </p:nvSpPr>
        <p:spPr bwMode="auto">
          <a:xfrm flipH="1" flipV="1">
            <a:off x="5502275" y="2690813"/>
            <a:ext cx="1560513" cy="14287"/>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31753" name="Line 13"/>
          <p:cNvSpPr>
            <a:spLocks noChangeShapeType="1"/>
          </p:cNvSpPr>
          <p:nvPr/>
        </p:nvSpPr>
        <p:spPr bwMode="auto">
          <a:xfrm flipV="1">
            <a:off x="4054475" y="3300413"/>
            <a:ext cx="457200" cy="838200"/>
          </a:xfrm>
          <a:prstGeom prst="line">
            <a:avLst/>
          </a:prstGeom>
          <a:noFill/>
          <a:ln w="12700">
            <a:solidFill>
              <a:schemeClr val="tx1"/>
            </a:solidFill>
            <a:round/>
            <a:headEnd type="none" w="sm" len="sm"/>
            <a:tailEnd type="stealth" w="med" len="lg"/>
          </a:ln>
          <a:extLst>
            <a:ext uri="{909E8E84-426E-40DD-AFC4-6F175D3DCCD1}">
              <a14:hiddenFill xmlns:a14="http://schemas.microsoft.com/office/drawing/2010/main">
                <a:noFill/>
              </a14:hiddenFill>
            </a:ext>
          </a:extLst>
        </p:spPr>
        <p:txBody>
          <a:bodyPr wrap="none" anchor="ctr"/>
          <a:lstStyle/>
          <a:p>
            <a:endParaRPr lang="en-US"/>
          </a:p>
        </p:txBody>
      </p:sp>
      <p:sp>
        <p:nvSpPr>
          <p:cNvPr id="31754" name="Rectangle 14"/>
          <p:cNvSpPr>
            <a:spLocks noChangeArrowheads="1"/>
          </p:cNvSpPr>
          <p:nvPr/>
        </p:nvSpPr>
        <p:spPr bwMode="auto">
          <a:xfrm>
            <a:off x="4343400" y="3482975"/>
            <a:ext cx="10842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2000">
                <a:latin typeface="Times New Roman" pitchFamily="18" charset="0"/>
              </a:rPr>
              <a:t>Intercept</a:t>
            </a:r>
          </a:p>
        </p:txBody>
      </p:sp>
      <p:sp>
        <p:nvSpPr>
          <p:cNvPr id="31755" name="Rectangle 15"/>
          <p:cNvSpPr>
            <a:spLocks noChangeArrowheads="1"/>
          </p:cNvSpPr>
          <p:nvPr/>
        </p:nvSpPr>
        <p:spPr bwMode="auto">
          <a:xfrm>
            <a:off x="3733800" y="1905000"/>
            <a:ext cx="2362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a:latin typeface="Times New Roman" pitchFamily="18" charset="0"/>
              </a:rPr>
              <a:t>Decrypted conversation</a:t>
            </a:r>
          </a:p>
        </p:txBody>
      </p:sp>
      <p:sp>
        <p:nvSpPr>
          <p:cNvPr id="31756" name="Rectangle 16"/>
          <p:cNvSpPr>
            <a:spLocks noChangeArrowheads="1"/>
          </p:cNvSpPr>
          <p:nvPr/>
        </p:nvSpPr>
        <p:spPr bwMode="auto">
          <a:xfrm>
            <a:off x="7159625" y="2941638"/>
            <a:ext cx="1800225"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1600"/>
              <a:t>Judicial or</a:t>
            </a:r>
          </a:p>
          <a:p>
            <a:r>
              <a:rPr lang="en-US" sz="1600"/>
              <a:t>government office</a:t>
            </a:r>
          </a:p>
        </p:txBody>
      </p:sp>
      <p:sp>
        <p:nvSpPr>
          <p:cNvPr id="31757" name="Rectangle 17"/>
          <p:cNvSpPr>
            <a:spLocks noGrp="1" noChangeArrowheads="1"/>
          </p:cNvSpPr>
          <p:nvPr>
            <p:ph type="title"/>
          </p:nvPr>
        </p:nvSpPr>
        <p:spPr/>
        <p:txBody>
          <a:bodyPr/>
          <a:lstStyle/>
          <a:p>
            <a:r>
              <a:rPr lang="en-US"/>
              <a:t>Clipper Chip: Key Escrow</a:t>
            </a:r>
          </a:p>
        </p:txBody>
      </p:sp>
      <p:pic>
        <p:nvPicPr>
          <p:cNvPr id="31758" name="Picture 17" descr="C:\Users\JPost\AppData\Local\Microsoft\Windows\Temporary Internet Files\Content.IE5\TBO8LD0B\MPj04024510000[1].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34200" y="838200"/>
            <a:ext cx="16764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59" name="Picture 21" descr="C:\Users\JPost\AppData\Local\Microsoft\Windows\Temporary Internet Files\Content.IE5\WDAW0XT4\MPj02159960000[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019800" y="4343400"/>
            <a:ext cx="2362200" cy="158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1760" name="Picture 23" descr="C:\Users\JPost\AppData\Local\Microsoft\Windows\Temporary Internet Files\Content.IE5\L4W72HLZ\MPj01824310000[1].jpg"/>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81000" y="3810000"/>
            <a:ext cx="2209800" cy="1487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26838053"/>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reeform 4"/>
          <p:cNvSpPr/>
          <p:nvPr/>
        </p:nvSpPr>
        <p:spPr>
          <a:xfrm>
            <a:off x="5440680" y="4747408"/>
            <a:ext cx="1691640" cy="157830"/>
          </a:xfrm>
          <a:custGeom>
            <a:avLst/>
            <a:gdLst>
              <a:gd name="connsiteX0" fmla="*/ 1691640 w 1691640"/>
              <a:gd name="connsiteY0" fmla="*/ 144632 h 157830"/>
              <a:gd name="connsiteX1" fmla="*/ 731520 w 1691640"/>
              <a:gd name="connsiteY1" fmla="*/ 144632 h 157830"/>
              <a:gd name="connsiteX2" fmla="*/ 342900 w 1691640"/>
              <a:gd name="connsiteY2" fmla="*/ 7472 h 157830"/>
              <a:gd name="connsiteX3" fmla="*/ 0 w 1691640"/>
              <a:gd name="connsiteY3" fmla="*/ 30332 h 157830"/>
            </a:gdLst>
            <a:ahLst/>
            <a:cxnLst>
              <a:cxn ang="0">
                <a:pos x="connsiteX0" y="connsiteY0"/>
              </a:cxn>
              <a:cxn ang="0">
                <a:pos x="connsiteX1" y="connsiteY1"/>
              </a:cxn>
              <a:cxn ang="0">
                <a:pos x="connsiteX2" y="connsiteY2"/>
              </a:cxn>
              <a:cxn ang="0">
                <a:pos x="connsiteX3" y="connsiteY3"/>
              </a:cxn>
            </a:cxnLst>
            <a:rect l="l" t="t" r="r" b="b"/>
            <a:pathLst>
              <a:path w="1691640" h="157830">
                <a:moveTo>
                  <a:pt x="1691640" y="144632"/>
                </a:moveTo>
                <a:cubicBezTo>
                  <a:pt x="1323975" y="156062"/>
                  <a:pt x="956310" y="167492"/>
                  <a:pt x="731520" y="144632"/>
                </a:cubicBezTo>
                <a:cubicBezTo>
                  <a:pt x="506730" y="121772"/>
                  <a:pt x="464820" y="26522"/>
                  <a:pt x="342900" y="7472"/>
                </a:cubicBezTo>
                <a:cubicBezTo>
                  <a:pt x="220980" y="-11578"/>
                  <a:pt x="110490" y="9377"/>
                  <a:pt x="0" y="30332"/>
                </a:cubicBezTo>
              </a:path>
            </a:pathLst>
          </a:cu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212" name="Picture 188" descr="C:\Users\JPost\AppData\Local\Microsoft\Windows\Temporary Internet Files\Content.IE5\MLBU7S1O\MP900443237[1].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74725" y="4793547"/>
            <a:ext cx="2093110" cy="1392941"/>
          </a:xfrm>
          <a:prstGeom prst="rect">
            <a:avLst/>
          </a:prstGeom>
          <a:noFill/>
          <a:extLst>
            <a:ext uri="{909E8E84-426E-40DD-AFC4-6F175D3DCCD1}">
              <a14:hiddenFill xmlns:a14="http://schemas.microsoft.com/office/drawing/2010/main">
                <a:solidFill>
                  <a:srgbClr val="FFFFFF"/>
                </a:solidFill>
              </a14:hiddenFill>
            </a:ext>
          </a:extLst>
        </p:spPr>
      </p:pic>
      <p:sp>
        <p:nvSpPr>
          <p:cNvPr id="6149" name="Rectangle 7"/>
          <p:cNvSpPr>
            <a:spLocks noChangeArrowheads="1"/>
          </p:cNvSpPr>
          <p:nvPr/>
        </p:nvSpPr>
        <p:spPr bwMode="auto">
          <a:xfrm>
            <a:off x="974725" y="6186488"/>
            <a:ext cx="2827697"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1800" dirty="0"/>
              <a:t>Employees &amp; Consultants</a:t>
            </a:r>
          </a:p>
        </p:txBody>
      </p:sp>
      <p:sp>
        <p:nvSpPr>
          <p:cNvPr id="6152" name="Rectangle 10"/>
          <p:cNvSpPr>
            <a:spLocks noChangeArrowheads="1"/>
          </p:cNvSpPr>
          <p:nvPr/>
        </p:nvSpPr>
        <p:spPr bwMode="auto">
          <a:xfrm>
            <a:off x="7070725" y="3040063"/>
            <a:ext cx="118745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2000"/>
              <a:t>Links to </a:t>
            </a:r>
          </a:p>
          <a:p>
            <a:r>
              <a:rPr lang="en-US" sz="2000"/>
              <a:t>business</a:t>
            </a:r>
          </a:p>
          <a:p>
            <a:r>
              <a:rPr lang="en-US" sz="2000"/>
              <a:t>partners</a:t>
            </a:r>
          </a:p>
        </p:txBody>
      </p:sp>
      <p:sp>
        <p:nvSpPr>
          <p:cNvPr id="6158" name="Rectangle 18"/>
          <p:cNvSpPr>
            <a:spLocks noChangeArrowheads="1"/>
          </p:cNvSpPr>
          <p:nvPr/>
        </p:nvSpPr>
        <p:spPr bwMode="auto">
          <a:xfrm>
            <a:off x="7204146" y="6053738"/>
            <a:ext cx="107315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r>
              <a:rPr lang="en-US" sz="2000" dirty="0"/>
              <a:t>Outside</a:t>
            </a:r>
          </a:p>
          <a:p>
            <a:r>
              <a:rPr lang="en-US" sz="2000" dirty="0"/>
              <a:t>hackers</a:t>
            </a:r>
          </a:p>
        </p:txBody>
      </p:sp>
      <p:sp>
        <p:nvSpPr>
          <p:cNvPr id="6159" name="Rectangle 19"/>
          <p:cNvSpPr>
            <a:spLocks noGrp="1" noChangeArrowheads="1"/>
          </p:cNvSpPr>
          <p:nvPr>
            <p:ph type="title"/>
          </p:nvPr>
        </p:nvSpPr>
        <p:spPr/>
        <p:txBody>
          <a:bodyPr/>
          <a:lstStyle/>
          <a:p>
            <a:r>
              <a:rPr lang="en-US"/>
              <a:t>Threats to Information</a:t>
            </a:r>
          </a:p>
        </p:txBody>
      </p:sp>
      <p:sp>
        <p:nvSpPr>
          <p:cNvPr id="6160" name="Rectangle 20"/>
          <p:cNvSpPr>
            <a:spLocks noGrp="1" noChangeArrowheads="1"/>
          </p:cNvSpPr>
          <p:nvPr>
            <p:ph type="body" idx="4294967295"/>
          </p:nvPr>
        </p:nvSpPr>
        <p:spPr>
          <a:xfrm>
            <a:off x="1295400" y="1295400"/>
            <a:ext cx="3701256" cy="2567940"/>
          </a:xfrm>
        </p:spPr>
        <p:txBody>
          <a:bodyPr>
            <a:normAutofit/>
          </a:bodyPr>
          <a:lstStyle/>
          <a:p>
            <a:r>
              <a:rPr lang="en-US" sz="2000" dirty="0"/>
              <a:t>Accidents &amp; Disasters</a:t>
            </a:r>
          </a:p>
          <a:p>
            <a:r>
              <a:rPr lang="en-US" sz="2000" dirty="0"/>
              <a:t>Employees &amp; Consultants</a:t>
            </a:r>
          </a:p>
          <a:p>
            <a:r>
              <a:rPr lang="en-US" sz="2000" dirty="0"/>
              <a:t>Business Partnerships</a:t>
            </a:r>
          </a:p>
          <a:p>
            <a:r>
              <a:rPr lang="en-US" sz="2000" dirty="0"/>
              <a:t>Outside Attackers</a:t>
            </a:r>
          </a:p>
          <a:p>
            <a:pPr lvl="1"/>
            <a:r>
              <a:rPr lang="en-US" sz="1600" dirty="0"/>
              <a:t>Viruses &amp; Spyware</a:t>
            </a:r>
          </a:p>
          <a:p>
            <a:pPr lvl="1"/>
            <a:r>
              <a:rPr lang="en-US" sz="1600" dirty="0"/>
              <a:t>Direct attacks &amp; Scripts</a:t>
            </a:r>
          </a:p>
        </p:txBody>
      </p:sp>
      <p:sp>
        <p:nvSpPr>
          <p:cNvPr id="6161" name="Text Box 21"/>
          <p:cNvSpPr txBox="1">
            <a:spLocks noChangeArrowheads="1"/>
          </p:cNvSpPr>
          <p:nvPr/>
        </p:nvSpPr>
        <p:spPr bwMode="auto">
          <a:xfrm>
            <a:off x="4889248" y="5316710"/>
            <a:ext cx="1676400"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sz="2000" dirty="0"/>
              <a:t>Virus hiding in e-mail or Web site.</a:t>
            </a:r>
          </a:p>
        </p:txBody>
      </p:sp>
      <p:pic>
        <p:nvPicPr>
          <p:cNvPr id="6162" name="Picture 22" descr="BD04914_"/>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660648" y="4570424"/>
            <a:ext cx="1066800" cy="72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0" descr="WellsFargoBank"/>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432550" y="1977231"/>
            <a:ext cx="1276350" cy="919163"/>
          </a:xfrm>
          <a:prstGeom prst="rect">
            <a:avLst/>
          </a:prstGeom>
          <a:noFill/>
          <a:extLst>
            <a:ext uri="{909E8E84-426E-40DD-AFC4-6F175D3DCCD1}">
              <a14:hiddenFill xmlns:a14="http://schemas.microsoft.com/office/drawing/2010/main">
                <a:solidFill>
                  <a:srgbClr val="FFFFFF"/>
                </a:solidFill>
              </a14:hiddenFill>
            </a:ext>
          </a:extLst>
        </p:spPr>
      </p:pic>
      <p:grpSp>
        <p:nvGrpSpPr>
          <p:cNvPr id="20" name="Group 19"/>
          <p:cNvGrpSpPr/>
          <p:nvPr/>
        </p:nvGrpSpPr>
        <p:grpSpPr>
          <a:xfrm>
            <a:off x="4520674" y="3251572"/>
            <a:ext cx="1099575" cy="818662"/>
            <a:chOff x="939760" y="666908"/>
            <a:chExt cx="5623170" cy="4186592"/>
          </a:xfrm>
        </p:grpSpPr>
        <p:sp>
          <p:nvSpPr>
            <p:cNvPr id="21" name="Freeform 20"/>
            <p:cNvSpPr/>
            <p:nvPr/>
          </p:nvSpPr>
          <p:spPr>
            <a:xfrm>
              <a:off x="4991070" y="3515905"/>
              <a:ext cx="1571860" cy="1330037"/>
            </a:xfrm>
            <a:custGeom>
              <a:avLst/>
              <a:gdLst>
                <a:gd name="connsiteX0" fmla="*/ 7557 w 1602089"/>
                <a:gd name="connsiteY0" fmla="*/ 468536 h 1352708"/>
                <a:gd name="connsiteX1" fmla="*/ 0 w 1602089"/>
                <a:gd name="connsiteY1" fmla="*/ 1352708 h 1352708"/>
                <a:gd name="connsiteX2" fmla="*/ 1602089 w 1602089"/>
                <a:gd name="connsiteY2" fmla="*/ 665019 h 1352708"/>
                <a:gd name="connsiteX3" fmla="*/ 1602089 w 1602089"/>
                <a:gd name="connsiteY3" fmla="*/ 0 h 1352708"/>
                <a:gd name="connsiteX4" fmla="*/ 7557 w 1602089"/>
                <a:gd name="connsiteY4" fmla="*/ 468536 h 1352708"/>
                <a:gd name="connsiteX0" fmla="*/ 0 w 1594532"/>
                <a:gd name="connsiteY0" fmla="*/ 468536 h 1330037"/>
                <a:gd name="connsiteX1" fmla="*/ 7557 w 1594532"/>
                <a:gd name="connsiteY1" fmla="*/ 1330037 h 1330037"/>
                <a:gd name="connsiteX2" fmla="*/ 1594532 w 1594532"/>
                <a:gd name="connsiteY2" fmla="*/ 665019 h 1330037"/>
                <a:gd name="connsiteX3" fmla="*/ 1594532 w 1594532"/>
                <a:gd name="connsiteY3" fmla="*/ 0 h 1330037"/>
                <a:gd name="connsiteX4" fmla="*/ 0 w 1594532"/>
                <a:gd name="connsiteY4" fmla="*/ 468536 h 1330037"/>
                <a:gd name="connsiteX0" fmla="*/ 0 w 1594532"/>
                <a:gd name="connsiteY0" fmla="*/ 468536 h 1330037"/>
                <a:gd name="connsiteX1" fmla="*/ 7557 w 1594532"/>
                <a:gd name="connsiteY1" fmla="*/ 1330037 h 1330037"/>
                <a:gd name="connsiteX2" fmla="*/ 1586975 w 1594532"/>
                <a:gd name="connsiteY2" fmla="*/ 687691 h 1330037"/>
                <a:gd name="connsiteX3" fmla="*/ 1594532 w 1594532"/>
                <a:gd name="connsiteY3" fmla="*/ 0 h 1330037"/>
                <a:gd name="connsiteX4" fmla="*/ 0 w 1594532"/>
                <a:gd name="connsiteY4" fmla="*/ 468536 h 1330037"/>
                <a:gd name="connsiteX0" fmla="*/ 0 w 1586975"/>
                <a:gd name="connsiteY0" fmla="*/ 453422 h 1314923"/>
                <a:gd name="connsiteX1" fmla="*/ 7557 w 1586975"/>
                <a:gd name="connsiteY1" fmla="*/ 1314923 h 1314923"/>
                <a:gd name="connsiteX2" fmla="*/ 1586975 w 1586975"/>
                <a:gd name="connsiteY2" fmla="*/ 672577 h 1314923"/>
                <a:gd name="connsiteX3" fmla="*/ 1564304 w 1586975"/>
                <a:gd name="connsiteY3" fmla="*/ 0 h 1314923"/>
                <a:gd name="connsiteX4" fmla="*/ 0 w 1586975"/>
                <a:gd name="connsiteY4" fmla="*/ 453422 h 1314923"/>
                <a:gd name="connsiteX0" fmla="*/ 0 w 1594532"/>
                <a:gd name="connsiteY0" fmla="*/ 468536 h 1330037"/>
                <a:gd name="connsiteX1" fmla="*/ 7557 w 1594532"/>
                <a:gd name="connsiteY1" fmla="*/ 1330037 h 1330037"/>
                <a:gd name="connsiteX2" fmla="*/ 1586975 w 1594532"/>
                <a:gd name="connsiteY2" fmla="*/ 687691 h 1330037"/>
                <a:gd name="connsiteX3" fmla="*/ 1594532 w 1594532"/>
                <a:gd name="connsiteY3" fmla="*/ 0 h 1330037"/>
                <a:gd name="connsiteX4" fmla="*/ 0 w 1594532"/>
                <a:gd name="connsiteY4" fmla="*/ 468536 h 1330037"/>
                <a:gd name="connsiteX0" fmla="*/ 0 w 1594532"/>
                <a:gd name="connsiteY0" fmla="*/ 468536 h 1330037"/>
                <a:gd name="connsiteX1" fmla="*/ 7557 w 1594532"/>
                <a:gd name="connsiteY1" fmla="*/ 1330037 h 1330037"/>
                <a:gd name="connsiteX2" fmla="*/ 1579310 w 1594532"/>
                <a:gd name="connsiteY2" fmla="*/ 808603 h 1330037"/>
                <a:gd name="connsiteX3" fmla="*/ 1594532 w 1594532"/>
                <a:gd name="connsiteY3" fmla="*/ 0 h 1330037"/>
                <a:gd name="connsiteX4" fmla="*/ 0 w 1594532"/>
                <a:gd name="connsiteY4" fmla="*/ 468536 h 1330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532" h="1330037">
                  <a:moveTo>
                    <a:pt x="0" y="468536"/>
                  </a:moveTo>
                  <a:lnTo>
                    <a:pt x="7557" y="1330037"/>
                  </a:lnTo>
                  <a:lnTo>
                    <a:pt x="1579310" y="808603"/>
                  </a:lnTo>
                  <a:lnTo>
                    <a:pt x="1594532" y="0"/>
                  </a:lnTo>
                  <a:lnTo>
                    <a:pt x="0" y="468536"/>
                  </a:lnTo>
                  <a:close/>
                </a:path>
              </a:pathLst>
            </a:custGeom>
            <a:gradFill>
              <a:gsLst>
                <a:gs pos="0">
                  <a:schemeClr val="bg1">
                    <a:lumMod val="65000"/>
                  </a:schemeClr>
                </a:gs>
                <a:gs pos="50000">
                  <a:schemeClr val="tx1"/>
                </a:gs>
                <a:gs pos="100000">
                  <a:schemeClr val="tx1"/>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1"/>
            <p:cNvSpPr/>
            <p:nvPr/>
          </p:nvSpPr>
          <p:spPr>
            <a:xfrm>
              <a:off x="4991069" y="666908"/>
              <a:ext cx="1571861" cy="3317533"/>
            </a:xfrm>
            <a:custGeom>
              <a:avLst/>
              <a:gdLst>
                <a:gd name="connsiteX0" fmla="*/ 7557 w 1579418"/>
                <a:gd name="connsiteY0" fmla="*/ 0 h 3325091"/>
                <a:gd name="connsiteX1" fmla="*/ 1579418 w 1579418"/>
                <a:gd name="connsiteY1" fmla="*/ 249382 h 3325091"/>
                <a:gd name="connsiteX2" fmla="*/ 1579418 w 1579418"/>
                <a:gd name="connsiteY2" fmla="*/ 2871669 h 3325091"/>
                <a:gd name="connsiteX3" fmla="*/ 0 w 1579418"/>
                <a:gd name="connsiteY3" fmla="*/ 3325091 h 3325091"/>
                <a:gd name="connsiteX4" fmla="*/ 7557 w 1579418"/>
                <a:gd name="connsiteY4" fmla="*/ 0 h 3325091"/>
                <a:gd name="connsiteX0" fmla="*/ 0 w 1571861"/>
                <a:gd name="connsiteY0" fmla="*/ 0 h 3317533"/>
                <a:gd name="connsiteX1" fmla="*/ 1571861 w 1571861"/>
                <a:gd name="connsiteY1" fmla="*/ 249382 h 3317533"/>
                <a:gd name="connsiteX2" fmla="*/ 1571861 w 1571861"/>
                <a:gd name="connsiteY2" fmla="*/ 2871669 h 3317533"/>
                <a:gd name="connsiteX3" fmla="*/ 0 w 1571861"/>
                <a:gd name="connsiteY3" fmla="*/ 3317533 h 3317533"/>
                <a:gd name="connsiteX4" fmla="*/ 0 w 1571861"/>
                <a:gd name="connsiteY4" fmla="*/ 0 h 331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1861" h="3317533">
                  <a:moveTo>
                    <a:pt x="0" y="0"/>
                  </a:moveTo>
                  <a:lnTo>
                    <a:pt x="1571861" y="249382"/>
                  </a:lnTo>
                  <a:lnTo>
                    <a:pt x="1571861" y="2871669"/>
                  </a:lnTo>
                  <a:lnTo>
                    <a:pt x="0" y="3317533"/>
                  </a:lnTo>
                  <a:lnTo>
                    <a:pt x="0" y="0"/>
                  </a:lnTo>
                  <a:close/>
                </a:path>
              </a:pathLst>
            </a:custGeom>
            <a:gradFill>
              <a:gsLst>
                <a:gs pos="0">
                  <a:schemeClr val="bg1">
                    <a:lumMod val="65000"/>
                  </a:schemeClr>
                </a:gs>
                <a:gs pos="50000">
                  <a:schemeClr val="tx1"/>
                </a:gs>
                <a:gs pos="100000">
                  <a:schemeClr val="tx1"/>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p:cNvSpPr/>
            <p:nvPr/>
          </p:nvSpPr>
          <p:spPr>
            <a:xfrm>
              <a:off x="948061" y="675648"/>
              <a:ext cx="4058122" cy="3603518"/>
            </a:xfrm>
            <a:custGeom>
              <a:avLst/>
              <a:gdLst>
                <a:gd name="connsiteX0" fmla="*/ 0 w 4058122"/>
                <a:gd name="connsiteY0" fmla="*/ 143583 h 3627372"/>
                <a:gd name="connsiteX1" fmla="*/ 0 w 4058122"/>
                <a:gd name="connsiteY1" fmla="*/ 3385547 h 3627372"/>
                <a:gd name="connsiteX2" fmla="*/ 4058122 w 4058122"/>
                <a:gd name="connsiteY2" fmla="*/ 3627372 h 3627372"/>
                <a:gd name="connsiteX3" fmla="*/ 4058122 w 4058122"/>
                <a:gd name="connsiteY3" fmla="*/ 0 h 3627372"/>
                <a:gd name="connsiteX4" fmla="*/ 0 w 4058122"/>
                <a:gd name="connsiteY4" fmla="*/ 143583 h 3627372"/>
                <a:gd name="connsiteX0" fmla="*/ 0 w 4058122"/>
                <a:gd name="connsiteY0" fmla="*/ 111778 h 3595567"/>
                <a:gd name="connsiteX1" fmla="*/ 0 w 4058122"/>
                <a:gd name="connsiteY1" fmla="*/ 3353742 h 3595567"/>
                <a:gd name="connsiteX2" fmla="*/ 4058122 w 4058122"/>
                <a:gd name="connsiteY2" fmla="*/ 3595567 h 3595567"/>
                <a:gd name="connsiteX3" fmla="*/ 4058122 w 4058122"/>
                <a:gd name="connsiteY3" fmla="*/ 0 h 3595567"/>
                <a:gd name="connsiteX4" fmla="*/ 0 w 4058122"/>
                <a:gd name="connsiteY4" fmla="*/ 111778 h 3595567"/>
                <a:gd name="connsiteX0" fmla="*/ 0 w 4058122"/>
                <a:gd name="connsiteY0" fmla="*/ 119729 h 3603518"/>
                <a:gd name="connsiteX1" fmla="*/ 0 w 4058122"/>
                <a:gd name="connsiteY1" fmla="*/ 3361693 h 3603518"/>
                <a:gd name="connsiteX2" fmla="*/ 4058122 w 4058122"/>
                <a:gd name="connsiteY2" fmla="*/ 3603518 h 3603518"/>
                <a:gd name="connsiteX3" fmla="*/ 4058122 w 4058122"/>
                <a:gd name="connsiteY3" fmla="*/ 0 h 3603518"/>
                <a:gd name="connsiteX4" fmla="*/ 0 w 4058122"/>
                <a:gd name="connsiteY4" fmla="*/ 119729 h 3603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8122" h="3603518">
                  <a:moveTo>
                    <a:pt x="0" y="119729"/>
                  </a:moveTo>
                  <a:lnTo>
                    <a:pt x="0" y="3361693"/>
                  </a:lnTo>
                  <a:lnTo>
                    <a:pt x="4058122" y="3603518"/>
                  </a:lnTo>
                  <a:lnTo>
                    <a:pt x="4058122" y="0"/>
                  </a:lnTo>
                  <a:lnTo>
                    <a:pt x="0" y="119729"/>
                  </a:lnTo>
                  <a:close/>
                </a:path>
              </a:pathLst>
            </a:custGeom>
            <a:gradFill flip="none" rotWithShape="1">
              <a:gsLst>
                <a:gs pos="0">
                  <a:schemeClr val="tx1"/>
                </a:gs>
                <a:gs pos="50000">
                  <a:schemeClr val="tx1"/>
                </a:gs>
                <a:gs pos="100000">
                  <a:schemeClr val="bg1">
                    <a:lumMod val="75000"/>
                  </a:schemeClr>
                </a:gs>
              </a:gsLst>
              <a:lin ang="0" scaled="1"/>
              <a:tileRect/>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4" name="Freeform 23"/>
            <p:cNvSpPr/>
            <p:nvPr/>
          </p:nvSpPr>
          <p:spPr>
            <a:xfrm>
              <a:off x="939760" y="4042627"/>
              <a:ext cx="4058865" cy="810873"/>
            </a:xfrm>
            <a:custGeom>
              <a:avLst/>
              <a:gdLst>
                <a:gd name="connsiteX0" fmla="*/ 0 w 4043008"/>
                <a:gd name="connsiteY0" fmla="*/ 0 h 831273"/>
                <a:gd name="connsiteX1" fmla="*/ 4043008 w 4043008"/>
                <a:gd name="connsiteY1" fmla="*/ 234268 h 831273"/>
                <a:gd name="connsiteX2" fmla="*/ 4043008 w 4043008"/>
                <a:gd name="connsiteY2" fmla="*/ 831273 h 831273"/>
                <a:gd name="connsiteX3" fmla="*/ 30228 w 4043008"/>
                <a:gd name="connsiteY3" fmla="*/ 536549 h 831273"/>
                <a:gd name="connsiteX4" fmla="*/ 0 w 4043008"/>
                <a:gd name="connsiteY4" fmla="*/ 0 h 831273"/>
                <a:gd name="connsiteX0" fmla="*/ 22672 w 4065680"/>
                <a:gd name="connsiteY0" fmla="*/ 0 h 831273"/>
                <a:gd name="connsiteX1" fmla="*/ 4065680 w 4065680"/>
                <a:gd name="connsiteY1" fmla="*/ 234268 h 831273"/>
                <a:gd name="connsiteX2" fmla="*/ 4065680 w 4065680"/>
                <a:gd name="connsiteY2" fmla="*/ 831273 h 831273"/>
                <a:gd name="connsiteX3" fmla="*/ 0 w 4065680"/>
                <a:gd name="connsiteY3" fmla="*/ 521435 h 831273"/>
                <a:gd name="connsiteX4" fmla="*/ 22672 w 4065680"/>
                <a:gd name="connsiteY4" fmla="*/ 0 h 831273"/>
                <a:gd name="connsiteX0" fmla="*/ 7558 w 4050566"/>
                <a:gd name="connsiteY0" fmla="*/ 0 h 831273"/>
                <a:gd name="connsiteX1" fmla="*/ 4050566 w 4050566"/>
                <a:gd name="connsiteY1" fmla="*/ 234268 h 831273"/>
                <a:gd name="connsiteX2" fmla="*/ 4050566 w 4050566"/>
                <a:gd name="connsiteY2" fmla="*/ 831273 h 831273"/>
                <a:gd name="connsiteX3" fmla="*/ 0 w 4050566"/>
                <a:gd name="connsiteY3" fmla="*/ 521435 h 831273"/>
                <a:gd name="connsiteX4" fmla="*/ 7558 w 4050566"/>
                <a:gd name="connsiteY4" fmla="*/ 0 h 831273"/>
                <a:gd name="connsiteX0" fmla="*/ 7558 w 4050566"/>
                <a:gd name="connsiteY0" fmla="*/ 0 h 793488"/>
                <a:gd name="connsiteX1" fmla="*/ 4050566 w 4050566"/>
                <a:gd name="connsiteY1" fmla="*/ 234268 h 793488"/>
                <a:gd name="connsiteX2" fmla="*/ 4050566 w 4050566"/>
                <a:gd name="connsiteY2" fmla="*/ 793488 h 793488"/>
                <a:gd name="connsiteX3" fmla="*/ 0 w 4050566"/>
                <a:gd name="connsiteY3" fmla="*/ 521435 h 793488"/>
                <a:gd name="connsiteX4" fmla="*/ 7558 w 4050566"/>
                <a:gd name="connsiteY4" fmla="*/ 0 h 793488"/>
                <a:gd name="connsiteX0" fmla="*/ 7558 w 4050566"/>
                <a:gd name="connsiteY0" fmla="*/ 0 h 816159"/>
                <a:gd name="connsiteX1" fmla="*/ 4050566 w 4050566"/>
                <a:gd name="connsiteY1" fmla="*/ 234268 h 816159"/>
                <a:gd name="connsiteX2" fmla="*/ 4050566 w 4050566"/>
                <a:gd name="connsiteY2" fmla="*/ 816159 h 816159"/>
                <a:gd name="connsiteX3" fmla="*/ 0 w 4050566"/>
                <a:gd name="connsiteY3" fmla="*/ 521435 h 816159"/>
                <a:gd name="connsiteX4" fmla="*/ 7558 w 4050566"/>
                <a:gd name="connsiteY4" fmla="*/ 0 h 816159"/>
                <a:gd name="connsiteX0" fmla="*/ 0 w 4058865"/>
                <a:gd name="connsiteY0" fmla="*/ 0 h 810873"/>
                <a:gd name="connsiteX1" fmla="*/ 4058865 w 4058865"/>
                <a:gd name="connsiteY1" fmla="*/ 228982 h 810873"/>
                <a:gd name="connsiteX2" fmla="*/ 4058865 w 4058865"/>
                <a:gd name="connsiteY2" fmla="*/ 810873 h 810873"/>
                <a:gd name="connsiteX3" fmla="*/ 8299 w 4058865"/>
                <a:gd name="connsiteY3" fmla="*/ 516149 h 810873"/>
                <a:gd name="connsiteX4" fmla="*/ 0 w 4058865"/>
                <a:gd name="connsiteY4" fmla="*/ 0 h 810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8865" h="810873">
                  <a:moveTo>
                    <a:pt x="0" y="0"/>
                  </a:moveTo>
                  <a:lnTo>
                    <a:pt x="4058865" y="228982"/>
                  </a:lnTo>
                  <a:lnTo>
                    <a:pt x="4058865" y="810873"/>
                  </a:lnTo>
                  <a:lnTo>
                    <a:pt x="8299" y="516149"/>
                  </a:lnTo>
                  <a:lnTo>
                    <a:pt x="0" y="0"/>
                  </a:lnTo>
                  <a:close/>
                </a:path>
              </a:pathLst>
            </a:custGeom>
            <a:gradFill flip="none" rotWithShape="1">
              <a:gsLst>
                <a:gs pos="0">
                  <a:schemeClr val="tx1"/>
                </a:gs>
                <a:gs pos="50000">
                  <a:schemeClr val="tx1"/>
                </a:gs>
                <a:gs pos="100000">
                  <a:schemeClr val="bg1">
                    <a:lumMod val="75000"/>
                  </a:schemeClr>
                </a:gs>
              </a:gsLst>
              <a:lin ang="0" scaled="1"/>
              <a:tileRect/>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25" name="Group 24"/>
            <p:cNvGrpSpPr/>
            <p:nvPr/>
          </p:nvGrpSpPr>
          <p:grpSpPr>
            <a:xfrm>
              <a:off x="1012296" y="810492"/>
              <a:ext cx="468535" cy="3181508"/>
              <a:chOff x="3264635" y="937071"/>
              <a:chExt cx="468535" cy="3181508"/>
            </a:xfrm>
          </p:grpSpPr>
          <p:sp>
            <p:nvSpPr>
              <p:cNvPr id="111" name="Freeform 110"/>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2" name="Freeform 111"/>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Freeform 112"/>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Freeform 113"/>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Freeform 114"/>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Freeform 115"/>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Freeform 116"/>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Freeform 117"/>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Freeform 118"/>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Freeform 119"/>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Freeform 120"/>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Freeform 121"/>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Freeform 122"/>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Freeform 123"/>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6" name="Group 25"/>
            <p:cNvGrpSpPr/>
            <p:nvPr/>
          </p:nvGrpSpPr>
          <p:grpSpPr>
            <a:xfrm>
              <a:off x="1710061" y="810492"/>
              <a:ext cx="468535" cy="3181508"/>
              <a:chOff x="3264635" y="937071"/>
              <a:chExt cx="468535" cy="3181508"/>
            </a:xfrm>
          </p:grpSpPr>
          <p:sp>
            <p:nvSpPr>
              <p:cNvPr id="97" name="Freeform 96"/>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8" name="Freeform 97"/>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100"/>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Freeform 101"/>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Freeform 102"/>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Freeform 103"/>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Freeform 104"/>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Freeform 105"/>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Freeform 106"/>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Freeform 107"/>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Freeform 108"/>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Freeform 109"/>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7" name="Group 26"/>
            <p:cNvGrpSpPr/>
            <p:nvPr/>
          </p:nvGrpSpPr>
          <p:grpSpPr>
            <a:xfrm>
              <a:off x="2319661" y="810492"/>
              <a:ext cx="468535" cy="3181508"/>
              <a:chOff x="3264635" y="937071"/>
              <a:chExt cx="468535" cy="3181508"/>
            </a:xfrm>
          </p:grpSpPr>
          <p:sp>
            <p:nvSpPr>
              <p:cNvPr id="83" name="Freeform 82"/>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4" name="Freeform 83"/>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reeform 84"/>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85"/>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Freeform 90"/>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Freeform 91"/>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Freeform 92"/>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Freeform 93"/>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reeform 94"/>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95"/>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8" name="Group 27"/>
            <p:cNvGrpSpPr/>
            <p:nvPr/>
          </p:nvGrpSpPr>
          <p:grpSpPr>
            <a:xfrm>
              <a:off x="2973343" y="810492"/>
              <a:ext cx="468535" cy="3181508"/>
              <a:chOff x="3264635" y="937071"/>
              <a:chExt cx="468535" cy="3181508"/>
            </a:xfrm>
          </p:grpSpPr>
          <p:sp>
            <p:nvSpPr>
              <p:cNvPr id="69" name="Freeform 68"/>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0" name="Freeform 69"/>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74"/>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76"/>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77"/>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78"/>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reeform 79"/>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80"/>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Freeform 81"/>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9" name="Group 28"/>
            <p:cNvGrpSpPr/>
            <p:nvPr/>
          </p:nvGrpSpPr>
          <p:grpSpPr>
            <a:xfrm>
              <a:off x="3615061" y="810492"/>
              <a:ext cx="468535" cy="3181508"/>
              <a:chOff x="3264635" y="937071"/>
              <a:chExt cx="468535" cy="3181508"/>
            </a:xfrm>
          </p:grpSpPr>
          <p:sp>
            <p:nvSpPr>
              <p:cNvPr id="55" name="Freeform 54"/>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6" name="Freeform 55"/>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59"/>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60"/>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61"/>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64"/>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eform 65"/>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30" name="Group 29"/>
            <p:cNvGrpSpPr/>
            <p:nvPr/>
          </p:nvGrpSpPr>
          <p:grpSpPr>
            <a:xfrm>
              <a:off x="4300861" y="810492"/>
              <a:ext cx="468535" cy="3181508"/>
              <a:chOff x="3264635" y="937071"/>
              <a:chExt cx="468535" cy="3181508"/>
            </a:xfrm>
          </p:grpSpPr>
          <p:sp>
            <p:nvSpPr>
              <p:cNvPr id="41" name="Freeform 40"/>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2" name="Freeform 41"/>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42"/>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43"/>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44"/>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47"/>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48"/>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52"/>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53"/>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1" name="Freeform 30"/>
            <p:cNvSpPr/>
            <p:nvPr/>
          </p:nvSpPr>
          <p:spPr>
            <a:xfrm>
              <a:off x="2244945" y="4203596"/>
              <a:ext cx="754848" cy="408080"/>
            </a:xfrm>
            <a:custGeom>
              <a:avLst/>
              <a:gdLst>
                <a:gd name="connsiteX0" fmla="*/ 0 w 710360"/>
                <a:gd name="connsiteY0" fmla="*/ 15114 h 423194"/>
                <a:gd name="connsiteX1" fmla="*/ 0 w 710360"/>
                <a:gd name="connsiteY1" fmla="*/ 370294 h 423194"/>
                <a:gd name="connsiteX2" fmla="*/ 710360 w 710360"/>
                <a:gd name="connsiteY2" fmla="*/ 423194 h 423194"/>
                <a:gd name="connsiteX3" fmla="*/ 710360 w 710360"/>
                <a:gd name="connsiteY3" fmla="*/ 37785 h 423194"/>
                <a:gd name="connsiteX4" fmla="*/ 90684 w 710360"/>
                <a:gd name="connsiteY4" fmla="*/ 0 h 423194"/>
                <a:gd name="connsiteX0" fmla="*/ 44488 w 754848"/>
                <a:gd name="connsiteY0" fmla="*/ 0 h 408080"/>
                <a:gd name="connsiteX1" fmla="*/ 44488 w 754848"/>
                <a:gd name="connsiteY1" fmla="*/ 355180 h 408080"/>
                <a:gd name="connsiteX2" fmla="*/ 754848 w 754848"/>
                <a:gd name="connsiteY2" fmla="*/ 408080 h 408080"/>
                <a:gd name="connsiteX3" fmla="*/ 754848 w 754848"/>
                <a:gd name="connsiteY3" fmla="*/ 22671 h 408080"/>
                <a:gd name="connsiteX4" fmla="*/ 0 w 754848"/>
                <a:gd name="connsiteY4" fmla="*/ 789 h 408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4848" h="408080">
                  <a:moveTo>
                    <a:pt x="44488" y="0"/>
                  </a:moveTo>
                  <a:lnTo>
                    <a:pt x="44488" y="355180"/>
                  </a:lnTo>
                  <a:lnTo>
                    <a:pt x="754848" y="408080"/>
                  </a:lnTo>
                  <a:lnTo>
                    <a:pt x="754848" y="22671"/>
                  </a:lnTo>
                  <a:lnTo>
                    <a:pt x="0" y="789"/>
                  </a:lnTo>
                </a:path>
              </a:pathLst>
            </a:custGeom>
            <a:gradFill>
              <a:gsLst>
                <a:gs pos="0">
                  <a:srgbClr val="EDF2E2"/>
                </a:gs>
                <a:gs pos="50000">
                  <a:srgbClr val="92D050"/>
                </a:gs>
                <a:gs pos="100000">
                  <a:srgbClr val="E3ECD0"/>
                </a:gs>
              </a:gsLst>
              <a:lin ang="0" scaled="1"/>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Freeform 31"/>
            <p:cNvSpPr/>
            <p:nvPr/>
          </p:nvSpPr>
          <p:spPr>
            <a:xfrm>
              <a:off x="1095423" y="4143140"/>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3" name="Freeform 32"/>
            <p:cNvSpPr/>
            <p:nvPr/>
          </p:nvSpPr>
          <p:spPr>
            <a:xfrm>
              <a:off x="1405261" y="4196039"/>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33"/>
            <p:cNvSpPr/>
            <p:nvPr/>
          </p:nvSpPr>
          <p:spPr>
            <a:xfrm>
              <a:off x="1694001" y="4180923"/>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Freeform 34"/>
            <p:cNvSpPr/>
            <p:nvPr/>
          </p:nvSpPr>
          <p:spPr>
            <a:xfrm>
              <a:off x="2003839" y="4233822"/>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35"/>
            <p:cNvSpPr/>
            <p:nvPr/>
          </p:nvSpPr>
          <p:spPr>
            <a:xfrm>
              <a:off x="3133575" y="4279166"/>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7" name="Freeform 36"/>
            <p:cNvSpPr/>
            <p:nvPr/>
          </p:nvSpPr>
          <p:spPr>
            <a:xfrm>
              <a:off x="3443413" y="4332065"/>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37"/>
            <p:cNvSpPr/>
            <p:nvPr/>
          </p:nvSpPr>
          <p:spPr>
            <a:xfrm>
              <a:off x="3945049" y="4316952"/>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Freeform 38"/>
            <p:cNvSpPr/>
            <p:nvPr/>
          </p:nvSpPr>
          <p:spPr>
            <a:xfrm>
              <a:off x="4254887" y="4369851"/>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39"/>
            <p:cNvSpPr/>
            <p:nvPr/>
          </p:nvSpPr>
          <p:spPr>
            <a:xfrm>
              <a:off x="5562600" y="1268322"/>
              <a:ext cx="634790" cy="581891"/>
            </a:xfrm>
            <a:custGeom>
              <a:avLst/>
              <a:gdLst>
                <a:gd name="connsiteX0" fmla="*/ 0 w 619676"/>
                <a:gd name="connsiteY0" fmla="*/ 7557 h 559220"/>
                <a:gd name="connsiteX1" fmla="*/ 0 w 619676"/>
                <a:gd name="connsiteY1" fmla="*/ 506321 h 559220"/>
                <a:gd name="connsiteX2" fmla="*/ 619676 w 619676"/>
                <a:gd name="connsiteY2" fmla="*/ 559220 h 559220"/>
                <a:gd name="connsiteX3" fmla="*/ 619676 w 619676"/>
                <a:gd name="connsiteY3" fmla="*/ 0 h 559220"/>
                <a:gd name="connsiteX4" fmla="*/ 0 w 619676"/>
                <a:gd name="connsiteY4" fmla="*/ 7557 h 559220"/>
                <a:gd name="connsiteX0" fmla="*/ 0 w 634790"/>
                <a:gd name="connsiteY0" fmla="*/ 0 h 551663"/>
                <a:gd name="connsiteX1" fmla="*/ 0 w 634790"/>
                <a:gd name="connsiteY1" fmla="*/ 498764 h 551663"/>
                <a:gd name="connsiteX2" fmla="*/ 619676 w 634790"/>
                <a:gd name="connsiteY2" fmla="*/ 551663 h 551663"/>
                <a:gd name="connsiteX3" fmla="*/ 634790 w 634790"/>
                <a:gd name="connsiteY3" fmla="*/ 68014 h 551663"/>
                <a:gd name="connsiteX4" fmla="*/ 0 w 634790"/>
                <a:gd name="connsiteY4" fmla="*/ 0 h 551663"/>
                <a:gd name="connsiteX0" fmla="*/ 0 w 634790"/>
                <a:gd name="connsiteY0" fmla="*/ 0 h 551663"/>
                <a:gd name="connsiteX1" fmla="*/ 0 w 634790"/>
                <a:gd name="connsiteY1" fmla="*/ 498764 h 551663"/>
                <a:gd name="connsiteX2" fmla="*/ 619676 w 634790"/>
                <a:gd name="connsiteY2" fmla="*/ 551663 h 551663"/>
                <a:gd name="connsiteX3" fmla="*/ 634790 w 634790"/>
                <a:gd name="connsiteY3" fmla="*/ 90685 h 551663"/>
                <a:gd name="connsiteX4" fmla="*/ 0 w 634790"/>
                <a:gd name="connsiteY4" fmla="*/ 0 h 551663"/>
                <a:gd name="connsiteX0" fmla="*/ 0 w 634790"/>
                <a:gd name="connsiteY0" fmla="*/ 0 h 581891"/>
                <a:gd name="connsiteX1" fmla="*/ 0 w 634790"/>
                <a:gd name="connsiteY1" fmla="*/ 498764 h 581891"/>
                <a:gd name="connsiteX2" fmla="*/ 619676 w 634790"/>
                <a:gd name="connsiteY2" fmla="*/ 581891 h 581891"/>
                <a:gd name="connsiteX3" fmla="*/ 634790 w 634790"/>
                <a:gd name="connsiteY3" fmla="*/ 90685 h 581891"/>
                <a:gd name="connsiteX4" fmla="*/ 0 w 634790"/>
                <a:gd name="connsiteY4" fmla="*/ 0 h 581891"/>
                <a:gd name="connsiteX0" fmla="*/ 0 w 634790"/>
                <a:gd name="connsiteY0" fmla="*/ 0 h 612119"/>
                <a:gd name="connsiteX1" fmla="*/ 0 w 634790"/>
                <a:gd name="connsiteY1" fmla="*/ 498764 h 612119"/>
                <a:gd name="connsiteX2" fmla="*/ 619676 w 634790"/>
                <a:gd name="connsiteY2" fmla="*/ 612119 h 612119"/>
                <a:gd name="connsiteX3" fmla="*/ 634790 w 634790"/>
                <a:gd name="connsiteY3" fmla="*/ 90685 h 612119"/>
                <a:gd name="connsiteX4" fmla="*/ 0 w 634790"/>
                <a:gd name="connsiteY4" fmla="*/ 0 h 612119"/>
                <a:gd name="connsiteX0" fmla="*/ 0 w 634790"/>
                <a:gd name="connsiteY0" fmla="*/ 0 h 581891"/>
                <a:gd name="connsiteX1" fmla="*/ 0 w 634790"/>
                <a:gd name="connsiteY1" fmla="*/ 498764 h 581891"/>
                <a:gd name="connsiteX2" fmla="*/ 627233 w 634790"/>
                <a:gd name="connsiteY2" fmla="*/ 581891 h 581891"/>
                <a:gd name="connsiteX3" fmla="*/ 634790 w 634790"/>
                <a:gd name="connsiteY3" fmla="*/ 90685 h 581891"/>
                <a:gd name="connsiteX4" fmla="*/ 0 w 634790"/>
                <a:gd name="connsiteY4" fmla="*/ 0 h 5818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4790" h="581891">
                  <a:moveTo>
                    <a:pt x="0" y="0"/>
                  </a:moveTo>
                  <a:lnTo>
                    <a:pt x="0" y="498764"/>
                  </a:lnTo>
                  <a:lnTo>
                    <a:pt x="627233" y="581891"/>
                  </a:lnTo>
                  <a:lnTo>
                    <a:pt x="634790" y="90685"/>
                  </a:lnTo>
                  <a:lnTo>
                    <a:pt x="0" y="0"/>
                  </a:lnTo>
                  <a:close/>
                </a:path>
              </a:pathLst>
            </a:custGeom>
            <a:solidFill>
              <a:schemeClr val="accent1">
                <a:alpha val="63000"/>
              </a:schemeClr>
            </a:solidFill>
            <a:ln>
              <a:noFill/>
            </a:ln>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 name="Freeform 1"/>
          <p:cNvSpPr/>
          <p:nvPr/>
        </p:nvSpPr>
        <p:spPr>
          <a:xfrm>
            <a:off x="5621867" y="2827867"/>
            <a:ext cx="897466" cy="897466"/>
          </a:xfrm>
          <a:custGeom>
            <a:avLst/>
            <a:gdLst>
              <a:gd name="connsiteX0" fmla="*/ 0 w 897466"/>
              <a:gd name="connsiteY0" fmla="*/ 897466 h 897466"/>
              <a:gd name="connsiteX1" fmla="*/ 541866 w 897466"/>
              <a:gd name="connsiteY1" fmla="*/ 660400 h 897466"/>
              <a:gd name="connsiteX2" fmla="*/ 237066 w 897466"/>
              <a:gd name="connsiteY2" fmla="*/ 304800 h 897466"/>
              <a:gd name="connsiteX3" fmla="*/ 897466 w 897466"/>
              <a:gd name="connsiteY3" fmla="*/ 0 h 897466"/>
            </a:gdLst>
            <a:ahLst/>
            <a:cxnLst>
              <a:cxn ang="0">
                <a:pos x="connsiteX0" y="connsiteY0"/>
              </a:cxn>
              <a:cxn ang="0">
                <a:pos x="connsiteX1" y="connsiteY1"/>
              </a:cxn>
              <a:cxn ang="0">
                <a:pos x="connsiteX2" y="connsiteY2"/>
              </a:cxn>
              <a:cxn ang="0">
                <a:pos x="connsiteX3" y="connsiteY3"/>
              </a:cxn>
            </a:cxnLst>
            <a:rect l="l" t="t" r="r" b="b"/>
            <a:pathLst>
              <a:path w="897466" h="897466">
                <a:moveTo>
                  <a:pt x="0" y="897466"/>
                </a:moveTo>
                <a:cubicBezTo>
                  <a:pt x="251177" y="828322"/>
                  <a:pt x="502355" y="759178"/>
                  <a:pt x="541866" y="660400"/>
                </a:cubicBezTo>
                <a:cubicBezTo>
                  <a:pt x="581377" y="561622"/>
                  <a:pt x="177799" y="414867"/>
                  <a:pt x="237066" y="304800"/>
                </a:cubicBezTo>
                <a:cubicBezTo>
                  <a:pt x="296333" y="194733"/>
                  <a:pt x="596899" y="97366"/>
                  <a:pt x="897466" y="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214" name="Picture 190" descr="C:\Users\JPost\AppData\Local\Microsoft\Windows\Temporary Internet Files\Content.IE5\HR2VBBDV\MP900444425[1].jp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7204146" y="4541261"/>
            <a:ext cx="1009507" cy="1512477"/>
          </a:xfrm>
          <a:prstGeom prst="rect">
            <a:avLst/>
          </a:prstGeom>
          <a:noFill/>
          <a:extLst>
            <a:ext uri="{909E8E84-426E-40DD-AFC4-6F175D3DCCD1}">
              <a14:hiddenFill xmlns:a14="http://schemas.microsoft.com/office/drawing/2010/main">
                <a:solidFill>
                  <a:srgbClr val="FFFFFF"/>
                </a:solidFill>
              </a14:hiddenFill>
            </a:ext>
          </a:extLst>
        </p:spPr>
      </p:pic>
      <p:sp>
        <p:nvSpPr>
          <p:cNvPr id="3" name="Freeform 2"/>
          <p:cNvSpPr/>
          <p:nvPr/>
        </p:nvSpPr>
        <p:spPr>
          <a:xfrm>
            <a:off x="3040380" y="3817620"/>
            <a:ext cx="1577340" cy="1714500"/>
          </a:xfrm>
          <a:custGeom>
            <a:avLst/>
            <a:gdLst>
              <a:gd name="connsiteX0" fmla="*/ 0 w 1577340"/>
              <a:gd name="connsiteY0" fmla="*/ 1714500 h 1714500"/>
              <a:gd name="connsiteX1" fmla="*/ 708660 w 1577340"/>
              <a:gd name="connsiteY1" fmla="*/ 1394460 h 1714500"/>
              <a:gd name="connsiteX2" fmla="*/ 68580 w 1577340"/>
              <a:gd name="connsiteY2" fmla="*/ 822960 h 1714500"/>
              <a:gd name="connsiteX3" fmla="*/ 1028700 w 1577340"/>
              <a:gd name="connsiteY3" fmla="*/ 525780 h 1714500"/>
              <a:gd name="connsiteX4" fmla="*/ 754380 w 1577340"/>
              <a:gd name="connsiteY4" fmla="*/ 182880 h 1714500"/>
              <a:gd name="connsiteX5" fmla="*/ 1577340 w 1577340"/>
              <a:gd name="connsiteY5" fmla="*/ 0 h 1714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77340" h="1714500">
                <a:moveTo>
                  <a:pt x="0" y="1714500"/>
                </a:moveTo>
                <a:cubicBezTo>
                  <a:pt x="348615" y="1628775"/>
                  <a:pt x="697230" y="1543050"/>
                  <a:pt x="708660" y="1394460"/>
                </a:cubicBezTo>
                <a:cubicBezTo>
                  <a:pt x="720090" y="1245870"/>
                  <a:pt x="15240" y="967740"/>
                  <a:pt x="68580" y="822960"/>
                </a:cubicBezTo>
                <a:cubicBezTo>
                  <a:pt x="121920" y="678180"/>
                  <a:pt x="914400" y="632460"/>
                  <a:pt x="1028700" y="525780"/>
                </a:cubicBezTo>
                <a:cubicBezTo>
                  <a:pt x="1143000" y="419100"/>
                  <a:pt x="662940" y="270510"/>
                  <a:pt x="754380" y="182880"/>
                </a:cubicBezTo>
                <a:cubicBezTo>
                  <a:pt x="845820" y="95250"/>
                  <a:pt x="1211580" y="47625"/>
                  <a:pt x="1577340" y="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Freeform 3"/>
          <p:cNvSpPr/>
          <p:nvPr/>
        </p:nvSpPr>
        <p:spPr>
          <a:xfrm>
            <a:off x="5577840" y="3863340"/>
            <a:ext cx="1623060" cy="1028700"/>
          </a:xfrm>
          <a:custGeom>
            <a:avLst/>
            <a:gdLst>
              <a:gd name="connsiteX0" fmla="*/ 1623060 w 1623060"/>
              <a:gd name="connsiteY0" fmla="*/ 1028700 h 1028700"/>
              <a:gd name="connsiteX1" fmla="*/ 594360 w 1623060"/>
              <a:gd name="connsiteY1" fmla="*/ 845820 h 1028700"/>
              <a:gd name="connsiteX2" fmla="*/ 845820 w 1623060"/>
              <a:gd name="connsiteY2" fmla="*/ 160020 h 1028700"/>
              <a:gd name="connsiteX3" fmla="*/ 0 w 1623060"/>
              <a:gd name="connsiteY3" fmla="*/ 0 h 1028700"/>
            </a:gdLst>
            <a:ahLst/>
            <a:cxnLst>
              <a:cxn ang="0">
                <a:pos x="connsiteX0" y="connsiteY0"/>
              </a:cxn>
              <a:cxn ang="0">
                <a:pos x="connsiteX1" y="connsiteY1"/>
              </a:cxn>
              <a:cxn ang="0">
                <a:pos x="connsiteX2" y="connsiteY2"/>
              </a:cxn>
              <a:cxn ang="0">
                <a:pos x="connsiteX3" y="connsiteY3"/>
              </a:cxn>
            </a:cxnLst>
            <a:rect l="l" t="t" r="r" b="b"/>
            <a:pathLst>
              <a:path w="1623060" h="1028700">
                <a:moveTo>
                  <a:pt x="1623060" y="1028700"/>
                </a:moveTo>
                <a:cubicBezTo>
                  <a:pt x="1173480" y="1009650"/>
                  <a:pt x="723900" y="990600"/>
                  <a:pt x="594360" y="845820"/>
                </a:cubicBezTo>
                <a:cubicBezTo>
                  <a:pt x="464820" y="701040"/>
                  <a:pt x="944880" y="300990"/>
                  <a:pt x="845820" y="160020"/>
                </a:cubicBezTo>
                <a:cubicBezTo>
                  <a:pt x="746760" y="19050"/>
                  <a:pt x="373380" y="9525"/>
                  <a:pt x="0" y="0"/>
                </a:cubicBezTo>
              </a:path>
            </a:pathLst>
          </a:cu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 name="Freeform 5"/>
          <p:cNvSpPr/>
          <p:nvPr/>
        </p:nvSpPr>
        <p:spPr>
          <a:xfrm>
            <a:off x="3086100" y="5120640"/>
            <a:ext cx="1668780" cy="868680"/>
          </a:xfrm>
          <a:custGeom>
            <a:avLst/>
            <a:gdLst>
              <a:gd name="connsiteX0" fmla="*/ 1668780 w 1668780"/>
              <a:gd name="connsiteY0" fmla="*/ 0 h 868680"/>
              <a:gd name="connsiteX1" fmla="*/ 1028700 w 1668780"/>
              <a:gd name="connsiteY1" fmla="*/ 228600 h 868680"/>
              <a:gd name="connsiteX2" fmla="*/ 1280160 w 1668780"/>
              <a:gd name="connsiteY2" fmla="*/ 502920 h 868680"/>
              <a:gd name="connsiteX3" fmla="*/ 0 w 1668780"/>
              <a:gd name="connsiteY3" fmla="*/ 868680 h 868680"/>
            </a:gdLst>
            <a:ahLst/>
            <a:cxnLst>
              <a:cxn ang="0">
                <a:pos x="connsiteX0" y="connsiteY0"/>
              </a:cxn>
              <a:cxn ang="0">
                <a:pos x="connsiteX1" y="connsiteY1"/>
              </a:cxn>
              <a:cxn ang="0">
                <a:pos x="connsiteX2" y="connsiteY2"/>
              </a:cxn>
              <a:cxn ang="0">
                <a:pos x="connsiteX3" y="connsiteY3"/>
              </a:cxn>
            </a:cxnLst>
            <a:rect l="l" t="t" r="r" b="b"/>
            <a:pathLst>
              <a:path w="1668780" h="868680">
                <a:moveTo>
                  <a:pt x="1668780" y="0"/>
                </a:moveTo>
                <a:cubicBezTo>
                  <a:pt x="1381125" y="72390"/>
                  <a:pt x="1093470" y="144780"/>
                  <a:pt x="1028700" y="228600"/>
                </a:cubicBezTo>
                <a:cubicBezTo>
                  <a:pt x="963930" y="312420"/>
                  <a:pt x="1451610" y="396240"/>
                  <a:pt x="1280160" y="502920"/>
                </a:cubicBezTo>
                <a:cubicBezTo>
                  <a:pt x="1108710" y="609600"/>
                  <a:pt x="554355" y="739140"/>
                  <a:pt x="0" y="868680"/>
                </a:cubicBezTo>
              </a:path>
            </a:pathLst>
          </a:custGeom>
          <a:ln>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938381032"/>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US"/>
              <a:t>Additional Controls</a:t>
            </a:r>
          </a:p>
        </p:txBody>
      </p:sp>
      <p:sp>
        <p:nvSpPr>
          <p:cNvPr id="25603" name="Rectangle 4"/>
          <p:cNvSpPr>
            <a:spLocks noGrp="1" noChangeArrowheads="1"/>
          </p:cNvSpPr>
          <p:nvPr>
            <p:ph type="body" sz="half" idx="1"/>
          </p:nvPr>
        </p:nvSpPr>
        <p:spPr>
          <a:xfrm>
            <a:off x="1066800" y="1382712"/>
            <a:ext cx="3886200" cy="2819400"/>
          </a:xfrm>
        </p:spPr>
        <p:txBody>
          <a:bodyPr/>
          <a:lstStyle/>
          <a:p>
            <a:r>
              <a:rPr lang="en-US" sz="2000"/>
              <a:t>Audits</a:t>
            </a:r>
          </a:p>
          <a:p>
            <a:r>
              <a:rPr lang="en-US" sz="2000"/>
              <a:t>Monitoring</a:t>
            </a:r>
          </a:p>
          <a:p>
            <a:r>
              <a:rPr lang="en-US" sz="2000"/>
              <a:t>Background checks:</a:t>
            </a:r>
          </a:p>
        </p:txBody>
      </p:sp>
      <p:sp>
        <p:nvSpPr>
          <p:cNvPr id="25604" name="Text Box 7"/>
          <p:cNvSpPr txBox="1">
            <a:spLocks noChangeArrowheads="1"/>
          </p:cNvSpPr>
          <p:nvPr/>
        </p:nvSpPr>
        <p:spPr bwMode="auto">
          <a:xfrm>
            <a:off x="4495800" y="1382712"/>
            <a:ext cx="4191000" cy="2708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sz="2000" dirty="0">
                <a:hlinkClick r:id="rId2"/>
              </a:rPr>
              <a:t>http://www.lexisnexis.com/risk</a:t>
            </a:r>
            <a:r>
              <a:rPr lang="en-US" sz="2000" dirty="0"/>
              <a:t> </a:t>
            </a:r>
          </a:p>
          <a:p>
            <a:pPr>
              <a:spcBef>
                <a:spcPct val="50000"/>
              </a:spcBef>
            </a:pPr>
            <a:r>
              <a:rPr lang="en-US" sz="2000" dirty="0"/>
              <a:t>(bought </a:t>
            </a:r>
            <a:r>
              <a:rPr lang="en-US" sz="2000" dirty="0" err="1"/>
              <a:t>ChoicePoint</a:t>
            </a:r>
            <a:r>
              <a:rPr lang="en-US" sz="2000" dirty="0"/>
              <a:t>)</a:t>
            </a:r>
          </a:p>
          <a:p>
            <a:pPr>
              <a:spcBef>
                <a:spcPct val="50000"/>
              </a:spcBef>
            </a:pPr>
            <a:r>
              <a:rPr lang="en-US" sz="2000" dirty="0">
                <a:hlinkClick r:id="rId3"/>
              </a:rPr>
              <a:t>http://www.knowx.com/</a:t>
            </a:r>
            <a:endParaRPr lang="en-US" sz="2000" dirty="0"/>
          </a:p>
          <a:p>
            <a:pPr>
              <a:spcBef>
                <a:spcPct val="50000"/>
              </a:spcBef>
            </a:pPr>
            <a:r>
              <a:rPr lang="en-US" sz="2000" dirty="0"/>
              <a:t>(also lexis </a:t>
            </a:r>
            <a:r>
              <a:rPr lang="en-US" sz="2000" dirty="0" err="1"/>
              <a:t>nexis</a:t>
            </a:r>
            <a:r>
              <a:rPr lang="en-US" sz="2000" dirty="0"/>
              <a:t>)</a:t>
            </a:r>
          </a:p>
          <a:p>
            <a:pPr>
              <a:spcBef>
                <a:spcPct val="50000"/>
              </a:spcBef>
            </a:pPr>
            <a:r>
              <a:rPr lang="en-US" sz="2000" dirty="0">
                <a:hlinkClick r:id="rId4"/>
              </a:rPr>
              <a:t>http://www.casebreakers.com/</a:t>
            </a:r>
            <a:r>
              <a:rPr lang="en-US" sz="2000" dirty="0"/>
              <a:t> </a:t>
            </a:r>
          </a:p>
          <a:p>
            <a:pPr>
              <a:spcBef>
                <a:spcPct val="50000"/>
              </a:spcBef>
            </a:pPr>
            <a:r>
              <a:rPr lang="en-US" sz="2000" dirty="0">
                <a:hlinkClick r:id="rId5"/>
              </a:rPr>
              <a:t>http://www.publicdata.com/</a:t>
            </a:r>
            <a:r>
              <a:rPr lang="en-US" sz="2000" dirty="0"/>
              <a:t> </a:t>
            </a:r>
          </a:p>
        </p:txBody>
      </p:sp>
      <p:pic>
        <p:nvPicPr>
          <p:cNvPr id="25605" name="Picture 8" descr="bd05587_"/>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343400" y="4343400"/>
            <a:ext cx="3124200" cy="20491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5606" name="Picture 11" descr="ph01628j"/>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3000" y="2678112"/>
            <a:ext cx="2743200" cy="181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662678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Computer Forensics</a:t>
            </a:r>
          </a:p>
        </p:txBody>
      </p:sp>
      <p:pic>
        <p:nvPicPr>
          <p:cNvPr id="6146" name="Picture 2" descr="C:\Users\JPost\AppData\Local\Microsoft\Windows\Temporary Internet Files\Content.IE5\4ZLW0ZQK\MP900316369[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95400" y="2758472"/>
            <a:ext cx="1333865" cy="90487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C:\Users\JPost\AppData\Local\Microsoft\Windows\Temporary Internet Files\Content.IE5\4ZLW0ZQK\MP900316369[1].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505200" y="2758472"/>
            <a:ext cx="1333865" cy="904875"/>
          </a:xfrm>
          <a:prstGeom prst="rect">
            <a:avLst/>
          </a:prstGeom>
          <a:noFill/>
          <a:extLst>
            <a:ext uri="{909E8E84-426E-40DD-AFC4-6F175D3DCCD1}">
              <a14:hiddenFill xmlns:a14="http://schemas.microsoft.com/office/drawing/2010/main">
                <a:solidFill>
                  <a:srgbClr val="FFFFFF"/>
                </a:solidFill>
              </a14:hiddenFill>
            </a:ext>
          </a:extLst>
        </p:spPr>
      </p:pic>
      <p:sp>
        <p:nvSpPr>
          <p:cNvPr id="6" name="Right Arrow 5"/>
          <p:cNvSpPr/>
          <p:nvPr/>
        </p:nvSpPr>
        <p:spPr>
          <a:xfrm>
            <a:off x="2629265" y="3210909"/>
            <a:ext cx="723535" cy="80963"/>
          </a:xfrm>
          <a:prstGeom prst="rightArrow">
            <a:avLst/>
          </a:prstGeom>
          <a:solidFill>
            <a:schemeClr val="bg2"/>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p:cNvCxnSpPr/>
          <p:nvPr/>
        </p:nvCxnSpPr>
        <p:spPr>
          <a:xfrm>
            <a:off x="2514600" y="2677509"/>
            <a:ext cx="0" cy="106680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447801" y="2225072"/>
            <a:ext cx="1000434" cy="646331"/>
          </a:xfrm>
          <a:prstGeom prst="rect">
            <a:avLst/>
          </a:prstGeom>
          <a:noFill/>
        </p:spPr>
        <p:txBody>
          <a:bodyPr wrap="square" rtlCol="0">
            <a:spAutoFit/>
          </a:bodyPr>
          <a:lstStyle/>
          <a:p>
            <a:r>
              <a:rPr lang="en-US" sz="1800" dirty="0"/>
              <a:t>Original drive</a:t>
            </a:r>
          </a:p>
        </p:txBody>
      </p:sp>
      <p:sp>
        <p:nvSpPr>
          <p:cNvPr id="12" name="TextBox 11"/>
          <p:cNvSpPr txBox="1"/>
          <p:nvPr/>
        </p:nvSpPr>
        <p:spPr>
          <a:xfrm>
            <a:off x="3581400" y="2225072"/>
            <a:ext cx="1000434" cy="646331"/>
          </a:xfrm>
          <a:prstGeom prst="rect">
            <a:avLst/>
          </a:prstGeom>
          <a:noFill/>
        </p:spPr>
        <p:txBody>
          <a:bodyPr wrap="square" rtlCol="0">
            <a:spAutoFit/>
          </a:bodyPr>
          <a:lstStyle/>
          <a:p>
            <a:r>
              <a:rPr lang="en-US" sz="1800" dirty="0"/>
              <a:t>Exact copy</a:t>
            </a:r>
          </a:p>
        </p:txBody>
      </p:sp>
      <p:sp>
        <p:nvSpPr>
          <p:cNvPr id="11" name="TextBox 10"/>
          <p:cNvSpPr txBox="1"/>
          <p:nvPr/>
        </p:nvSpPr>
        <p:spPr>
          <a:xfrm>
            <a:off x="1519448" y="3780472"/>
            <a:ext cx="2219634" cy="1477328"/>
          </a:xfrm>
          <a:prstGeom prst="rect">
            <a:avLst/>
          </a:prstGeom>
          <a:noFill/>
        </p:spPr>
        <p:txBody>
          <a:bodyPr wrap="square" rtlCol="0">
            <a:spAutoFit/>
          </a:bodyPr>
          <a:lstStyle/>
          <a:p>
            <a:r>
              <a:rPr lang="en-US" sz="1800" dirty="0"/>
              <a:t>Write blocker:</a:t>
            </a:r>
          </a:p>
          <a:p>
            <a:r>
              <a:rPr lang="en-US" sz="1800" i="1" dirty="0"/>
              <a:t>Physically prevent data from being altered on the original drive.</a:t>
            </a:r>
          </a:p>
        </p:txBody>
      </p:sp>
      <p:sp>
        <p:nvSpPr>
          <p:cNvPr id="13" name="TextBox 12"/>
          <p:cNvSpPr txBox="1"/>
          <p:nvPr/>
        </p:nvSpPr>
        <p:spPr>
          <a:xfrm>
            <a:off x="5341675" y="1828951"/>
            <a:ext cx="2971800" cy="3139321"/>
          </a:xfrm>
          <a:prstGeom prst="rect">
            <a:avLst/>
          </a:prstGeom>
          <a:noFill/>
        </p:spPr>
        <p:txBody>
          <a:bodyPr wrap="square" rtlCol="0">
            <a:spAutoFit/>
          </a:bodyPr>
          <a:lstStyle/>
          <a:p>
            <a:r>
              <a:rPr lang="en-US" sz="1800" dirty="0"/>
              <a:t>Software:</a:t>
            </a:r>
          </a:p>
          <a:p>
            <a:pPr marL="285750" indent="-285750">
              <a:buFont typeface="Arial" charset="0"/>
              <a:buChar char="•"/>
            </a:pPr>
            <a:r>
              <a:rPr lang="en-US" sz="1800" dirty="0"/>
              <a:t>Verify copy.</a:t>
            </a:r>
          </a:p>
          <a:p>
            <a:pPr marL="285750" indent="-285750">
              <a:buFont typeface="Arial" charset="0"/>
              <a:buChar char="•"/>
            </a:pPr>
            <a:r>
              <a:rPr lang="en-US" sz="1800" dirty="0"/>
              <a:t>Tag/identify files.</a:t>
            </a:r>
          </a:p>
          <a:p>
            <a:pPr marL="285750" indent="-285750">
              <a:buFont typeface="Arial" charset="0"/>
              <a:buChar char="•"/>
            </a:pPr>
            <a:r>
              <a:rPr lang="en-US" sz="1800" dirty="0"/>
              <a:t>Scan for key words.</a:t>
            </a:r>
          </a:p>
          <a:p>
            <a:pPr marL="285750" indent="-285750">
              <a:buFont typeface="Arial" charset="0"/>
              <a:buChar char="•"/>
            </a:pPr>
            <a:r>
              <a:rPr lang="en-US" sz="1800" dirty="0"/>
              <a:t>Recover deleted files.</a:t>
            </a:r>
          </a:p>
          <a:p>
            <a:pPr marL="285750" indent="-285750">
              <a:buFont typeface="Arial" charset="0"/>
              <a:buChar char="•"/>
            </a:pPr>
            <a:r>
              <a:rPr lang="en-US" sz="1800" dirty="0"/>
              <a:t>Identify photos.</a:t>
            </a:r>
          </a:p>
          <a:p>
            <a:pPr marL="285750" indent="-285750">
              <a:buFont typeface="Arial" charset="0"/>
              <a:buChar char="•"/>
            </a:pPr>
            <a:r>
              <a:rPr lang="en-US" sz="1800" dirty="0"/>
              <a:t>Attempt to decrypt files.</a:t>
            </a:r>
          </a:p>
          <a:p>
            <a:pPr marL="285750" indent="-285750">
              <a:buFont typeface="Arial" charset="0"/>
              <a:buChar char="•"/>
            </a:pPr>
            <a:r>
              <a:rPr lang="en-US" sz="1800" dirty="0"/>
              <a:t>Time sequence</a:t>
            </a:r>
          </a:p>
          <a:p>
            <a:pPr marL="742950" lvl="1" indent="-285750">
              <a:buFont typeface="Arial" charset="0"/>
              <a:buChar char="•"/>
            </a:pPr>
            <a:r>
              <a:rPr lang="en-US" sz="1800" dirty="0"/>
              <a:t>Browser history</a:t>
            </a:r>
          </a:p>
          <a:p>
            <a:pPr marL="742950" lvl="1" indent="-285750">
              <a:buFont typeface="Arial" charset="0"/>
              <a:buChar char="•"/>
            </a:pPr>
            <a:r>
              <a:rPr lang="en-US" sz="1800" dirty="0"/>
              <a:t>File activity</a:t>
            </a:r>
          </a:p>
          <a:p>
            <a:pPr marL="742950" lvl="1" indent="-285750">
              <a:buFont typeface="Arial" charset="0"/>
              <a:buChar char="•"/>
            </a:pPr>
            <a:r>
              <a:rPr lang="en-US" sz="1800" dirty="0"/>
              <a:t>Logs</a:t>
            </a:r>
          </a:p>
        </p:txBody>
      </p:sp>
      <p:sp>
        <p:nvSpPr>
          <p:cNvPr id="14" name="Left Brace 13"/>
          <p:cNvSpPr/>
          <p:nvPr/>
        </p:nvSpPr>
        <p:spPr>
          <a:xfrm>
            <a:off x="4839065" y="1767872"/>
            <a:ext cx="502610" cy="327660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21939643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dirty="0"/>
              <a:t>Securing E-Commerce Servers</a:t>
            </a:r>
          </a:p>
        </p:txBody>
      </p:sp>
      <p:sp>
        <p:nvSpPr>
          <p:cNvPr id="33795" name="Text Box 5"/>
          <p:cNvSpPr txBox="1">
            <a:spLocks noChangeArrowheads="1"/>
          </p:cNvSpPr>
          <p:nvPr/>
        </p:nvSpPr>
        <p:spPr bwMode="auto">
          <a:xfrm>
            <a:off x="1524000" y="6232525"/>
            <a:ext cx="4484176"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dirty="0">
                <a:hlinkClick r:id="rId2"/>
              </a:rPr>
              <a:t>https://www.pcisecuritystandards.org/</a:t>
            </a:r>
            <a:r>
              <a:rPr lang="en-US" sz="2000" dirty="0"/>
              <a:t> </a:t>
            </a:r>
          </a:p>
        </p:txBody>
      </p:sp>
      <p:sp>
        <p:nvSpPr>
          <p:cNvPr id="33796" name="Text Box 6"/>
          <p:cNvSpPr txBox="1">
            <a:spLocks noChangeArrowheads="1"/>
          </p:cNvSpPr>
          <p:nvPr/>
        </p:nvSpPr>
        <p:spPr bwMode="auto">
          <a:xfrm>
            <a:off x="609600" y="1355725"/>
            <a:ext cx="8305800" cy="4708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508000" indent="-508000">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buAutoNum type="arabicPeriod"/>
            </a:pPr>
            <a:r>
              <a:rPr lang="en-US" sz="2000" dirty="0"/>
              <a:t>Install and maintain a firewall configuration to protect cardholder data.</a:t>
            </a:r>
          </a:p>
          <a:p>
            <a:pPr>
              <a:buAutoNum type="arabicPeriod"/>
            </a:pPr>
            <a:r>
              <a:rPr lang="en-US" sz="2000" dirty="0"/>
              <a:t>Do not use vendor-supplied defaults for passwords.</a:t>
            </a:r>
          </a:p>
          <a:p>
            <a:pPr>
              <a:buAutoNum type="arabicPeriod"/>
            </a:pPr>
            <a:r>
              <a:rPr lang="en-US" sz="2000" dirty="0"/>
              <a:t>Protect stored cardholder data.</a:t>
            </a:r>
          </a:p>
          <a:p>
            <a:pPr>
              <a:buAutoNum type="arabicPeriod"/>
            </a:pPr>
            <a:r>
              <a:rPr lang="en-US" sz="2000" dirty="0"/>
              <a:t>Encrypt transmission of cardholder data across open, public networks.</a:t>
            </a:r>
          </a:p>
          <a:p>
            <a:pPr>
              <a:buAutoNum type="arabicPeriod"/>
            </a:pPr>
            <a:r>
              <a:rPr lang="en-US" sz="2000" dirty="0"/>
              <a:t>Use and regularly update anti-virus software.</a:t>
            </a:r>
          </a:p>
          <a:p>
            <a:pPr>
              <a:buAutoNum type="arabicPeriod"/>
            </a:pPr>
            <a:r>
              <a:rPr lang="en-US" sz="2000" dirty="0"/>
              <a:t>Develop and maintain secure systems and applications.</a:t>
            </a:r>
          </a:p>
          <a:p>
            <a:pPr>
              <a:buAutoNum type="arabicPeriod"/>
            </a:pPr>
            <a:r>
              <a:rPr lang="en-US" sz="2000" dirty="0"/>
              <a:t>Restrict access to cardholder data by business need to know.</a:t>
            </a:r>
          </a:p>
          <a:p>
            <a:pPr>
              <a:buAutoNum type="arabicPeriod"/>
            </a:pPr>
            <a:r>
              <a:rPr lang="en-US" sz="2000" dirty="0"/>
              <a:t>Assign a unique id to each person with computer access.</a:t>
            </a:r>
          </a:p>
          <a:p>
            <a:pPr>
              <a:buAutoNum type="arabicPeriod"/>
            </a:pPr>
            <a:r>
              <a:rPr lang="en-US" sz="2000" dirty="0"/>
              <a:t>Restrict physical access to cardholder data.</a:t>
            </a:r>
          </a:p>
          <a:p>
            <a:pPr>
              <a:buAutoNum type="arabicPeriod"/>
            </a:pPr>
            <a:r>
              <a:rPr lang="en-US" sz="2000" dirty="0"/>
              <a:t>Track and monitor all access to network resources and cardholder data.</a:t>
            </a:r>
          </a:p>
          <a:p>
            <a:pPr>
              <a:buAutoNum type="arabicPeriod"/>
            </a:pPr>
            <a:r>
              <a:rPr lang="en-US" sz="2000" dirty="0"/>
              <a:t>Regularly test security systems and processes.</a:t>
            </a:r>
          </a:p>
          <a:p>
            <a:pPr>
              <a:buAutoNum type="arabicPeriod"/>
            </a:pPr>
            <a:r>
              <a:rPr lang="en-US" sz="2000" dirty="0"/>
              <a:t>Maintain a policy that addresses information security.</a:t>
            </a:r>
          </a:p>
        </p:txBody>
      </p:sp>
    </p:spTree>
    <p:extLst>
      <p:ext uri="{BB962C8B-B14F-4D97-AF65-F5344CB8AC3E}">
        <p14:creationId xmlns:p14="http://schemas.microsoft.com/office/powerpoint/2010/main" val="32944312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reeform 23"/>
          <p:cNvSpPr>
            <a:spLocks/>
          </p:cNvSpPr>
          <p:nvPr/>
        </p:nvSpPr>
        <p:spPr bwMode="auto">
          <a:xfrm>
            <a:off x="4940300" y="2493962"/>
            <a:ext cx="3162300" cy="1727200"/>
          </a:xfrm>
          <a:custGeom>
            <a:avLst/>
            <a:gdLst>
              <a:gd name="T0" fmla="*/ 2147483647 w 1992"/>
              <a:gd name="T1" fmla="*/ 2147483647 h 1088"/>
              <a:gd name="T2" fmla="*/ 2147483647 w 1992"/>
              <a:gd name="T3" fmla="*/ 2147483647 h 1088"/>
              <a:gd name="T4" fmla="*/ 2147483647 w 1992"/>
              <a:gd name="T5" fmla="*/ 2147483647 h 1088"/>
              <a:gd name="T6" fmla="*/ 2147483647 w 1992"/>
              <a:gd name="T7" fmla="*/ 2147483647 h 1088"/>
              <a:gd name="T8" fmla="*/ 2147483647 w 1992"/>
              <a:gd name="T9" fmla="*/ 2147483647 h 1088"/>
              <a:gd name="T10" fmla="*/ 2147483647 w 1992"/>
              <a:gd name="T11" fmla="*/ 2147483647 h 1088"/>
              <a:gd name="T12" fmla="*/ 2147483647 w 1992"/>
              <a:gd name="T13" fmla="*/ 2147483647 h 1088"/>
              <a:gd name="T14" fmla="*/ 2147483647 w 1992"/>
              <a:gd name="T15" fmla="*/ 2147483647 h 1088"/>
              <a:gd name="T16" fmla="*/ 2147483647 w 1992"/>
              <a:gd name="T17" fmla="*/ 2147483647 h 1088"/>
              <a:gd name="T18" fmla="*/ 2147483647 w 1992"/>
              <a:gd name="T19" fmla="*/ 2147483647 h 1088"/>
              <a:gd name="T20" fmla="*/ 2147483647 w 1992"/>
              <a:gd name="T21" fmla="*/ 2147483647 h 1088"/>
              <a:gd name="T22" fmla="*/ 2147483647 w 1992"/>
              <a:gd name="T23" fmla="*/ 2147483647 h 1088"/>
              <a:gd name="T24" fmla="*/ 2147483647 w 1992"/>
              <a:gd name="T25" fmla="*/ 2147483647 h 1088"/>
              <a:gd name="T26" fmla="*/ 2147483647 w 1992"/>
              <a:gd name="T27" fmla="*/ 2147483647 h 1088"/>
              <a:gd name="T28" fmla="*/ 2147483647 w 1992"/>
              <a:gd name="T29" fmla="*/ 2147483647 h 1088"/>
              <a:gd name="T30" fmla="*/ 2147483647 w 1992"/>
              <a:gd name="T31" fmla="*/ 2147483647 h 108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1992"/>
              <a:gd name="T49" fmla="*/ 0 h 1088"/>
              <a:gd name="T50" fmla="*/ 1992 w 1992"/>
              <a:gd name="T51" fmla="*/ 1088 h 108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1992" h="1088">
                <a:moveTo>
                  <a:pt x="56" y="320"/>
                </a:moveTo>
                <a:cubicBezTo>
                  <a:pt x="28" y="304"/>
                  <a:pt x="0" y="288"/>
                  <a:pt x="8" y="272"/>
                </a:cubicBezTo>
                <a:cubicBezTo>
                  <a:pt x="16" y="256"/>
                  <a:pt x="72" y="248"/>
                  <a:pt x="104" y="224"/>
                </a:cubicBezTo>
                <a:cubicBezTo>
                  <a:pt x="136" y="200"/>
                  <a:pt x="152" y="152"/>
                  <a:pt x="200" y="128"/>
                </a:cubicBezTo>
                <a:cubicBezTo>
                  <a:pt x="248" y="104"/>
                  <a:pt x="296" y="72"/>
                  <a:pt x="392" y="80"/>
                </a:cubicBezTo>
                <a:cubicBezTo>
                  <a:pt x="488" y="88"/>
                  <a:pt x="680" y="144"/>
                  <a:pt x="776" y="176"/>
                </a:cubicBezTo>
                <a:cubicBezTo>
                  <a:pt x="872" y="208"/>
                  <a:pt x="904" y="240"/>
                  <a:pt x="968" y="272"/>
                </a:cubicBezTo>
                <a:cubicBezTo>
                  <a:pt x="1032" y="304"/>
                  <a:pt x="1104" y="368"/>
                  <a:pt x="1160" y="368"/>
                </a:cubicBezTo>
                <a:cubicBezTo>
                  <a:pt x="1216" y="368"/>
                  <a:pt x="1240" y="328"/>
                  <a:pt x="1304" y="272"/>
                </a:cubicBezTo>
                <a:cubicBezTo>
                  <a:pt x="1368" y="216"/>
                  <a:pt x="1472" y="64"/>
                  <a:pt x="1544" y="32"/>
                </a:cubicBezTo>
                <a:cubicBezTo>
                  <a:pt x="1616" y="0"/>
                  <a:pt x="1664" y="16"/>
                  <a:pt x="1736" y="80"/>
                </a:cubicBezTo>
                <a:cubicBezTo>
                  <a:pt x="1808" y="144"/>
                  <a:pt x="1992" y="328"/>
                  <a:pt x="1976" y="416"/>
                </a:cubicBezTo>
                <a:cubicBezTo>
                  <a:pt x="1960" y="504"/>
                  <a:pt x="1662" y="538"/>
                  <a:pt x="1640" y="608"/>
                </a:cubicBezTo>
                <a:cubicBezTo>
                  <a:pt x="1618" y="678"/>
                  <a:pt x="1900" y="772"/>
                  <a:pt x="1844" y="836"/>
                </a:cubicBezTo>
                <a:cubicBezTo>
                  <a:pt x="1788" y="900"/>
                  <a:pt x="1362" y="950"/>
                  <a:pt x="1304" y="992"/>
                </a:cubicBezTo>
                <a:cubicBezTo>
                  <a:pt x="1246" y="1034"/>
                  <a:pt x="1384" y="1072"/>
                  <a:pt x="1496" y="1088"/>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19" name="Freeform 21"/>
          <p:cNvSpPr>
            <a:spLocks/>
          </p:cNvSpPr>
          <p:nvPr/>
        </p:nvSpPr>
        <p:spPr bwMode="auto">
          <a:xfrm>
            <a:off x="2286000" y="1935162"/>
            <a:ext cx="2819400" cy="1066800"/>
          </a:xfrm>
          <a:custGeom>
            <a:avLst/>
            <a:gdLst>
              <a:gd name="T0" fmla="*/ 0 w 1776"/>
              <a:gd name="T1" fmla="*/ 2147483647 h 672"/>
              <a:gd name="T2" fmla="*/ 2147483647 w 1776"/>
              <a:gd name="T3" fmla="*/ 2147483647 h 672"/>
              <a:gd name="T4" fmla="*/ 2147483647 w 1776"/>
              <a:gd name="T5" fmla="*/ 2147483647 h 672"/>
              <a:gd name="T6" fmla="*/ 2147483647 w 1776"/>
              <a:gd name="T7" fmla="*/ 2147483647 h 672"/>
              <a:gd name="T8" fmla="*/ 2147483647 w 1776"/>
              <a:gd name="T9" fmla="*/ 2147483647 h 672"/>
              <a:gd name="T10" fmla="*/ 2147483647 w 1776"/>
              <a:gd name="T11" fmla="*/ 2147483647 h 672"/>
              <a:gd name="T12" fmla="*/ 2147483647 w 1776"/>
              <a:gd name="T13" fmla="*/ 0 h 672"/>
              <a:gd name="T14" fmla="*/ 2147483647 w 1776"/>
              <a:gd name="T15" fmla="*/ 2147483647 h 672"/>
              <a:gd name="T16" fmla="*/ 2147483647 w 1776"/>
              <a:gd name="T17" fmla="*/ 2147483647 h 672"/>
              <a:gd name="T18" fmla="*/ 2147483647 w 1776"/>
              <a:gd name="T19" fmla="*/ 2147483647 h 672"/>
              <a:gd name="T20" fmla="*/ 2147483647 w 1776"/>
              <a:gd name="T21" fmla="*/ 2147483647 h 672"/>
              <a:gd name="T22" fmla="*/ 2147483647 w 1776"/>
              <a:gd name="T23" fmla="*/ 2147483647 h 672"/>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1776"/>
              <a:gd name="T37" fmla="*/ 0 h 672"/>
              <a:gd name="T38" fmla="*/ 1776 w 1776"/>
              <a:gd name="T39" fmla="*/ 672 h 672"/>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1776" h="672">
                <a:moveTo>
                  <a:pt x="0" y="240"/>
                </a:moveTo>
                <a:cubicBezTo>
                  <a:pt x="32" y="208"/>
                  <a:pt x="63" y="168"/>
                  <a:pt x="96" y="144"/>
                </a:cubicBezTo>
                <a:cubicBezTo>
                  <a:pt x="129" y="120"/>
                  <a:pt x="159" y="88"/>
                  <a:pt x="199" y="96"/>
                </a:cubicBezTo>
                <a:cubicBezTo>
                  <a:pt x="239" y="104"/>
                  <a:pt x="257" y="176"/>
                  <a:pt x="336" y="192"/>
                </a:cubicBezTo>
                <a:cubicBezTo>
                  <a:pt x="415" y="208"/>
                  <a:pt x="600" y="200"/>
                  <a:pt x="672" y="192"/>
                </a:cubicBezTo>
                <a:cubicBezTo>
                  <a:pt x="744" y="184"/>
                  <a:pt x="712" y="176"/>
                  <a:pt x="768" y="144"/>
                </a:cubicBezTo>
                <a:cubicBezTo>
                  <a:pt x="824" y="112"/>
                  <a:pt x="928" y="0"/>
                  <a:pt x="1008" y="0"/>
                </a:cubicBezTo>
                <a:cubicBezTo>
                  <a:pt x="1088" y="0"/>
                  <a:pt x="1144" y="112"/>
                  <a:pt x="1248" y="144"/>
                </a:cubicBezTo>
                <a:cubicBezTo>
                  <a:pt x="1352" y="176"/>
                  <a:pt x="1544" y="128"/>
                  <a:pt x="1632" y="192"/>
                </a:cubicBezTo>
                <a:cubicBezTo>
                  <a:pt x="1720" y="256"/>
                  <a:pt x="1776" y="464"/>
                  <a:pt x="1776" y="528"/>
                </a:cubicBezTo>
                <a:cubicBezTo>
                  <a:pt x="1776" y="592"/>
                  <a:pt x="1648" y="552"/>
                  <a:pt x="1632" y="576"/>
                </a:cubicBezTo>
                <a:cubicBezTo>
                  <a:pt x="1616" y="600"/>
                  <a:pt x="1648" y="636"/>
                  <a:pt x="1680" y="672"/>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20" name="Freeform 20"/>
          <p:cNvSpPr>
            <a:spLocks/>
          </p:cNvSpPr>
          <p:nvPr/>
        </p:nvSpPr>
        <p:spPr bwMode="auto">
          <a:xfrm>
            <a:off x="1905000" y="3078162"/>
            <a:ext cx="2895600" cy="850900"/>
          </a:xfrm>
          <a:custGeom>
            <a:avLst/>
            <a:gdLst>
              <a:gd name="T0" fmla="*/ 0 w 1824"/>
              <a:gd name="T1" fmla="*/ 2147483647 h 536"/>
              <a:gd name="T2" fmla="*/ 2147483647 w 1824"/>
              <a:gd name="T3" fmla="*/ 2147483647 h 536"/>
              <a:gd name="T4" fmla="*/ 2147483647 w 1824"/>
              <a:gd name="T5" fmla="*/ 2147483647 h 536"/>
              <a:gd name="T6" fmla="*/ 2147483647 w 1824"/>
              <a:gd name="T7" fmla="*/ 2147483647 h 536"/>
              <a:gd name="T8" fmla="*/ 2147483647 w 1824"/>
              <a:gd name="T9" fmla="*/ 2147483647 h 536"/>
              <a:gd name="T10" fmla="*/ 2147483647 w 1824"/>
              <a:gd name="T11" fmla="*/ 2147483647 h 536"/>
              <a:gd name="T12" fmla="*/ 2147483647 w 1824"/>
              <a:gd name="T13" fmla="*/ 2147483647 h 536"/>
              <a:gd name="T14" fmla="*/ 2147483647 w 1824"/>
              <a:gd name="T15" fmla="*/ 2147483647 h 536"/>
              <a:gd name="T16" fmla="*/ 2147483647 w 1824"/>
              <a:gd name="T17" fmla="*/ 0 h 53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24"/>
              <a:gd name="T28" fmla="*/ 0 h 536"/>
              <a:gd name="T29" fmla="*/ 1824 w 1824"/>
              <a:gd name="T30" fmla="*/ 536 h 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24" h="536">
                <a:moveTo>
                  <a:pt x="0" y="480"/>
                </a:moveTo>
                <a:cubicBezTo>
                  <a:pt x="60" y="452"/>
                  <a:pt x="120" y="424"/>
                  <a:pt x="192" y="432"/>
                </a:cubicBezTo>
                <a:cubicBezTo>
                  <a:pt x="264" y="440"/>
                  <a:pt x="344" y="520"/>
                  <a:pt x="432" y="528"/>
                </a:cubicBezTo>
                <a:cubicBezTo>
                  <a:pt x="520" y="536"/>
                  <a:pt x="664" y="504"/>
                  <a:pt x="720" y="480"/>
                </a:cubicBezTo>
                <a:cubicBezTo>
                  <a:pt x="776" y="456"/>
                  <a:pt x="728" y="392"/>
                  <a:pt x="768" y="384"/>
                </a:cubicBezTo>
                <a:cubicBezTo>
                  <a:pt x="808" y="376"/>
                  <a:pt x="864" y="424"/>
                  <a:pt x="960" y="432"/>
                </a:cubicBezTo>
                <a:cubicBezTo>
                  <a:pt x="1056" y="440"/>
                  <a:pt x="1232" y="472"/>
                  <a:pt x="1344" y="432"/>
                </a:cubicBezTo>
                <a:cubicBezTo>
                  <a:pt x="1456" y="392"/>
                  <a:pt x="1552" y="264"/>
                  <a:pt x="1632" y="192"/>
                </a:cubicBezTo>
                <a:cubicBezTo>
                  <a:pt x="1712" y="120"/>
                  <a:pt x="1784" y="32"/>
                  <a:pt x="1824" y="0"/>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21" name="Rectangle 2"/>
          <p:cNvSpPr>
            <a:spLocks noGrp="1" noChangeArrowheads="1"/>
          </p:cNvSpPr>
          <p:nvPr>
            <p:ph type="title"/>
          </p:nvPr>
        </p:nvSpPr>
        <p:spPr/>
        <p:txBody>
          <a:bodyPr/>
          <a:lstStyle/>
          <a:p>
            <a:r>
              <a:rPr lang="en-US" dirty="0"/>
              <a:t>Internet Firewall</a:t>
            </a:r>
          </a:p>
        </p:txBody>
      </p:sp>
      <p:pic>
        <p:nvPicPr>
          <p:cNvPr id="34822" name="Picture 7" descr="BS01739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00600" y="2925762"/>
            <a:ext cx="1066800" cy="37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3" name="Text Box 10"/>
          <p:cNvSpPr txBox="1">
            <a:spLocks noChangeArrowheads="1"/>
          </p:cNvSpPr>
          <p:nvPr/>
        </p:nvSpPr>
        <p:spPr bwMode="auto">
          <a:xfrm>
            <a:off x="1508125" y="4232275"/>
            <a:ext cx="18224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a:t>Company PCs</a:t>
            </a:r>
          </a:p>
        </p:txBody>
      </p:sp>
      <p:sp>
        <p:nvSpPr>
          <p:cNvPr id="34824" name="Text Box 11"/>
          <p:cNvSpPr txBox="1">
            <a:spLocks noChangeArrowheads="1"/>
          </p:cNvSpPr>
          <p:nvPr/>
        </p:nvSpPr>
        <p:spPr bwMode="auto">
          <a:xfrm>
            <a:off x="1219200" y="2620962"/>
            <a:ext cx="35956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a:t>Internal company data servers</a:t>
            </a:r>
          </a:p>
        </p:txBody>
      </p:sp>
      <p:pic>
        <p:nvPicPr>
          <p:cNvPr id="34825" name="Picture 12" descr="BS01739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62800" y="4122737"/>
            <a:ext cx="12954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4826" name="Freeform 24"/>
          <p:cNvSpPr>
            <a:spLocks/>
          </p:cNvSpPr>
          <p:nvPr/>
        </p:nvSpPr>
        <p:spPr bwMode="auto">
          <a:xfrm>
            <a:off x="4038600" y="5356225"/>
            <a:ext cx="2286000" cy="693737"/>
          </a:xfrm>
          <a:custGeom>
            <a:avLst/>
            <a:gdLst>
              <a:gd name="T0" fmla="*/ 2147483647 w 2214"/>
              <a:gd name="T1" fmla="*/ 2147483647 h 725"/>
              <a:gd name="T2" fmla="*/ 2147483647 w 2214"/>
              <a:gd name="T3" fmla="*/ 2147483647 h 725"/>
              <a:gd name="T4" fmla="*/ 2147483647 w 2214"/>
              <a:gd name="T5" fmla="*/ 2147483647 h 725"/>
              <a:gd name="T6" fmla="*/ 2147483647 w 2214"/>
              <a:gd name="T7" fmla="*/ 2147483647 h 725"/>
              <a:gd name="T8" fmla="*/ 2147483647 w 2214"/>
              <a:gd name="T9" fmla="*/ 2147483647 h 725"/>
              <a:gd name="T10" fmla="*/ 2147483647 w 2214"/>
              <a:gd name="T11" fmla="*/ 2147483647 h 725"/>
              <a:gd name="T12" fmla="*/ 2147483647 w 2214"/>
              <a:gd name="T13" fmla="*/ 2147483647 h 725"/>
              <a:gd name="T14" fmla="*/ 2147483647 w 2214"/>
              <a:gd name="T15" fmla="*/ 2147483647 h 725"/>
              <a:gd name="T16" fmla="*/ 2147483647 w 2214"/>
              <a:gd name="T17" fmla="*/ 2147483647 h 72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2214"/>
              <a:gd name="T28" fmla="*/ 0 h 725"/>
              <a:gd name="T29" fmla="*/ 2214 w 2214"/>
              <a:gd name="T30" fmla="*/ 725 h 725"/>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2214" h="725">
                <a:moveTo>
                  <a:pt x="2176" y="528"/>
                </a:moveTo>
                <a:cubicBezTo>
                  <a:pt x="2214" y="453"/>
                  <a:pt x="2203" y="259"/>
                  <a:pt x="2036" y="176"/>
                </a:cubicBezTo>
                <a:cubicBezTo>
                  <a:pt x="1869" y="93"/>
                  <a:pt x="1484" y="0"/>
                  <a:pt x="1172" y="32"/>
                </a:cubicBezTo>
                <a:cubicBezTo>
                  <a:pt x="860" y="64"/>
                  <a:pt x="328" y="260"/>
                  <a:pt x="164" y="368"/>
                </a:cubicBezTo>
                <a:cubicBezTo>
                  <a:pt x="0" y="476"/>
                  <a:pt x="94" y="629"/>
                  <a:pt x="190" y="677"/>
                </a:cubicBezTo>
                <a:cubicBezTo>
                  <a:pt x="286" y="725"/>
                  <a:pt x="563" y="656"/>
                  <a:pt x="740" y="656"/>
                </a:cubicBezTo>
                <a:cubicBezTo>
                  <a:pt x="917" y="656"/>
                  <a:pt x="1075" y="682"/>
                  <a:pt x="1253" y="677"/>
                </a:cubicBezTo>
                <a:cubicBezTo>
                  <a:pt x="1431" y="672"/>
                  <a:pt x="1655" y="652"/>
                  <a:pt x="1809" y="627"/>
                </a:cubicBezTo>
                <a:cubicBezTo>
                  <a:pt x="1963" y="602"/>
                  <a:pt x="2138" y="603"/>
                  <a:pt x="2176" y="528"/>
                </a:cubicBezTo>
                <a:close/>
              </a:path>
            </a:pathLst>
          </a:custGeom>
          <a:solidFill>
            <a:schemeClr val="bg1"/>
          </a:solidFill>
          <a:ln w="12700">
            <a:solidFill>
              <a:schemeClr val="tx1"/>
            </a:solidFill>
            <a:round/>
            <a:headEnd type="none" w="sm" len="sm"/>
            <a:tailEnd type="none" w="sm" len="sm"/>
          </a:ln>
        </p:spPr>
        <p:txBody>
          <a:bodyPr/>
          <a:lstStyle/>
          <a:p>
            <a:endParaRPr lang="en-US"/>
          </a:p>
        </p:txBody>
      </p:sp>
      <p:sp>
        <p:nvSpPr>
          <p:cNvPr id="34827" name="Text Box 25"/>
          <p:cNvSpPr txBox="1">
            <a:spLocks noChangeArrowheads="1"/>
          </p:cNvSpPr>
          <p:nvPr/>
        </p:nvSpPr>
        <p:spPr bwMode="auto">
          <a:xfrm>
            <a:off x="4648200" y="5440362"/>
            <a:ext cx="12176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400"/>
              <a:t>Internet</a:t>
            </a:r>
          </a:p>
        </p:txBody>
      </p:sp>
      <p:sp>
        <p:nvSpPr>
          <p:cNvPr id="34828" name="Freeform 26"/>
          <p:cNvSpPr>
            <a:spLocks/>
          </p:cNvSpPr>
          <p:nvPr/>
        </p:nvSpPr>
        <p:spPr bwMode="auto">
          <a:xfrm>
            <a:off x="5391150" y="4084637"/>
            <a:ext cx="1847850" cy="1282700"/>
          </a:xfrm>
          <a:custGeom>
            <a:avLst/>
            <a:gdLst>
              <a:gd name="T0" fmla="*/ 2147483647 w 1164"/>
              <a:gd name="T1" fmla="*/ 2147483647 h 808"/>
              <a:gd name="T2" fmla="*/ 2147483647 w 1164"/>
              <a:gd name="T3" fmla="*/ 2147483647 h 808"/>
              <a:gd name="T4" fmla="*/ 0 w 1164"/>
              <a:gd name="T5" fmla="*/ 2147483647 h 808"/>
              <a:gd name="T6" fmla="*/ 0 60000 65536"/>
              <a:gd name="T7" fmla="*/ 0 60000 65536"/>
              <a:gd name="T8" fmla="*/ 0 60000 65536"/>
              <a:gd name="T9" fmla="*/ 0 w 1164"/>
              <a:gd name="T10" fmla="*/ 0 h 808"/>
              <a:gd name="T11" fmla="*/ 1164 w 1164"/>
              <a:gd name="T12" fmla="*/ 808 h 808"/>
            </a:gdLst>
            <a:ahLst/>
            <a:cxnLst>
              <a:cxn ang="T6">
                <a:pos x="T0" y="T1"/>
              </a:cxn>
              <a:cxn ang="T7">
                <a:pos x="T2" y="T3"/>
              </a:cxn>
              <a:cxn ang="T8">
                <a:pos x="T4" y="T5"/>
              </a:cxn>
            </a:cxnLst>
            <a:rect l="T9" t="T10" r="T11" b="T12"/>
            <a:pathLst>
              <a:path w="1164" h="808">
                <a:moveTo>
                  <a:pt x="1164" y="134"/>
                </a:moveTo>
                <a:cubicBezTo>
                  <a:pt x="1103" y="130"/>
                  <a:pt x="989" y="0"/>
                  <a:pt x="795" y="112"/>
                </a:cubicBezTo>
                <a:cubicBezTo>
                  <a:pt x="601" y="224"/>
                  <a:pt x="166" y="663"/>
                  <a:pt x="0" y="808"/>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29" name="Text Box 27"/>
          <p:cNvSpPr txBox="1">
            <a:spLocks noChangeArrowheads="1"/>
          </p:cNvSpPr>
          <p:nvPr/>
        </p:nvSpPr>
        <p:spPr bwMode="auto">
          <a:xfrm>
            <a:off x="4495800" y="3230562"/>
            <a:ext cx="1793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a:solidFill>
                  <a:schemeClr val="tx2"/>
                </a:solidFill>
              </a:rPr>
              <a:t>Firewall router</a:t>
            </a:r>
          </a:p>
        </p:txBody>
      </p:sp>
      <p:sp>
        <p:nvSpPr>
          <p:cNvPr id="34830" name="Text Box 28"/>
          <p:cNvSpPr txBox="1">
            <a:spLocks noChangeArrowheads="1"/>
          </p:cNvSpPr>
          <p:nvPr/>
        </p:nvSpPr>
        <p:spPr bwMode="auto">
          <a:xfrm>
            <a:off x="6858000" y="4525962"/>
            <a:ext cx="179387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a:solidFill>
                  <a:schemeClr val="tx2"/>
                </a:solidFill>
              </a:rPr>
              <a:t>Firewall router</a:t>
            </a:r>
          </a:p>
        </p:txBody>
      </p:sp>
      <p:sp>
        <p:nvSpPr>
          <p:cNvPr id="34831" name="Freeform 145"/>
          <p:cNvSpPr>
            <a:spLocks/>
          </p:cNvSpPr>
          <p:nvPr/>
        </p:nvSpPr>
        <p:spPr bwMode="auto">
          <a:xfrm>
            <a:off x="3200400" y="5903912"/>
            <a:ext cx="1482725" cy="374650"/>
          </a:xfrm>
          <a:custGeom>
            <a:avLst/>
            <a:gdLst>
              <a:gd name="T0" fmla="*/ 0 w 934"/>
              <a:gd name="T1" fmla="*/ 2147483647 h 236"/>
              <a:gd name="T2" fmla="*/ 2147483647 w 934"/>
              <a:gd name="T3" fmla="*/ 0 h 236"/>
              <a:gd name="T4" fmla="*/ 2147483647 w 934"/>
              <a:gd name="T5" fmla="*/ 2147483647 h 236"/>
              <a:gd name="T6" fmla="*/ 2147483647 w 934"/>
              <a:gd name="T7" fmla="*/ 2147483647 h 236"/>
              <a:gd name="T8" fmla="*/ 2147483647 w 934"/>
              <a:gd name="T9" fmla="*/ 2147483647 h 236"/>
              <a:gd name="T10" fmla="*/ 0 60000 65536"/>
              <a:gd name="T11" fmla="*/ 0 60000 65536"/>
              <a:gd name="T12" fmla="*/ 0 60000 65536"/>
              <a:gd name="T13" fmla="*/ 0 60000 65536"/>
              <a:gd name="T14" fmla="*/ 0 60000 65536"/>
              <a:gd name="T15" fmla="*/ 0 w 934"/>
              <a:gd name="T16" fmla="*/ 0 h 236"/>
              <a:gd name="T17" fmla="*/ 934 w 934"/>
              <a:gd name="T18" fmla="*/ 236 h 236"/>
            </a:gdLst>
            <a:ahLst/>
            <a:cxnLst>
              <a:cxn ang="T10">
                <a:pos x="T0" y="T1"/>
              </a:cxn>
              <a:cxn ang="T11">
                <a:pos x="T2" y="T3"/>
              </a:cxn>
              <a:cxn ang="T12">
                <a:pos x="T4" y="T5"/>
              </a:cxn>
              <a:cxn ang="T13">
                <a:pos x="T6" y="T7"/>
              </a:cxn>
              <a:cxn ang="T14">
                <a:pos x="T8" y="T9"/>
              </a:cxn>
            </a:cxnLst>
            <a:rect l="T15" t="T16" r="T17" b="T18"/>
            <a:pathLst>
              <a:path w="934" h="236">
                <a:moveTo>
                  <a:pt x="0" y="59"/>
                </a:moveTo>
                <a:cubicBezTo>
                  <a:pt x="32" y="30"/>
                  <a:pt x="64" y="0"/>
                  <a:pt x="144" y="0"/>
                </a:cubicBezTo>
                <a:cubicBezTo>
                  <a:pt x="224" y="0"/>
                  <a:pt x="392" y="20"/>
                  <a:pt x="480" y="59"/>
                </a:cubicBezTo>
                <a:cubicBezTo>
                  <a:pt x="568" y="98"/>
                  <a:pt x="596" y="236"/>
                  <a:pt x="672" y="236"/>
                </a:cubicBezTo>
                <a:cubicBezTo>
                  <a:pt x="748" y="236"/>
                  <a:pt x="879" y="95"/>
                  <a:pt x="934" y="58"/>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832" name="Text Box 146"/>
          <p:cNvSpPr txBox="1">
            <a:spLocks noChangeArrowheads="1"/>
          </p:cNvSpPr>
          <p:nvPr/>
        </p:nvSpPr>
        <p:spPr bwMode="auto">
          <a:xfrm>
            <a:off x="6477000" y="5059362"/>
            <a:ext cx="2362200" cy="131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sz="2000"/>
              <a:t>Examines each packet and discards some types of requests.</a:t>
            </a:r>
          </a:p>
        </p:txBody>
      </p:sp>
      <p:sp>
        <p:nvSpPr>
          <p:cNvPr id="34833" name="Text Box 147"/>
          <p:cNvSpPr txBox="1">
            <a:spLocks noChangeArrowheads="1"/>
          </p:cNvSpPr>
          <p:nvPr/>
        </p:nvSpPr>
        <p:spPr bwMode="auto">
          <a:xfrm>
            <a:off x="4343400" y="3671887"/>
            <a:ext cx="19812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sz="2000"/>
              <a:t>Keeps local data from going to Web servers.</a:t>
            </a:r>
          </a:p>
        </p:txBody>
      </p:sp>
      <p:pic>
        <p:nvPicPr>
          <p:cNvPr id="34834" name="Picture 149" descr="j040725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5287962"/>
            <a:ext cx="1676400" cy="1341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35" name="Picture 154" descr="Computer Screen (Office Clip Ar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76600" y="3230562"/>
            <a:ext cx="776288"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36" name="Picture 155" descr="Computer Screen (Office Clip Ar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286000" y="3306762"/>
            <a:ext cx="776288"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37" name="Picture 156" descr="Computer Screen (Office Clip Ar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371600" y="3306762"/>
            <a:ext cx="776288"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38" name="Picture 157" descr="Computer Box (Office Clip Ar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69627">
            <a:off x="1676400" y="1554162"/>
            <a:ext cx="76835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39" name="Picture 158" descr="Computer Box (Office Clip Ar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69627">
            <a:off x="2743200" y="1401762"/>
            <a:ext cx="76835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40" name="Picture 159" descr="Computer Box (Office Clip Ar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rot="-169627">
            <a:off x="3733800" y="1401762"/>
            <a:ext cx="76835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41" name="Picture 161" descr="Computer Box (Office Clip Ar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69627">
            <a:off x="7772400" y="2011362"/>
            <a:ext cx="620713"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42" name="Picture 162" descr="Computer Box (Office Clip Ar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rot="-169627">
            <a:off x="7010400" y="2011362"/>
            <a:ext cx="620713"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4843" name="Picture 160" descr="Computer Box (Office Clip Ar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rot="-169627">
            <a:off x="7315200" y="2544762"/>
            <a:ext cx="669925" cy="103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17972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Firewalls: Rules</a:t>
            </a:r>
          </a:p>
        </p:txBody>
      </p:sp>
      <p:pic>
        <p:nvPicPr>
          <p:cNvPr id="3" name="Picture 12" descr="BS01739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24400" y="2128572"/>
            <a:ext cx="12954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Arrow Connector 4"/>
          <p:cNvCxnSpPr/>
          <p:nvPr/>
        </p:nvCxnSpPr>
        <p:spPr>
          <a:xfrm>
            <a:off x="1219200" y="1905000"/>
            <a:ext cx="3145527" cy="4513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371600" y="2584185"/>
            <a:ext cx="2993127" cy="1477328"/>
          </a:xfrm>
          <a:prstGeom prst="rect">
            <a:avLst/>
          </a:prstGeom>
          <a:noFill/>
        </p:spPr>
        <p:txBody>
          <a:bodyPr wrap="none" rtlCol="0">
            <a:spAutoFit/>
          </a:bodyPr>
          <a:lstStyle/>
          <a:p>
            <a:r>
              <a:rPr lang="en-US" sz="1800" dirty="0"/>
              <a:t>IP source address</a:t>
            </a:r>
          </a:p>
          <a:p>
            <a:r>
              <a:rPr lang="en-US" sz="1800" dirty="0"/>
              <a:t>IP destination address</a:t>
            </a:r>
          </a:p>
          <a:p>
            <a:r>
              <a:rPr lang="en-US" sz="1800" dirty="0"/>
              <a:t>Port source and destination</a:t>
            </a:r>
          </a:p>
          <a:p>
            <a:r>
              <a:rPr lang="en-US" sz="1800" dirty="0"/>
              <a:t>Protocol (TCP, UDP, ICMP)</a:t>
            </a:r>
          </a:p>
          <a:p>
            <a:endParaRPr lang="en-US" sz="1800" dirty="0"/>
          </a:p>
        </p:txBody>
      </p:sp>
      <p:cxnSp>
        <p:nvCxnSpPr>
          <p:cNvPr id="9" name="Straight Arrow Connector 8"/>
          <p:cNvCxnSpPr/>
          <p:nvPr/>
        </p:nvCxnSpPr>
        <p:spPr>
          <a:xfrm>
            <a:off x="6324600" y="2356378"/>
            <a:ext cx="1905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6858000" y="2743200"/>
            <a:ext cx="1851789" cy="369332"/>
          </a:xfrm>
          <a:prstGeom prst="rect">
            <a:avLst/>
          </a:prstGeom>
          <a:noFill/>
        </p:spPr>
        <p:txBody>
          <a:bodyPr wrap="none" rtlCol="0">
            <a:spAutoFit/>
          </a:bodyPr>
          <a:lstStyle/>
          <a:p>
            <a:r>
              <a:rPr lang="en-US" sz="1800" dirty="0"/>
              <a:t>Allowed packets</a:t>
            </a:r>
          </a:p>
        </p:txBody>
      </p:sp>
      <p:sp>
        <p:nvSpPr>
          <p:cNvPr id="11" name="TextBox 10"/>
          <p:cNvSpPr txBox="1"/>
          <p:nvPr/>
        </p:nvSpPr>
        <p:spPr>
          <a:xfrm>
            <a:off x="2286000" y="4061513"/>
            <a:ext cx="4572000" cy="1477328"/>
          </a:xfrm>
          <a:prstGeom prst="rect">
            <a:avLst/>
          </a:prstGeom>
          <a:noFill/>
        </p:spPr>
        <p:txBody>
          <a:bodyPr wrap="square" rtlCol="0">
            <a:spAutoFit/>
          </a:bodyPr>
          <a:lstStyle/>
          <a:p>
            <a:r>
              <a:rPr lang="en-US" sz="1800" u="sng" dirty="0">
                <a:solidFill>
                  <a:srgbClr val="0070C0"/>
                </a:solidFill>
              </a:rPr>
              <a:t>Rules based on packet attributes</a:t>
            </a:r>
          </a:p>
          <a:p>
            <a:r>
              <a:rPr lang="en-US" sz="1800" dirty="0">
                <a:solidFill>
                  <a:srgbClr val="0070C0"/>
                </a:solidFill>
              </a:rPr>
              <a:t>Allow: all IP source, Port 80 (Web server)</a:t>
            </a:r>
          </a:p>
          <a:p>
            <a:r>
              <a:rPr lang="en-US" sz="1800" dirty="0">
                <a:solidFill>
                  <a:srgbClr val="0070C0"/>
                </a:solidFill>
              </a:rPr>
              <a:t>Disallow: Port 25 (e-mail), all destinations except e-mail server.</a:t>
            </a:r>
          </a:p>
          <a:p>
            <a:r>
              <a:rPr lang="en-US" sz="1800" dirty="0">
                <a:solidFill>
                  <a:srgbClr val="0070C0"/>
                </a:solidFill>
              </a:rPr>
              <a:t>…</a:t>
            </a:r>
          </a:p>
        </p:txBody>
      </p:sp>
      <p:sp>
        <p:nvSpPr>
          <p:cNvPr id="12" name="TextBox 11"/>
          <p:cNvSpPr txBox="1"/>
          <p:nvPr/>
        </p:nvSpPr>
        <p:spPr>
          <a:xfrm>
            <a:off x="3810000" y="5410200"/>
            <a:ext cx="5029200" cy="1200329"/>
          </a:xfrm>
          <a:prstGeom prst="rect">
            <a:avLst/>
          </a:prstGeom>
          <a:noFill/>
        </p:spPr>
        <p:txBody>
          <a:bodyPr wrap="square" rtlCol="0">
            <a:spAutoFit/>
          </a:bodyPr>
          <a:lstStyle/>
          <a:p>
            <a:r>
              <a:rPr lang="en-US" sz="1800" dirty="0"/>
              <a:t>Internet by default allows almost all traffic.</a:t>
            </a:r>
          </a:p>
          <a:p>
            <a:r>
              <a:rPr lang="en-US" sz="1800" dirty="0"/>
              <a:t>Firewalls usually configured to block all traffic, and allow only connections to specific servers assigned to individual tasks.</a:t>
            </a:r>
          </a:p>
        </p:txBody>
      </p:sp>
    </p:spTree>
    <p:extLst>
      <p:ext uri="{BB962C8B-B14F-4D97-AF65-F5344CB8AC3E}">
        <p14:creationId xmlns:p14="http://schemas.microsoft.com/office/powerpoint/2010/main" val="35167603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Intrusion Detection System (IDS)</a:t>
            </a:r>
            <a:br>
              <a:rPr lang="en-US" dirty="0"/>
            </a:br>
            <a:r>
              <a:rPr lang="en-US" dirty="0"/>
              <a:t>Intrusion Prevention System (IPS)</a:t>
            </a:r>
          </a:p>
        </p:txBody>
      </p:sp>
      <p:grpSp>
        <p:nvGrpSpPr>
          <p:cNvPr id="3" name="Group 2"/>
          <p:cNvGrpSpPr/>
          <p:nvPr/>
        </p:nvGrpSpPr>
        <p:grpSpPr>
          <a:xfrm>
            <a:off x="5764838" y="1954869"/>
            <a:ext cx="1107606" cy="824641"/>
            <a:chOff x="939760" y="666908"/>
            <a:chExt cx="5623170" cy="4186592"/>
          </a:xfrm>
        </p:grpSpPr>
        <p:sp>
          <p:nvSpPr>
            <p:cNvPr id="4" name="Freeform 3"/>
            <p:cNvSpPr/>
            <p:nvPr/>
          </p:nvSpPr>
          <p:spPr>
            <a:xfrm>
              <a:off x="4991070" y="3515905"/>
              <a:ext cx="1571860" cy="1330037"/>
            </a:xfrm>
            <a:custGeom>
              <a:avLst/>
              <a:gdLst>
                <a:gd name="connsiteX0" fmla="*/ 7557 w 1602089"/>
                <a:gd name="connsiteY0" fmla="*/ 468536 h 1352708"/>
                <a:gd name="connsiteX1" fmla="*/ 0 w 1602089"/>
                <a:gd name="connsiteY1" fmla="*/ 1352708 h 1352708"/>
                <a:gd name="connsiteX2" fmla="*/ 1602089 w 1602089"/>
                <a:gd name="connsiteY2" fmla="*/ 665019 h 1352708"/>
                <a:gd name="connsiteX3" fmla="*/ 1602089 w 1602089"/>
                <a:gd name="connsiteY3" fmla="*/ 0 h 1352708"/>
                <a:gd name="connsiteX4" fmla="*/ 7557 w 1602089"/>
                <a:gd name="connsiteY4" fmla="*/ 468536 h 1352708"/>
                <a:gd name="connsiteX0" fmla="*/ 0 w 1594532"/>
                <a:gd name="connsiteY0" fmla="*/ 468536 h 1330037"/>
                <a:gd name="connsiteX1" fmla="*/ 7557 w 1594532"/>
                <a:gd name="connsiteY1" fmla="*/ 1330037 h 1330037"/>
                <a:gd name="connsiteX2" fmla="*/ 1594532 w 1594532"/>
                <a:gd name="connsiteY2" fmla="*/ 665019 h 1330037"/>
                <a:gd name="connsiteX3" fmla="*/ 1594532 w 1594532"/>
                <a:gd name="connsiteY3" fmla="*/ 0 h 1330037"/>
                <a:gd name="connsiteX4" fmla="*/ 0 w 1594532"/>
                <a:gd name="connsiteY4" fmla="*/ 468536 h 1330037"/>
                <a:gd name="connsiteX0" fmla="*/ 0 w 1594532"/>
                <a:gd name="connsiteY0" fmla="*/ 468536 h 1330037"/>
                <a:gd name="connsiteX1" fmla="*/ 7557 w 1594532"/>
                <a:gd name="connsiteY1" fmla="*/ 1330037 h 1330037"/>
                <a:gd name="connsiteX2" fmla="*/ 1586975 w 1594532"/>
                <a:gd name="connsiteY2" fmla="*/ 687691 h 1330037"/>
                <a:gd name="connsiteX3" fmla="*/ 1594532 w 1594532"/>
                <a:gd name="connsiteY3" fmla="*/ 0 h 1330037"/>
                <a:gd name="connsiteX4" fmla="*/ 0 w 1594532"/>
                <a:gd name="connsiteY4" fmla="*/ 468536 h 1330037"/>
                <a:gd name="connsiteX0" fmla="*/ 0 w 1586975"/>
                <a:gd name="connsiteY0" fmla="*/ 453422 h 1314923"/>
                <a:gd name="connsiteX1" fmla="*/ 7557 w 1586975"/>
                <a:gd name="connsiteY1" fmla="*/ 1314923 h 1314923"/>
                <a:gd name="connsiteX2" fmla="*/ 1586975 w 1586975"/>
                <a:gd name="connsiteY2" fmla="*/ 672577 h 1314923"/>
                <a:gd name="connsiteX3" fmla="*/ 1564304 w 1586975"/>
                <a:gd name="connsiteY3" fmla="*/ 0 h 1314923"/>
                <a:gd name="connsiteX4" fmla="*/ 0 w 1586975"/>
                <a:gd name="connsiteY4" fmla="*/ 453422 h 1314923"/>
                <a:gd name="connsiteX0" fmla="*/ 0 w 1594532"/>
                <a:gd name="connsiteY0" fmla="*/ 468536 h 1330037"/>
                <a:gd name="connsiteX1" fmla="*/ 7557 w 1594532"/>
                <a:gd name="connsiteY1" fmla="*/ 1330037 h 1330037"/>
                <a:gd name="connsiteX2" fmla="*/ 1586975 w 1594532"/>
                <a:gd name="connsiteY2" fmla="*/ 687691 h 1330037"/>
                <a:gd name="connsiteX3" fmla="*/ 1594532 w 1594532"/>
                <a:gd name="connsiteY3" fmla="*/ 0 h 1330037"/>
                <a:gd name="connsiteX4" fmla="*/ 0 w 1594532"/>
                <a:gd name="connsiteY4" fmla="*/ 468536 h 1330037"/>
                <a:gd name="connsiteX0" fmla="*/ 0 w 1594532"/>
                <a:gd name="connsiteY0" fmla="*/ 468536 h 1330037"/>
                <a:gd name="connsiteX1" fmla="*/ 7557 w 1594532"/>
                <a:gd name="connsiteY1" fmla="*/ 1330037 h 1330037"/>
                <a:gd name="connsiteX2" fmla="*/ 1579310 w 1594532"/>
                <a:gd name="connsiteY2" fmla="*/ 808603 h 1330037"/>
                <a:gd name="connsiteX3" fmla="*/ 1594532 w 1594532"/>
                <a:gd name="connsiteY3" fmla="*/ 0 h 1330037"/>
                <a:gd name="connsiteX4" fmla="*/ 0 w 1594532"/>
                <a:gd name="connsiteY4" fmla="*/ 468536 h 1330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532" h="1330037">
                  <a:moveTo>
                    <a:pt x="0" y="468536"/>
                  </a:moveTo>
                  <a:lnTo>
                    <a:pt x="7557" y="1330037"/>
                  </a:lnTo>
                  <a:lnTo>
                    <a:pt x="1579310" y="808603"/>
                  </a:lnTo>
                  <a:lnTo>
                    <a:pt x="1594532" y="0"/>
                  </a:lnTo>
                  <a:lnTo>
                    <a:pt x="0" y="468536"/>
                  </a:lnTo>
                  <a:close/>
                </a:path>
              </a:pathLst>
            </a:custGeom>
            <a:gradFill>
              <a:gsLst>
                <a:gs pos="0">
                  <a:schemeClr val="bg1">
                    <a:lumMod val="65000"/>
                  </a:schemeClr>
                </a:gs>
                <a:gs pos="50000">
                  <a:schemeClr val="tx1"/>
                </a:gs>
                <a:gs pos="100000">
                  <a:schemeClr val="tx1"/>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reeform 4"/>
            <p:cNvSpPr/>
            <p:nvPr/>
          </p:nvSpPr>
          <p:spPr>
            <a:xfrm>
              <a:off x="4991069" y="666908"/>
              <a:ext cx="1571861" cy="3317533"/>
            </a:xfrm>
            <a:custGeom>
              <a:avLst/>
              <a:gdLst>
                <a:gd name="connsiteX0" fmla="*/ 7557 w 1579418"/>
                <a:gd name="connsiteY0" fmla="*/ 0 h 3325091"/>
                <a:gd name="connsiteX1" fmla="*/ 1579418 w 1579418"/>
                <a:gd name="connsiteY1" fmla="*/ 249382 h 3325091"/>
                <a:gd name="connsiteX2" fmla="*/ 1579418 w 1579418"/>
                <a:gd name="connsiteY2" fmla="*/ 2871669 h 3325091"/>
                <a:gd name="connsiteX3" fmla="*/ 0 w 1579418"/>
                <a:gd name="connsiteY3" fmla="*/ 3325091 h 3325091"/>
                <a:gd name="connsiteX4" fmla="*/ 7557 w 1579418"/>
                <a:gd name="connsiteY4" fmla="*/ 0 h 3325091"/>
                <a:gd name="connsiteX0" fmla="*/ 0 w 1571861"/>
                <a:gd name="connsiteY0" fmla="*/ 0 h 3317533"/>
                <a:gd name="connsiteX1" fmla="*/ 1571861 w 1571861"/>
                <a:gd name="connsiteY1" fmla="*/ 249382 h 3317533"/>
                <a:gd name="connsiteX2" fmla="*/ 1571861 w 1571861"/>
                <a:gd name="connsiteY2" fmla="*/ 2871669 h 3317533"/>
                <a:gd name="connsiteX3" fmla="*/ 0 w 1571861"/>
                <a:gd name="connsiteY3" fmla="*/ 3317533 h 3317533"/>
                <a:gd name="connsiteX4" fmla="*/ 0 w 1571861"/>
                <a:gd name="connsiteY4" fmla="*/ 0 h 331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1861" h="3317533">
                  <a:moveTo>
                    <a:pt x="0" y="0"/>
                  </a:moveTo>
                  <a:lnTo>
                    <a:pt x="1571861" y="249382"/>
                  </a:lnTo>
                  <a:lnTo>
                    <a:pt x="1571861" y="2871669"/>
                  </a:lnTo>
                  <a:lnTo>
                    <a:pt x="0" y="3317533"/>
                  </a:lnTo>
                  <a:lnTo>
                    <a:pt x="0" y="0"/>
                  </a:lnTo>
                  <a:close/>
                </a:path>
              </a:pathLst>
            </a:custGeom>
            <a:gradFill>
              <a:gsLst>
                <a:gs pos="0">
                  <a:schemeClr val="bg1">
                    <a:lumMod val="65000"/>
                  </a:schemeClr>
                </a:gs>
                <a:gs pos="50000">
                  <a:schemeClr val="tx1"/>
                </a:gs>
                <a:gs pos="100000">
                  <a:schemeClr val="tx1"/>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Freeform 5"/>
            <p:cNvSpPr/>
            <p:nvPr/>
          </p:nvSpPr>
          <p:spPr>
            <a:xfrm>
              <a:off x="948061" y="675648"/>
              <a:ext cx="4058122" cy="3603518"/>
            </a:xfrm>
            <a:custGeom>
              <a:avLst/>
              <a:gdLst>
                <a:gd name="connsiteX0" fmla="*/ 0 w 4058122"/>
                <a:gd name="connsiteY0" fmla="*/ 143583 h 3627372"/>
                <a:gd name="connsiteX1" fmla="*/ 0 w 4058122"/>
                <a:gd name="connsiteY1" fmla="*/ 3385547 h 3627372"/>
                <a:gd name="connsiteX2" fmla="*/ 4058122 w 4058122"/>
                <a:gd name="connsiteY2" fmla="*/ 3627372 h 3627372"/>
                <a:gd name="connsiteX3" fmla="*/ 4058122 w 4058122"/>
                <a:gd name="connsiteY3" fmla="*/ 0 h 3627372"/>
                <a:gd name="connsiteX4" fmla="*/ 0 w 4058122"/>
                <a:gd name="connsiteY4" fmla="*/ 143583 h 3627372"/>
                <a:gd name="connsiteX0" fmla="*/ 0 w 4058122"/>
                <a:gd name="connsiteY0" fmla="*/ 111778 h 3595567"/>
                <a:gd name="connsiteX1" fmla="*/ 0 w 4058122"/>
                <a:gd name="connsiteY1" fmla="*/ 3353742 h 3595567"/>
                <a:gd name="connsiteX2" fmla="*/ 4058122 w 4058122"/>
                <a:gd name="connsiteY2" fmla="*/ 3595567 h 3595567"/>
                <a:gd name="connsiteX3" fmla="*/ 4058122 w 4058122"/>
                <a:gd name="connsiteY3" fmla="*/ 0 h 3595567"/>
                <a:gd name="connsiteX4" fmla="*/ 0 w 4058122"/>
                <a:gd name="connsiteY4" fmla="*/ 111778 h 3595567"/>
                <a:gd name="connsiteX0" fmla="*/ 0 w 4058122"/>
                <a:gd name="connsiteY0" fmla="*/ 119729 h 3603518"/>
                <a:gd name="connsiteX1" fmla="*/ 0 w 4058122"/>
                <a:gd name="connsiteY1" fmla="*/ 3361693 h 3603518"/>
                <a:gd name="connsiteX2" fmla="*/ 4058122 w 4058122"/>
                <a:gd name="connsiteY2" fmla="*/ 3603518 h 3603518"/>
                <a:gd name="connsiteX3" fmla="*/ 4058122 w 4058122"/>
                <a:gd name="connsiteY3" fmla="*/ 0 h 3603518"/>
                <a:gd name="connsiteX4" fmla="*/ 0 w 4058122"/>
                <a:gd name="connsiteY4" fmla="*/ 119729 h 3603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8122" h="3603518">
                  <a:moveTo>
                    <a:pt x="0" y="119729"/>
                  </a:moveTo>
                  <a:lnTo>
                    <a:pt x="0" y="3361693"/>
                  </a:lnTo>
                  <a:lnTo>
                    <a:pt x="4058122" y="3603518"/>
                  </a:lnTo>
                  <a:lnTo>
                    <a:pt x="4058122" y="0"/>
                  </a:lnTo>
                  <a:lnTo>
                    <a:pt x="0" y="119729"/>
                  </a:lnTo>
                  <a:close/>
                </a:path>
              </a:pathLst>
            </a:custGeom>
            <a:gradFill flip="none" rotWithShape="1">
              <a:gsLst>
                <a:gs pos="0">
                  <a:schemeClr val="tx1"/>
                </a:gs>
                <a:gs pos="50000">
                  <a:schemeClr val="tx1"/>
                </a:gs>
                <a:gs pos="100000">
                  <a:schemeClr val="bg1">
                    <a:lumMod val="75000"/>
                  </a:schemeClr>
                </a:gs>
              </a:gsLst>
              <a:lin ang="0" scaled="1"/>
              <a:tileRect/>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7" name="Freeform 6"/>
            <p:cNvSpPr/>
            <p:nvPr/>
          </p:nvSpPr>
          <p:spPr>
            <a:xfrm>
              <a:off x="939760" y="4042627"/>
              <a:ext cx="4058865" cy="810873"/>
            </a:xfrm>
            <a:custGeom>
              <a:avLst/>
              <a:gdLst>
                <a:gd name="connsiteX0" fmla="*/ 0 w 4043008"/>
                <a:gd name="connsiteY0" fmla="*/ 0 h 831273"/>
                <a:gd name="connsiteX1" fmla="*/ 4043008 w 4043008"/>
                <a:gd name="connsiteY1" fmla="*/ 234268 h 831273"/>
                <a:gd name="connsiteX2" fmla="*/ 4043008 w 4043008"/>
                <a:gd name="connsiteY2" fmla="*/ 831273 h 831273"/>
                <a:gd name="connsiteX3" fmla="*/ 30228 w 4043008"/>
                <a:gd name="connsiteY3" fmla="*/ 536549 h 831273"/>
                <a:gd name="connsiteX4" fmla="*/ 0 w 4043008"/>
                <a:gd name="connsiteY4" fmla="*/ 0 h 831273"/>
                <a:gd name="connsiteX0" fmla="*/ 22672 w 4065680"/>
                <a:gd name="connsiteY0" fmla="*/ 0 h 831273"/>
                <a:gd name="connsiteX1" fmla="*/ 4065680 w 4065680"/>
                <a:gd name="connsiteY1" fmla="*/ 234268 h 831273"/>
                <a:gd name="connsiteX2" fmla="*/ 4065680 w 4065680"/>
                <a:gd name="connsiteY2" fmla="*/ 831273 h 831273"/>
                <a:gd name="connsiteX3" fmla="*/ 0 w 4065680"/>
                <a:gd name="connsiteY3" fmla="*/ 521435 h 831273"/>
                <a:gd name="connsiteX4" fmla="*/ 22672 w 4065680"/>
                <a:gd name="connsiteY4" fmla="*/ 0 h 831273"/>
                <a:gd name="connsiteX0" fmla="*/ 7558 w 4050566"/>
                <a:gd name="connsiteY0" fmla="*/ 0 h 831273"/>
                <a:gd name="connsiteX1" fmla="*/ 4050566 w 4050566"/>
                <a:gd name="connsiteY1" fmla="*/ 234268 h 831273"/>
                <a:gd name="connsiteX2" fmla="*/ 4050566 w 4050566"/>
                <a:gd name="connsiteY2" fmla="*/ 831273 h 831273"/>
                <a:gd name="connsiteX3" fmla="*/ 0 w 4050566"/>
                <a:gd name="connsiteY3" fmla="*/ 521435 h 831273"/>
                <a:gd name="connsiteX4" fmla="*/ 7558 w 4050566"/>
                <a:gd name="connsiteY4" fmla="*/ 0 h 831273"/>
                <a:gd name="connsiteX0" fmla="*/ 7558 w 4050566"/>
                <a:gd name="connsiteY0" fmla="*/ 0 h 793488"/>
                <a:gd name="connsiteX1" fmla="*/ 4050566 w 4050566"/>
                <a:gd name="connsiteY1" fmla="*/ 234268 h 793488"/>
                <a:gd name="connsiteX2" fmla="*/ 4050566 w 4050566"/>
                <a:gd name="connsiteY2" fmla="*/ 793488 h 793488"/>
                <a:gd name="connsiteX3" fmla="*/ 0 w 4050566"/>
                <a:gd name="connsiteY3" fmla="*/ 521435 h 793488"/>
                <a:gd name="connsiteX4" fmla="*/ 7558 w 4050566"/>
                <a:gd name="connsiteY4" fmla="*/ 0 h 793488"/>
                <a:gd name="connsiteX0" fmla="*/ 7558 w 4050566"/>
                <a:gd name="connsiteY0" fmla="*/ 0 h 816159"/>
                <a:gd name="connsiteX1" fmla="*/ 4050566 w 4050566"/>
                <a:gd name="connsiteY1" fmla="*/ 234268 h 816159"/>
                <a:gd name="connsiteX2" fmla="*/ 4050566 w 4050566"/>
                <a:gd name="connsiteY2" fmla="*/ 816159 h 816159"/>
                <a:gd name="connsiteX3" fmla="*/ 0 w 4050566"/>
                <a:gd name="connsiteY3" fmla="*/ 521435 h 816159"/>
                <a:gd name="connsiteX4" fmla="*/ 7558 w 4050566"/>
                <a:gd name="connsiteY4" fmla="*/ 0 h 816159"/>
                <a:gd name="connsiteX0" fmla="*/ 0 w 4058865"/>
                <a:gd name="connsiteY0" fmla="*/ 0 h 810873"/>
                <a:gd name="connsiteX1" fmla="*/ 4058865 w 4058865"/>
                <a:gd name="connsiteY1" fmla="*/ 228982 h 810873"/>
                <a:gd name="connsiteX2" fmla="*/ 4058865 w 4058865"/>
                <a:gd name="connsiteY2" fmla="*/ 810873 h 810873"/>
                <a:gd name="connsiteX3" fmla="*/ 8299 w 4058865"/>
                <a:gd name="connsiteY3" fmla="*/ 516149 h 810873"/>
                <a:gd name="connsiteX4" fmla="*/ 0 w 4058865"/>
                <a:gd name="connsiteY4" fmla="*/ 0 h 810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8865" h="810873">
                  <a:moveTo>
                    <a:pt x="0" y="0"/>
                  </a:moveTo>
                  <a:lnTo>
                    <a:pt x="4058865" y="228982"/>
                  </a:lnTo>
                  <a:lnTo>
                    <a:pt x="4058865" y="810873"/>
                  </a:lnTo>
                  <a:lnTo>
                    <a:pt x="8299" y="516149"/>
                  </a:lnTo>
                  <a:lnTo>
                    <a:pt x="0" y="0"/>
                  </a:lnTo>
                  <a:close/>
                </a:path>
              </a:pathLst>
            </a:custGeom>
            <a:gradFill flip="none" rotWithShape="1">
              <a:gsLst>
                <a:gs pos="0">
                  <a:schemeClr val="tx1"/>
                </a:gs>
                <a:gs pos="50000">
                  <a:schemeClr val="tx1"/>
                </a:gs>
                <a:gs pos="100000">
                  <a:schemeClr val="bg1">
                    <a:lumMod val="75000"/>
                  </a:schemeClr>
                </a:gs>
              </a:gsLst>
              <a:lin ang="0" scaled="1"/>
              <a:tileRect/>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8" name="Group 7"/>
            <p:cNvGrpSpPr/>
            <p:nvPr/>
          </p:nvGrpSpPr>
          <p:grpSpPr>
            <a:xfrm>
              <a:off x="1012296" y="810492"/>
              <a:ext cx="468535" cy="3181508"/>
              <a:chOff x="3264635" y="937071"/>
              <a:chExt cx="468535" cy="3181508"/>
            </a:xfrm>
          </p:grpSpPr>
          <p:sp>
            <p:nvSpPr>
              <p:cNvPr id="94" name="Freeform 93"/>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5" name="Freeform 94"/>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95"/>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96"/>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Freeform 97"/>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100"/>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Freeform 101"/>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Freeform 102"/>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Freeform 103"/>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Freeform 104"/>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Freeform 105"/>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Freeform 106"/>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9" name="Group 8"/>
            <p:cNvGrpSpPr/>
            <p:nvPr/>
          </p:nvGrpSpPr>
          <p:grpSpPr>
            <a:xfrm>
              <a:off x="1710061" y="810492"/>
              <a:ext cx="468535" cy="3181508"/>
              <a:chOff x="3264635" y="937071"/>
              <a:chExt cx="468535" cy="3181508"/>
            </a:xfrm>
          </p:grpSpPr>
          <p:sp>
            <p:nvSpPr>
              <p:cNvPr id="80" name="Freeform 79"/>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1" name="Freeform 80"/>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Freeform 81"/>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82"/>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reeform 83"/>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reeform 84"/>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85"/>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Freeform 90"/>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Freeform 91"/>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Freeform 92"/>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0" name="Group 9"/>
            <p:cNvGrpSpPr/>
            <p:nvPr/>
          </p:nvGrpSpPr>
          <p:grpSpPr>
            <a:xfrm>
              <a:off x="2319661" y="810492"/>
              <a:ext cx="468535" cy="3181508"/>
              <a:chOff x="3264635" y="937071"/>
              <a:chExt cx="468535" cy="3181508"/>
            </a:xfrm>
          </p:grpSpPr>
          <p:sp>
            <p:nvSpPr>
              <p:cNvPr id="66" name="Freeform 65"/>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7" name="Freeform 66"/>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Freeform 67"/>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Freeform 68"/>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74"/>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76"/>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77"/>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78"/>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1" name="Group 10"/>
            <p:cNvGrpSpPr/>
            <p:nvPr/>
          </p:nvGrpSpPr>
          <p:grpSpPr>
            <a:xfrm>
              <a:off x="2973343" y="810492"/>
              <a:ext cx="468535" cy="3181508"/>
              <a:chOff x="3264635" y="937071"/>
              <a:chExt cx="468535" cy="3181508"/>
            </a:xfrm>
          </p:grpSpPr>
          <p:sp>
            <p:nvSpPr>
              <p:cNvPr id="52" name="Freeform 51"/>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3" name="Freeform 52"/>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53"/>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Freeform 54"/>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55"/>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59"/>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60"/>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61"/>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64"/>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2" name="Group 11"/>
            <p:cNvGrpSpPr/>
            <p:nvPr/>
          </p:nvGrpSpPr>
          <p:grpSpPr>
            <a:xfrm>
              <a:off x="3615061" y="810492"/>
              <a:ext cx="468535" cy="3181508"/>
              <a:chOff x="3264635" y="937071"/>
              <a:chExt cx="468535" cy="3181508"/>
            </a:xfrm>
          </p:grpSpPr>
          <p:sp>
            <p:nvSpPr>
              <p:cNvPr id="38" name="Freeform 37"/>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39" name="Freeform 38"/>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39"/>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41"/>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42"/>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43"/>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44"/>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47"/>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48"/>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3" name="Group 12"/>
            <p:cNvGrpSpPr/>
            <p:nvPr/>
          </p:nvGrpSpPr>
          <p:grpSpPr>
            <a:xfrm>
              <a:off x="4300861" y="810492"/>
              <a:ext cx="468535" cy="3181508"/>
              <a:chOff x="3264635" y="937071"/>
              <a:chExt cx="468535" cy="3181508"/>
            </a:xfrm>
          </p:grpSpPr>
          <p:sp>
            <p:nvSpPr>
              <p:cNvPr id="24" name="Freeform 23"/>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 name="Freeform 24"/>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5"/>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26"/>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27"/>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28"/>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30"/>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31"/>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32"/>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33"/>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34"/>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35"/>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36"/>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4" name="Freeform 13"/>
            <p:cNvSpPr/>
            <p:nvPr/>
          </p:nvSpPr>
          <p:spPr>
            <a:xfrm>
              <a:off x="2244945" y="4203596"/>
              <a:ext cx="754848" cy="408080"/>
            </a:xfrm>
            <a:custGeom>
              <a:avLst/>
              <a:gdLst>
                <a:gd name="connsiteX0" fmla="*/ 0 w 710360"/>
                <a:gd name="connsiteY0" fmla="*/ 15114 h 423194"/>
                <a:gd name="connsiteX1" fmla="*/ 0 w 710360"/>
                <a:gd name="connsiteY1" fmla="*/ 370294 h 423194"/>
                <a:gd name="connsiteX2" fmla="*/ 710360 w 710360"/>
                <a:gd name="connsiteY2" fmla="*/ 423194 h 423194"/>
                <a:gd name="connsiteX3" fmla="*/ 710360 w 710360"/>
                <a:gd name="connsiteY3" fmla="*/ 37785 h 423194"/>
                <a:gd name="connsiteX4" fmla="*/ 90684 w 710360"/>
                <a:gd name="connsiteY4" fmla="*/ 0 h 423194"/>
                <a:gd name="connsiteX0" fmla="*/ 44488 w 754848"/>
                <a:gd name="connsiteY0" fmla="*/ 0 h 408080"/>
                <a:gd name="connsiteX1" fmla="*/ 44488 w 754848"/>
                <a:gd name="connsiteY1" fmla="*/ 355180 h 408080"/>
                <a:gd name="connsiteX2" fmla="*/ 754848 w 754848"/>
                <a:gd name="connsiteY2" fmla="*/ 408080 h 408080"/>
                <a:gd name="connsiteX3" fmla="*/ 754848 w 754848"/>
                <a:gd name="connsiteY3" fmla="*/ 22671 h 408080"/>
                <a:gd name="connsiteX4" fmla="*/ 0 w 754848"/>
                <a:gd name="connsiteY4" fmla="*/ 789 h 408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4848" h="408080">
                  <a:moveTo>
                    <a:pt x="44488" y="0"/>
                  </a:moveTo>
                  <a:lnTo>
                    <a:pt x="44488" y="355180"/>
                  </a:lnTo>
                  <a:lnTo>
                    <a:pt x="754848" y="408080"/>
                  </a:lnTo>
                  <a:lnTo>
                    <a:pt x="754848" y="22671"/>
                  </a:lnTo>
                  <a:lnTo>
                    <a:pt x="0" y="789"/>
                  </a:lnTo>
                </a:path>
              </a:pathLst>
            </a:custGeom>
            <a:gradFill>
              <a:gsLst>
                <a:gs pos="0">
                  <a:srgbClr val="EDF2E2"/>
                </a:gs>
                <a:gs pos="50000">
                  <a:srgbClr val="92D050"/>
                </a:gs>
                <a:gs pos="100000">
                  <a:srgbClr val="E3ECD0"/>
                </a:gs>
              </a:gsLst>
              <a:lin ang="0" scaled="1"/>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5" name="Freeform 14"/>
            <p:cNvSpPr/>
            <p:nvPr/>
          </p:nvSpPr>
          <p:spPr>
            <a:xfrm>
              <a:off x="1095423" y="4143140"/>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Freeform 15"/>
            <p:cNvSpPr/>
            <p:nvPr/>
          </p:nvSpPr>
          <p:spPr>
            <a:xfrm>
              <a:off x="1405261" y="4196039"/>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16"/>
            <p:cNvSpPr/>
            <p:nvPr/>
          </p:nvSpPr>
          <p:spPr>
            <a:xfrm>
              <a:off x="1694001" y="4180923"/>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Freeform 17"/>
            <p:cNvSpPr/>
            <p:nvPr/>
          </p:nvSpPr>
          <p:spPr>
            <a:xfrm>
              <a:off x="2003839" y="4233822"/>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18"/>
            <p:cNvSpPr/>
            <p:nvPr/>
          </p:nvSpPr>
          <p:spPr>
            <a:xfrm>
              <a:off x="3133575" y="4279166"/>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Freeform 19"/>
            <p:cNvSpPr/>
            <p:nvPr/>
          </p:nvSpPr>
          <p:spPr>
            <a:xfrm>
              <a:off x="3443413" y="4332065"/>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p:nvSpPr>
          <p:spPr>
            <a:xfrm>
              <a:off x="3945049" y="4316952"/>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Freeform 21"/>
            <p:cNvSpPr/>
            <p:nvPr/>
          </p:nvSpPr>
          <p:spPr>
            <a:xfrm>
              <a:off x="4254887" y="4369851"/>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p:cNvSpPr/>
            <p:nvPr/>
          </p:nvSpPr>
          <p:spPr>
            <a:xfrm>
              <a:off x="5562600" y="1268322"/>
              <a:ext cx="634790" cy="581891"/>
            </a:xfrm>
            <a:custGeom>
              <a:avLst/>
              <a:gdLst>
                <a:gd name="connsiteX0" fmla="*/ 0 w 619676"/>
                <a:gd name="connsiteY0" fmla="*/ 7557 h 559220"/>
                <a:gd name="connsiteX1" fmla="*/ 0 w 619676"/>
                <a:gd name="connsiteY1" fmla="*/ 506321 h 559220"/>
                <a:gd name="connsiteX2" fmla="*/ 619676 w 619676"/>
                <a:gd name="connsiteY2" fmla="*/ 559220 h 559220"/>
                <a:gd name="connsiteX3" fmla="*/ 619676 w 619676"/>
                <a:gd name="connsiteY3" fmla="*/ 0 h 559220"/>
                <a:gd name="connsiteX4" fmla="*/ 0 w 619676"/>
                <a:gd name="connsiteY4" fmla="*/ 7557 h 559220"/>
                <a:gd name="connsiteX0" fmla="*/ 0 w 634790"/>
                <a:gd name="connsiteY0" fmla="*/ 0 h 551663"/>
                <a:gd name="connsiteX1" fmla="*/ 0 w 634790"/>
                <a:gd name="connsiteY1" fmla="*/ 498764 h 551663"/>
                <a:gd name="connsiteX2" fmla="*/ 619676 w 634790"/>
                <a:gd name="connsiteY2" fmla="*/ 551663 h 551663"/>
                <a:gd name="connsiteX3" fmla="*/ 634790 w 634790"/>
                <a:gd name="connsiteY3" fmla="*/ 68014 h 551663"/>
                <a:gd name="connsiteX4" fmla="*/ 0 w 634790"/>
                <a:gd name="connsiteY4" fmla="*/ 0 h 551663"/>
                <a:gd name="connsiteX0" fmla="*/ 0 w 634790"/>
                <a:gd name="connsiteY0" fmla="*/ 0 h 551663"/>
                <a:gd name="connsiteX1" fmla="*/ 0 w 634790"/>
                <a:gd name="connsiteY1" fmla="*/ 498764 h 551663"/>
                <a:gd name="connsiteX2" fmla="*/ 619676 w 634790"/>
                <a:gd name="connsiteY2" fmla="*/ 551663 h 551663"/>
                <a:gd name="connsiteX3" fmla="*/ 634790 w 634790"/>
                <a:gd name="connsiteY3" fmla="*/ 90685 h 551663"/>
                <a:gd name="connsiteX4" fmla="*/ 0 w 634790"/>
                <a:gd name="connsiteY4" fmla="*/ 0 h 551663"/>
                <a:gd name="connsiteX0" fmla="*/ 0 w 634790"/>
                <a:gd name="connsiteY0" fmla="*/ 0 h 581891"/>
                <a:gd name="connsiteX1" fmla="*/ 0 w 634790"/>
                <a:gd name="connsiteY1" fmla="*/ 498764 h 581891"/>
                <a:gd name="connsiteX2" fmla="*/ 619676 w 634790"/>
                <a:gd name="connsiteY2" fmla="*/ 581891 h 581891"/>
                <a:gd name="connsiteX3" fmla="*/ 634790 w 634790"/>
                <a:gd name="connsiteY3" fmla="*/ 90685 h 581891"/>
                <a:gd name="connsiteX4" fmla="*/ 0 w 634790"/>
                <a:gd name="connsiteY4" fmla="*/ 0 h 581891"/>
                <a:gd name="connsiteX0" fmla="*/ 0 w 634790"/>
                <a:gd name="connsiteY0" fmla="*/ 0 h 612119"/>
                <a:gd name="connsiteX1" fmla="*/ 0 w 634790"/>
                <a:gd name="connsiteY1" fmla="*/ 498764 h 612119"/>
                <a:gd name="connsiteX2" fmla="*/ 619676 w 634790"/>
                <a:gd name="connsiteY2" fmla="*/ 612119 h 612119"/>
                <a:gd name="connsiteX3" fmla="*/ 634790 w 634790"/>
                <a:gd name="connsiteY3" fmla="*/ 90685 h 612119"/>
                <a:gd name="connsiteX4" fmla="*/ 0 w 634790"/>
                <a:gd name="connsiteY4" fmla="*/ 0 h 612119"/>
                <a:gd name="connsiteX0" fmla="*/ 0 w 634790"/>
                <a:gd name="connsiteY0" fmla="*/ 0 h 581891"/>
                <a:gd name="connsiteX1" fmla="*/ 0 w 634790"/>
                <a:gd name="connsiteY1" fmla="*/ 498764 h 581891"/>
                <a:gd name="connsiteX2" fmla="*/ 627233 w 634790"/>
                <a:gd name="connsiteY2" fmla="*/ 581891 h 581891"/>
                <a:gd name="connsiteX3" fmla="*/ 634790 w 634790"/>
                <a:gd name="connsiteY3" fmla="*/ 90685 h 581891"/>
                <a:gd name="connsiteX4" fmla="*/ 0 w 634790"/>
                <a:gd name="connsiteY4" fmla="*/ 0 h 5818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4790" h="581891">
                  <a:moveTo>
                    <a:pt x="0" y="0"/>
                  </a:moveTo>
                  <a:lnTo>
                    <a:pt x="0" y="498764"/>
                  </a:lnTo>
                  <a:lnTo>
                    <a:pt x="627233" y="581891"/>
                  </a:lnTo>
                  <a:lnTo>
                    <a:pt x="634790" y="90685"/>
                  </a:lnTo>
                  <a:lnTo>
                    <a:pt x="0" y="0"/>
                  </a:lnTo>
                  <a:close/>
                </a:path>
              </a:pathLst>
            </a:custGeom>
            <a:solidFill>
              <a:schemeClr val="accent1">
                <a:alpha val="63000"/>
              </a:schemeClr>
            </a:solidFill>
            <a:ln>
              <a:noFill/>
            </a:ln>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8" name="Picture 12" descr="BS01739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22600" y="2635865"/>
            <a:ext cx="12954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9" name="Picture 158" descr="Computer Box (Office Clip A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9627">
            <a:off x="1860968" y="3941324"/>
            <a:ext cx="76835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0" name="Picture 155" descr="Computer Screen (Office Clip Ar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30093" y="4337373"/>
            <a:ext cx="776288"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1" name="Picture 155" descr="Computer Screen (Office Clip Art)"/>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485022" y="4743773"/>
            <a:ext cx="776288" cy="81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 name="TextBox 111"/>
          <p:cNvSpPr txBox="1"/>
          <p:nvPr/>
        </p:nvSpPr>
        <p:spPr>
          <a:xfrm>
            <a:off x="1482015" y="5129613"/>
            <a:ext cx="1005403" cy="369332"/>
          </a:xfrm>
          <a:prstGeom prst="rect">
            <a:avLst/>
          </a:prstGeom>
          <a:noFill/>
        </p:spPr>
        <p:txBody>
          <a:bodyPr wrap="none" rtlCol="0">
            <a:spAutoFit/>
          </a:bodyPr>
          <a:lstStyle/>
          <a:p>
            <a:r>
              <a:rPr lang="en-US" sz="1800" dirty="0">
                <a:solidFill>
                  <a:srgbClr val="FF0000"/>
                </a:solidFill>
              </a:rPr>
              <a:t>IDS/IPS</a:t>
            </a:r>
          </a:p>
        </p:txBody>
      </p:sp>
      <p:pic>
        <p:nvPicPr>
          <p:cNvPr id="219" name="Picture 12" descr="BS01739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71485" y="3695293"/>
            <a:ext cx="1295400" cy="45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221" name="Straight Arrow Connector 220"/>
          <p:cNvCxnSpPr>
            <a:endCxn id="108" idx="1"/>
          </p:cNvCxnSpPr>
          <p:nvPr/>
        </p:nvCxnSpPr>
        <p:spPr>
          <a:xfrm>
            <a:off x="1380299" y="2337047"/>
            <a:ext cx="1642301" cy="52662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3" name="Straight Arrow Connector 222"/>
          <p:cNvCxnSpPr>
            <a:endCxn id="94" idx="1"/>
          </p:cNvCxnSpPr>
          <p:nvPr/>
        </p:nvCxnSpPr>
        <p:spPr>
          <a:xfrm flipV="1">
            <a:off x="4351701" y="2606842"/>
            <a:ext cx="1427425" cy="8484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5" name="Straight Arrow Connector 224"/>
          <p:cNvCxnSpPr>
            <a:stCxn id="219" idx="0"/>
            <a:endCxn id="17" idx="1"/>
          </p:cNvCxnSpPr>
          <p:nvPr/>
        </p:nvCxnSpPr>
        <p:spPr>
          <a:xfrm flipV="1">
            <a:off x="5719185" y="2714015"/>
            <a:ext cx="194217" cy="981278"/>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7" name="Straight Arrow Connector 226"/>
          <p:cNvCxnSpPr>
            <a:stCxn id="219" idx="2"/>
            <a:endCxn id="111" idx="0"/>
          </p:cNvCxnSpPr>
          <p:nvPr/>
        </p:nvCxnSpPr>
        <p:spPr>
          <a:xfrm>
            <a:off x="5719185" y="4150906"/>
            <a:ext cx="153981" cy="592867"/>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9" name="Straight Arrow Connector 228"/>
          <p:cNvCxnSpPr>
            <a:stCxn id="110" idx="0"/>
            <a:endCxn id="219" idx="3"/>
          </p:cNvCxnSpPr>
          <p:nvPr/>
        </p:nvCxnSpPr>
        <p:spPr>
          <a:xfrm flipH="1" flipV="1">
            <a:off x="6366885" y="3923100"/>
            <a:ext cx="251352" cy="41427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0" name="TextBox 229"/>
          <p:cNvSpPr txBox="1"/>
          <p:nvPr/>
        </p:nvSpPr>
        <p:spPr>
          <a:xfrm>
            <a:off x="6164579" y="5943600"/>
            <a:ext cx="1672253" cy="369332"/>
          </a:xfrm>
          <a:prstGeom prst="rect">
            <a:avLst/>
          </a:prstGeom>
          <a:noFill/>
        </p:spPr>
        <p:txBody>
          <a:bodyPr wrap="none" rtlCol="0">
            <a:spAutoFit/>
          </a:bodyPr>
          <a:lstStyle/>
          <a:p>
            <a:r>
              <a:rPr lang="en-US" sz="1800" dirty="0"/>
              <a:t>Company PCs</a:t>
            </a:r>
          </a:p>
        </p:txBody>
      </p:sp>
      <p:cxnSp>
        <p:nvCxnSpPr>
          <p:cNvPr id="232" name="Straight Arrow Connector 231"/>
          <p:cNvCxnSpPr>
            <a:stCxn id="108" idx="1"/>
            <a:endCxn id="109" idx="0"/>
          </p:cNvCxnSpPr>
          <p:nvPr/>
        </p:nvCxnSpPr>
        <p:spPr>
          <a:xfrm flipH="1">
            <a:off x="2215781" y="2863672"/>
            <a:ext cx="806819" cy="1078377"/>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234" name="Straight Arrow Connector 233"/>
          <p:cNvCxnSpPr>
            <a:stCxn id="6" idx="1"/>
            <a:endCxn id="109" idx="0"/>
          </p:cNvCxnSpPr>
          <p:nvPr/>
        </p:nvCxnSpPr>
        <p:spPr>
          <a:xfrm flipH="1">
            <a:off x="2215781" y="2618750"/>
            <a:ext cx="3550692" cy="1323299"/>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cxnSp>
        <p:nvCxnSpPr>
          <p:cNvPr id="236" name="Straight Arrow Connector 235"/>
          <p:cNvCxnSpPr>
            <a:stCxn id="219" idx="1"/>
            <a:endCxn id="109" idx="0"/>
          </p:cNvCxnSpPr>
          <p:nvPr/>
        </p:nvCxnSpPr>
        <p:spPr>
          <a:xfrm flipH="1">
            <a:off x="2215781" y="3923100"/>
            <a:ext cx="2855704" cy="18949"/>
          </a:xfrm>
          <a:prstGeom prst="straightConnector1">
            <a:avLst/>
          </a:prstGeom>
          <a:ln>
            <a:prstDash val="dash"/>
            <a:tailEnd type="arrow"/>
          </a:ln>
        </p:spPr>
        <p:style>
          <a:lnRef idx="1">
            <a:schemeClr val="accent1"/>
          </a:lnRef>
          <a:fillRef idx="0">
            <a:schemeClr val="accent1"/>
          </a:fillRef>
          <a:effectRef idx="0">
            <a:schemeClr val="accent1"/>
          </a:effectRef>
          <a:fontRef idx="minor">
            <a:schemeClr val="tx1"/>
          </a:fontRef>
        </p:style>
      </p:cxnSp>
      <p:sp>
        <p:nvSpPr>
          <p:cNvPr id="237" name="TextBox 236"/>
          <p:cNvSpPr txBox="1"/>
          <p:nvPr/>
        </p:nvSpPr>
        <p:spPr>
          <a:xfrm>
            <a:off x="2857500" y="3985674"/>
            <a:ext cx="1625600" cy="923330"/>
          </a:xfrm>
          <a:prstGeom prst="rect">
            <a:avLst/>
          </a:prstGeom>
          <a:noFill/>
        </p:spPr>
        <p:txBody>
          <a:bodyPr wrap="square" rtlCol="0">
            <a:spAutoFit/>
          </a:bodyPr>
          <a:lstStyle/>
          <a:p>
            <a:r>
              <a:rPr lang="en-US" sz="1800" dirty="0">
                <a:solidFill>
                  <a:srgbClr val="FF0000"/>
                </a:solidFill>
              </a:rPr>
              <a:t>Collect packet info from everywhere</a:t>
            </a:r>
          </a:p>
        </p:txBody>
      </p:sp>
      <p:sp>
        <p:nvSpPr>
          <p:cNvPr id="238" name="TextBox 237"/>
          <p:cNvSpPr txBox="1"/>
          <p:nvPr/>
        </p:nvSpPr>
        <p:spPr>
          <a:xfrm>
            <a:off x="1066800" y="5556573"/>
            <a:ext cx="4418222" cy="1200329"/>
          </a:xfrm>
          <a:prstGeom prst="rect">
            <a:avLst/>
          </a:prstGeom>
          <a:noFill/>
        </p:spPr>
        <p:txBody>
          <a:bodyPr wrap="square" rtlCol="0">
            <a:spAutoFit/>
          </a:bodyPr>
          <a:lstStyle/>
          <a:p>
            <a:r>
              <a:rPr lang="en-US" sz="1800" dirty="0">
                <a:solidFill>
                  <a:srgbClr val="FF0000"/>
                </a:solidFill>
              </a:rPr>
              <a:t>Analyze packet data in real time.</a:t>
            </a:r>
          </a:p>
          <a:p>
            <a:r>
              <a:rPr lang="en-US" sz="1800" dirty="0">
                <a:solidFill>
                  <a:srgbClr val="FF0000"/>
                </a:solidFill>
              </a:rPr>
              <a:t>Rules to evaluate potential threats.</a:t>
            </a:r>
          </a:p>
          <a:p>
            <a:r>
              <a:rPr lang="en-US" sz="1800" dirty="0">
                <a:solidFill>
                  <a:srgbClr val="FF0000"/>
                </a:solidFill>
              </a:rPr>
              <a:t>IPS: Reconfigure firewalls to block IP addresses evaluated as threats.</a:t>
            </a:r>
          </a:p>
        </p:txBody>
      </p:sp>
    </p:spTree>
    <p:extLst>
      <p:ext uri="{BB962C8B-B14F-4D97-AF65-F5344CB8AC3E}">
        <p14:creationId xmlns:p14="http://schemas.microsoft.com/office/powerpoint/2010/main" val="8118026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Line 41"/>
          <p:cNvSpPr>
            <a:spLocks noChangeShapeType="1"/>
          </p:cNvSpPr>
          <p:nvPr/>
        </p:nvSpPr>
        <p:spPr bwMode="auto">
          <a:xfrm flipH="1">
            <a:off x="2133600" y="2193925"/>
            <a:ext cx="4800600" cy="3048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32771" name="Line 47"/>
          <p:cNvSpPr>
            <a:spLocks noChangeShapeType="1"/>
          </p:cNvSpPr>
          <p:nvPr/>
        </p:nvSpPr>
        <p:spPr bwMode="auto">
          <a:xfrm flipH="1" flipV="1">
            <a:off x="2438400" y="2574925"/>
            <a:ext cx="5257800" cy="3810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32772" name="Line 48"/>
          <p:cNvSpPr>
            <a:spLocks noChangeShapeType="1"/>
          </p:cNvSpPr>
          <p:nvPr/>
        </p:nvSpPr>
        <p:spPr bwMode="auto">
          <a:xfrm flipH="1" flipV="1">
            <a:off x="2438400" y="2574925"/>
            <a:ext cx="5257800" cy="12192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32773" name="Line 49"/>
          <p:cNvSpPr>
            <a:spLocks noChangeShapeType="1"/>
          </p:cNvSpPr>
          <p:nvPr/>
        </p:nvSpPr>
        <p:spPr bwMode="auto">
          <a:xfrm flipH="1" flipV="1">
            <a:off x="2362200" y="2651125"/>
            <a:ext cx="5334000" cy="15240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32774" name="Line 50"/>
          <p:cNvSpPr>
            <a:spLocks noChangeShapeType="1"/>
          </p:cNvSpPr>
          <p:nvPr/>
        </p:nvSpPr>
        <p:spPr bwMode="auto">
          <a:xfrm flipH="1" flipV="1">
            <a:off x="2286000" y="2498725"/>
            <a:ext cx="3962400" cy="21336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32775" name="Rectangle 2"/>
          <p:cNvSpPr>
            <a:spLocks noGrp="1" noChangeArrowheads="1"/>
          </p:cNvSpPr>
          <p:nvPr>
            <p:ph type="title"/>
          </p:nvPr>
        </p:nvSpPr>
        <p:spPr/>
        <p:txBody>
          <a:bodyPr/>
          <a:lstStyle/>
          <a:p>
            <a:r>
              <a:rPr lang="en-US" dirty="0"/>
              <a:t>Denial Of Service</a:t>
            </a:r>
          </a:p>
        </p:txBody>
      </p:sp>
      <p:sp>
        <p:nvSpPr>
          <p:cNvPr id="32776" name="Text Box 36"/>
          <p:cNvSpPr txBox="1">
            <a:spLocks noChangeArrowheads="1"/>
          </p:cNvSpPr>
          <p:nvPr/>
        </p:nvSpPr>
        <p:spPr bwMode="auto">
          <a:xfrm>
            <a:off x="5791200" y="4708525"/>
            <a:ext cx="31242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sz="2000"/>
              <a:t>Zombie PCs at homes, schools, and businesses. Weak security.</a:t>
            </a:r>
          </a:p>
        </p:txBody>
      </p:sp>
      <p:sp>
        <p:nvSpPr>
          <p:cNvPr id="32777" name="Freeform 38"/>
          <p:cNvSpPr>
            <a:spLocks/>
          </p:cNvSpPr>
          <p:nvPr/>
        </p:nvSpPr>
        <p:spPr bwMode="auto">
          <a:xfrm>
            <a:off x="3048000" y="3641725"/>
            <a:ext cx="3276600" cy="1219200"/>
          </a:xfrm>
          <a:custGeom>
            <a:avLst/>
            <a:gdLst>
              <a:gd name="T0" fmla="*/ 0 w 2064"/>
              <a:gd name="T1" fmla="*/ 2147483647 h 768"/>
              <a:gd name="T2" fmla="*/ 2147483647 w 2064"/>
              <a:gd name="T3" fmla="*/ 2147483647 h 768"/>
              <a:gd name="T4" fmla="*/ 2147483647 w 2064"/>
              <a:gd name="T5" fmla="*/ 2147483647 h 768"/>
              <a:gd name="T6" fmla="*/ 2147483647 w 2064"/>
              <a:gd name="T7" fmla="*/ 2147483647 h 768"/>
              <a:gd name="T8" fmla="*/ 2147483647 w 2064"/>
              <a:gd name="T9" fmla="*/ 2147483647 h 768"/>
              <a:gd name="T10" fmla="*/ 2147483647 w 2064"/>
              <a:gd name="T11" fmla="*/ 2147483647 h 768"/>
              <a:gd name="T12" fmla="*/ 2147483647 w 2064"/>
              <a:gd name="T13" fmla="*/ 0 h 768"/>
              <a:gd name="T14" fmla="*/ 2147483647 w 2064"/>
              <a:gd name="T15" fmla="*/ 2147483647 h 768"/>
              <a:gd name="T16" fmla="*/ 0 60000 65536"/>
              <a:gd name="T17" fmla="*/ 0 60000 65536"/>
              <a:gd name="T18" fmla="*/ 0 60000 65536"/>
              <a:gd name="T19" fmla="*/ 0 60000 65536"/>
              <a:gd name="T20" fmla="*/ 0 60000 65536"/>
              <a:gd name="T21" fmla="*/ 0 60000 65536"/>
              <a:gd name="T22" fmla="*/ 0 60000 65536"/>
              <a:gd name="T23" fmla="*/ 0 60000 65536"/>
              <a:gd name="T24" fmla="*/ 0 w 2064"/>
              <a:gd name="T25" fmla="*/ 0 h 768"/>
              <a:gd name="T26" fmla="*/ 2064 w 2064"/>
              <a:gd name="T27" fmla="*/ 768 h 76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064" h="768">
                <a:moveTo>
                  <a:pt x="0" y="768"/>
                </a:moveTo>
                <a:cubicBezTo>
                  <a:pt x="60" y="704"/>
                  <a:pt x="120" y="640"/>
                  <a:pt x="144" y="576"/>
                </a:cubicBezTo>
                <a:cubicBezTo>
                  <a:pt x="168" y="512"/>
                  <a:pt x="96" y="416"/>
                  <a:pt x="144" y="384"/>
                </a:cubicBezTo>
                <a:cubicBezTo>
                  <a:pt x="192" y="352"/>
                  <a:pt x="328" y="400"/>
                  <a:pt x="432" y="384"/>
                </a:cubicBezTo>
                <a:cubicBezTo>
                  <a:pt x="536" y="368"/>
                  <a:pt x="696" y="336"/>
                  <a:pt x="768" y="288"/>
                </a:cubicBezTo>
                <a:cubicBezTo>
                  <a:pt x="840" y="240"/>
                  <a:pt x="776" y="144"/>
                  <a:pt x="864" y="96"/>
                </a:cubicBezTo>
                <a:cubicBezTo>
                  <a:pt x="952" y="48"/>
                  <a:pt x="1096" y="0"/>
                  <a:pt x="1296" y="0"/>
                </a:cubicBezTo>
                <a:cubicBezTo>
                  <a:pt x="1496" y="0"/>
                  <a:pt x="1780" y="48"/>
                  <a:pt x="2064" y="96"/>
                </a:cubicBezTo>
              </a:path>
            </a:pathLst>
          </a:custGeom>
          <a:noFill/>
          <a:ln w="28575">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2778" name="Text Box 39"/>
          <p:cNvSpPr txBox="1">
            <a:spLocks noChangeArrowheads="1"/>
          </p:cNvSpPr>
          <p:nvPr/>
        </p:nvSpPr>
        <p:spPr bwMode="auto">
          <a:xfrm>
            <a:off x="3733800" y="4235450"/>
            <a:ext cx="1905000"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a:t>Break in.</a:t>
            </a:r>
          </a:p>
          <a:p>
            <a:r>
              <a:rPr lang="en-US" sz="2000"/>
              <a:t>Flood program.</a:t>
            </a:r>
          </a:p>
        </p:txBody>
      </p:sp>
      <p:sp>
        <p:nvSpPr>
          <p:cNvPr id="32779" name="Line 40"/>
          <p:cNvSpPr>
            <a:spLocks noChangeShapeType="1"/>
          </p:cNvSpPr>
          <p:nvPr/>
        </p:nvSpPr>
        <p:spPr bwMode="auto">
          <a:xfrm flipH="1">
            <a:off x="2133600" y="2498725"/>
            <a:ext cx="4267200" cy="762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32780" name="Line 42"/>
          <p:cNvSpPr>
            <a:spLocks noChangeShapeType="1"/>
          </p:cNvSpPr>
          <p:nvPr/>
        </p:nvSpPr>
        <p:spPr bwMode="auto">
          <a:xfrm flipH="1" flipV="1">
            <a:off x="2209800" y="2651125"/>
            <a:ext cx="4267200" cy="4572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32781" name="Line 43"/>
          <p:cNvSpPr>
            <a:spLocks noChangeShapeType="1"/>
          </p:cNvSpPr>
          <p:nvPr/>
        </p:nvSpPr>
        <p:spPr bwMode="auto">
          <a:xfrm flipH="1" flipV="1">
            <a:off x="2286000" y="2727325"/>
            <a:ext cx="4114800" cy="8382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32782" name="Line 44"/>
          <p:cNvSpPr>
            <a:spLocks noChangeShapeType="1"/>
          </p:cNvSpPr>
          <p:nvPr/>
        </p:nvSpPr>
        <p:spPr bwMode="auto">
          <a:xfrm flipH="1" flipV="1">
            <a:off x="2362200" y="2651125"/>
            <a:ext cx="4572000" cy="8382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32783" name="Line 45"/>
          <p:cNvSpPr>
            <a:spLocks noChangeShapeType="1"/>
          </p:cNvSpPr>
          <p:nvPr/>
        </p:nvSpPr>
        <p:spPr bwMode="auto">
          <a:xfrm flipH="1" flipV="1">
            <a:off x="2362200" y="2574925"/>
            <a:ext cx="4648200" cy="2286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32784" name="Line 46"/>
          <p:cNvSpPr>
            <a:spLocks noChangeShapeType="1"/>
          </p:cNvSpPr>
          <p:nvPr/>
        </p:nvSpPr>
        <p:spPr bwMode="auto">
          <a:xfrm flipH="1">
            <a:off x="2362200" y="2346325"/>
            <a:ext cx="5105400" cy="22860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32785" name="Text Box 51"/>
          <p:cNvSpPr txBox="1">
            <a:spLocks noChangeArrowheads="1"/>
          </p:cNvSpPr>
          <p:nvPr/>
        </p:nvSpPr>
        <p:spPr bwMode="auto">
          <a:xfrm>
            <a:off x="2405063" y="1828800"/>
            <a:ext cx="300513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a:t>Coordinated flood attack.</a:t>
            </a:r>
          </a:p>
        </p:txBody>
      </p:sp>
      <p:sp>
        <p:nvSpPr>
          <p:cNvPr id="32786" name="Text Box 52"/>
          <p:cNvSpPr txBox="1">
            <a:spLocks noChangeArrowheads="1"/>
          </p:cNvSpPr>
          <p:nvPr/>
        </p:nvSpPr>
        <p:spPr bwMode="auto">
          <a:xfrm>
            <a:off x="1050925" y="3424238"/>
            <a:ext cx="2044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2000"/>
              <a:t>Targeted server.</a:t>
            </a:r>
          </a:p>
        </p:txBody>
      </p:sp>
      <p:grpSp>
        <p:nvGrpSpPr>
          <p:cNvPr id="32788" name="Group 86"/>
          <p:cNvGrpSpPr>
            <a:grpSpLocks/>
          </p:cNvGrpSpPr>
          <p:nvPr/>
        </p:nvGrpSpPr>
        <p:grpSpPr bwMode="auto">
          <a:xfrm>
            <a:off x="6324600" y="3657600"/>
            <a:ext cx="2300288" cy="965200"/>
            <a:chOff x="3936" y="2016"/>
            <a:chExt cx="1449" cy="608"/>
          </a:xfrm>
        </p:grpSpPr>
        <p:pic>
          <p:nvPicPr>
            <p:cNvPr id="32798" name="Picture 79" descr="Computer Screen (Office Clip Ar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36" y="2112"/>
              <a:ext cx="489"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99" name="Picture 80" descr="Computer Screen (Office Clip Ar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896" y="2016"/>
              <a:ext cx="489"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800" name="Picture 81" descr="Computer Screen (Office Clip Art)"/>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416" y="2064"/>
              <a:ext cx="397"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2789" name="Group 87"/>
          <p:cNvGrpSpPr>
            <a:grpSpLocks/>
          </p:cNvGrpSpPr>
          <p:nvPr/>
        </p:nvGrpSpPr>
        <p:grpSpPr bwMode="auto">
          <a:xfrm>
            <a:off x="6324600" y="2667000"/>
            <a:ext cx="2133600" cy="895350"/>
            <a:chOff x="3936" y="2016"/>
            <a:chExt cx="1449" cy="608"/>
          </a:xfrm>
        </p:grpSpPr>
        <p:pic>
          <p:nvPicPr>
            <p:cNvPr id="32795" name="Picture 88" descr="Computer Screen (Office Clip Ar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6" y="2112"/>
              <a:ext cx="489"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96" name="Picture 89" descr="Computer Screen (Office Clip Art)"/>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6" y="2016"/>
              <a:ext cx="489"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97" name="Picture 90" descr="Computer Screen (Office Clip Art)"/>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16" y="2064"/>
              <a:ext cx="397"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32790" name="Group 91"/>
          <p:cNvGrpSpPr>
            <a:grpSpLocks/>
          </p:cNvGrpSpPr>
          <p:nvPr/>
        </p:nvGrpSpPr>
        <p:grpSpPr bwMode="auto">
          <a:xfrm>
            <a:off x="6705600" y="1905000"/>
            <a:ext cx="1752600" cy="779463"/>
            <a:chOff x="3936" y="2016"/>
            <a:chExt cx="1449" cy="608"/>
          </a:xfrm>
        </p:grpSpPr>
        <p:pic>
          <p:nvPicPr>
            <p:cNvPr id="32792" name="Picture 92" descr="Computer Screen (Office Clip Ar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36" y="2112"/>
              <a:ext cx="489"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93" name="Picture 93" descr="Computer Screen (Office Clip Art)"/>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96" y="2016"/>
              <a:ext cx="489" cy="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794" name="Picture 94" descr="Computer Screen (Office Clip Art)"/>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416" y="2064"/>
              <a:ext cx="397" cy="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32791" name="Picture 95" descr="MPj04094900000[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57400" y="4038600"/>
            <a:ext cx="1066800" cy="160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8" name="Group 57"/>
          <p:cNvGrpSpPr/>
          <p:nvPr/>
        </p:nvGrpSpPr>
        <p:grpSpPr>
          <a:xfrm>
            <a:off x="949794" y="1997630"/>
            <a:ext cx="1107606" cy="824641"/>
            <a:chOff x="939760" y="666908"/>
            <a:chExt cx="5623170" cy="4186592"/>
          </a:xfrm>
        </p:grpSpPr>
        <p:sp>
          <p:nvSpPr>
            <p:cNvPr id="59" name="Freeform 58"/>
            <p:cNvSpPr/>
            <p:nvPr/>
          </p:nvSpPr>
          <p:spPr>
            <a:xfrm>
              <a:off x="4991070" y="3515905"/>
              <a:ext cx="1571860" cy="1330037"/>
            </a:xfrm>
            <a:custGeom>
              <a:avLst/>
              <a:gdLst>
                <a:gd name="connsiteX0" fmla="*/ 7557 w 1602089"/>
                <a:gd name="connsiteY0" fmla="*/ 468536 h 1352708"/>
                <a:gd name="connsiteX1" fmla="*/ 0 w 1602089"/>
                <a:gd name="connsiteY1" fmla="*/ 1352708 h 1352708"/>
                <a:gd name="connsiteX2" fmla="*/ 1602089 w 1602089"/>
                <a:gd name="connsiteY2" fmla="*/ 665019 h 1352708"/>
                <a:gd name="connsiteX3" fmla="*/ 1602089 w 1602089"/>
                <a:gd name="connsiteY3" fmla="*/ 0 h 1352708"/>
                <a:gd name="connsiteX4" fmla="*/ 7557 w 1602089"/>
                <a:gd name="connsiteY4" fmla="*/ 468536 h 1352708"/>
                <a:gd name="connsiteX0" fmla="*/ 0 w 1594532"/>
                <a:gd name="connsiteY0" fmla="*/ 468536 h 1330037"/>
                <a:gd name="connsiteX1" fmla="*/ 7557 w 1594532"/>
                <a:gd name="connsiteY1" fmla="*/ 1330037 h 1330037"/>
                <a:gd name="connsiteX2" fmla="*/ 1594532 w 1594532"/>
                <a:gd name="connsiteY2" fmla="*/ 665019 h 1330037"/>
                <a:gd name="connsiteX3" fmla="*/ 1594532 w 1594532"/>
                <a:gd name="connsiteY3" fmla="*/ 0 h 1330037"/>
                <a:gd name="connsiteX4" fmla="*/ 0 w 1594532"/>
                <a:gd name="connsiteY4" fmla="*/ 468536 h 1330037"/>
                <a:gd name="connsiteX0" fmla="*/ 0 w 1594532"/>
                <a:gd name="connsiteY0" fmla="*/ 468536 h 1330037"/>
                <a:gd name="connsiteX1" fmla="*/ 7557 w 1594532"/>
                <a:gd name="connsiteY1" fmla="*/ 1330037 h 1330037"/>
                <a:gd name="connsiteX2" fmla="*/ 1586975 w 1594532"/>
                <a:gd name="connsiteY2" fmla="*/ 687691 h 1330037"/>
                <a:gd name="connsiteX3" fmla="*/ 1594532 w 1594532"/>
                <a:gd name="connsiteY3" fmla="*/ 0 h 1330037"/>
                <a:gd name="connsiteX4" fmla="*/ 0 w 1594532"/>
                <a:gd name="connsiteY4" fmla="*/ 468536 h 1330037"/>
                <a:gd name="connsiteX0" fmla="*/ 0 w 1586975"/>
                <a:gd name="connsiteY0" fmla="*/ 453422 h 1314923"/>
                <a:gd name="connsiteX1" fmla="*/ 7557 w 1586975"/>
                <a:gd name="connsiteY1" fmla="*/ 1314923 h 1314923"/>
                <a:gd name="connsiteX2" fmla="*/ 1586975 w 1586975"/>
                <a:gd name="connsiteY2" fmla="*/ 672577 h 1314923"/>
                <a:gd name="connsiteX3" fmla="*/ 1564304 w 1586975"/>
                <a:gd name="connsiteY3" fmla="*/ 0 h 1314923"/>
                <a:gd name="connsiteX4" fmla="*/ 0 w 1586975"/>
                <a:gd name="connsiteY4" fmla="*/ 453422 h 1314923"/>
                <a:gd name="connsiteX0" fmla="*/ 0 w 1594532"/>
                <a:gd name="connsiteY0" fmla="*/ 468536 h 1330037"/>
                <a:gd name="connsiteX1" fmla="*/ 7557 w 1594532"/>
                <a:gd name="connsiteY1" fmla="*/ 1330037 h 1330037"/>
                <a:gd name="connsiteX2" fmla="*/ 1586975 w 1594532"/>
                <a:gd name="connsiteY2" fmla="*/ 687691 h 1330037"/>
                <a:gd name="connsiteX3" fmla="*/ 1594532 w 1594532"/>
                <a:gd name="connsiteY3" fmla="*/ 0 h 1330037"/>
                <a:gd name="connsiteX4" fmla="*/ 0 w 1594532"/>
                <a:gd name="connsiteY4" fmla="*/ 468536 h 1330037"/>
                <a:gd name="connsiteX0" fmla="*/ 0 w 1594532"/>
                <a:gd name="connsiteY0" fmla="*/ 468536 h 1330037"/>
                <a:gd name="connsiteX1" fmla="*/ 7557 w 1594532"/>
                <a:gd name="connsiteY1" fmla="*/ 1330037 h 1330037"/>
                <a:gd name="connsiteX2" fmla="*/ 1579310 w 1594532"/>
                <a:gd name="connsiteY2" fmla="*/ 808603 h 1330037"/>
                <a:gd name="connsiteX3" fmla="*/ 1594532 w 1594532"/>
                <a:gd name="connsiteY3" fmla="*/ 0 h 1330037"/>
                <a:gd name="connsiteX4" fmla="*/ 0 w 1594532"/>
                <a:gd name="connsiteY4" fmla="*/ 468536 h 1330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532" h="1330037">
                  <a:moveTo>
                    <a:pt x="0" y="468536"/>
                  </a:moveTo>
                  <a:lnTo>
                    <a:pt x="7557" y="1330037"/>
                  </a:lnTo>
                  <a:lnTo>
                    <a:pt x="1579310" y="808603"/>
                  </a:lnTo>
                  <a:lnTo>
                    <a:pt x="1594532" y="0"/>
                  </a:lnTo>
                  <a:lnTo>
                    <a:pt x="0" y="468536"/>
                  </a:lnTo>
                  <a:close/>
                </a:path>
              </a:pathLst>
            </a:custGeom>
            <a:gradFill>
              <a:gsLst>
                <a:gs pos="0">
                  <a:schemeClr val="bg1">
                    <a:lumMod val="65000"/>
                  </a:schemeClr>
                </a:gs>
                <a:gs pos="50000">
                  <a:schemeClr val="tx1"/>
                </a:gs>
                <a:gs pos="100000">
                  <a:schemeClr val="tx1"/>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59"/>
            <p:cNvSpPr/>
            <p:nvPr/>
          </p:nvSpPr>
          <p:spPr>
            <a:xfrm>
              <a:off x="4991069" y="666908"/>
              <a:ext cx="1571861" cy="3317533"/>
            </a:xfrm>
            <a:custGeom>
              <a:avLst/>
              <a:gdLst>
                <a:gd name="connsiteX0" fmla="*/ 7557 w 1579418"/>
                <a:gd name="connsiteY0" fmla="*/ 0 h 3325091"/>
                <a:gd name="connsiteX1" fmla="*/ 1579418 w 1579418"/>
                <a:gd name="connsiteY1" fmla="*/ 249382 h 3325091"/>
                <a:gd name="connsiteX2" fmla="*/ 1579418 w 1579418"/>
                <a:gd name="connsiteY2" fmla="*/ 2871669 h 3325091"/>
                <a:gd name="connsiteX3" fmla="*/ 0 w 1579418"/>
                <a:gd name="connsiteY3" fmla="*/ 3325091 h 3325091"/>
                <a:gd name="connsiteX4" fmla="*/ 7557 w 1579418"/>
                <a:gd name="connsiteY4" fmla="*/ 0 h 3325091"/>
                <a:gd name="connsiteX0" fmla="*/ 0 w 1571861"/>
                <a:gd name="connsiteY0" fmla="*/ 0 h 3317533"/>
                <a:gd name="connsiteX1" fmla="*/ 1571861 w 1571861"/>
                <a:gd name="connsiteY1" fmla="*/ 249382 h 3317533"/>
                <a:gd name="connsiteX2" fmla="*/ 1571861 w 1571861"/>
                <a:gd name="connsiteY2" fmla="*/ 2871669 h 3317533"/>
                <a:gd name="connsiteX3" fmla="*/ 0 w 1571861"/>
                <a:gd name="connsiteY3" fmla="*/ 3317533 h 3317533"/>
                <a:gd name="connsiteX4" fmla="*/ 0 w 1571861"/>
                <a:gd name="connsiteY4" fmla="*/ 0 h 331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1861" h="3317533">
                  <a:moveTo>
                    <a:pt x="0" y="0"/>
                  </a:moveTo>
                  <a:lnTo>
                    <a:pt x="1571861" y="249382"/>
                  </a:lnTo>
                  <a:lnTo>
                    <a:pt x="1571861" y="2871669"/>
                  </a:lnTo>
                  <a:lnTo>
                    <a:pt x="0" y="3317533"/>
                  </a:lnTo>
                  <a:lnTo>
                    <a:pt x="0" y="0"/>
                  </a:lnTo>
                  <a:close/>
                </a:path>
              </a:pathLst>
            </a:custGeom>
            <a:gradFill>
              <a:gsLst>
                <a:gs pos="0">
                  <a:schemeClr val="bg1">
                    <a:lumMod val="65000"/>
                  </a:schemeClr>
                </a:gs>
                <a:gs pos="50000">
                  <a:schemeClr val="tx1"/>
                </a:gs>
                <a:gs pos="100000">
                  <a:schemeClr val="tx1"/>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60"/>
            <p:cNvSpPr/>
            <p:nvPr/>
          </p:nvSpPr>
          <p:spPr>
            <a:xfrm>
              <a:off x="948061" y="675648"/>
              <a:ext cx="4058122" cy="3603518"/>
            </a:xfrm>
            <a:custGeom>
              <a:avLst/>
              <a:gdLst>
                <a:gd name="connsiteX0" fmla="*/ 0 w 4058122"/>
                <a:gd name="connsiteY0" fmla="*/ 143583 h 3627372"/>
                <a:gd name="connsiteX1" fmla="*/ 0 w 4058122"/>
                <a:gd name="connsiteY1" fmla="*/ 3385547 h 3627372"/>
                <a:gd name="connsiteX2" fmla="*/ 4058122 w 4058122"/>
                <a:gd name="connsiteY2" fmla="*/ 3627372 h 3627372"/>
                <a:gd name="connsiteX3" fmla="*/ 4058122 w 4058122"/>
                <a:gd name="connsiteY3" fmla="*/ 0 h 3627372"/>
                <a:gd name="connsiteX4" fmla="*/ 0 w 4058122"/>
                <a:gd name="connsiteY4" fmla="*/ 143583 h 3627372"/>
                <a:gd name="connsiteX0" fmla="*/ 0 w 4058122"/>
                <a:gd name="connsiteY0" fmla="*/ 111778 h 3595567"/>
                <a:gd name="connsiteX1" fmla="*/ 0 w 4058122"/>
                <a:gd name="connsiteY1" fmla="*/ 3353742 h 3595567"/>
                <a:gd name="connsiteX2" fmla="*/ 4058122 w 4058122"/>
                <a:gd name="connsiteY2" fmla="*/ 3595567 h 3595567"/>
                <a:gd name="connsiteX3" fmla="*/ 4058122 w 4058122"/>
                <a:gd name="connsiteY3" fmla="*/ 0 h 3595567"/>
                <a:gd name="connsiteX4" fmla="*/ 0 w 4058122"/>
                <a:gd name="connsiteY4" fmla="*/ 111778 h 3595567"/>
                <a:gd name="connsiteX0" fmla="*/ 0 w 4058122"/>
                <a:gd name="connsiteY0" fmla="*/ 119729 h 3603518"/>
                <a:gd name="connsiteX1" fmla="*/ 0 w 4058122"/>
                <a:gd name="connsiteY1" fmla="*/ 3361693 h 3603518"/>
                <a:gd name="connsiteX2" fmla="*/ 4058122 w 4058122"/>
                <a:gd name="connsiteY2" fmla="*/ 3603518 h 3603518"/>
                <a:gd name="connsiteX3" fmla="*/ 4058122 w 4058122"/>
                <a:gd name="connsiteY3" fmla="*/ 0 h 3603518"/>
                <a:gd name="connsiteX4" fmla="*/ 0 w 4058122"/>
                <a:gd name="connsiteY4" fmla="*/ 119729 h 3603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8122" h="3603518">
                  <a:moveTo>
                    <a:pt x="0" y="119729"/>
                  </a:moveTo>
                  <a:lnTo>
                    <a:pt x="0" y="3361693"/>
                  </a:lnTo>
                  <a:lnTo>
                    <a:pt x="4058122" y="3603518"/>
                  </a:lnTo>
                  <a:lnTo>
                    <a:pt x="4058122" y="0"/>
                  </a:lnTo>
                  <a:lnTo>
                    <a:pt x="0" y="119729"/>
                  </a:lnTo>
                  <a:close/>
                </a:path>
              </a:pathLst>
            </a:custGeom>
            <a:gradFill flip="none" rotWithShape="1">
              <a:gsLst>
                <a:gs pos="0">
                  <a:schemeClr val="tx1"/>
                </a:gs>
                <a:gs pos="50000">
                  <a:schemeClr val="tx1"/>
                </a:gs>
                <a:gs pos="100000">
                  <a:schemeClr val="bg1">
                    <a:lumMod val="75000"/>
                  </a:schemeClr>
                </a:gs>
              </a:gsLst>
              <a:lin ang="0" scaled="1"/>
              <a:tileRect/>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2" name="Freeform 61"/>
            <p:cNvSpPr/>
            <p:nvPr/>
          </p:nvSpPr>
          <p:spPr>
            <a:xfrm>
              <a:off x="939760" y="4042627"/>
              <a:ext cx="4058865" cy="810873"/>
            </a:xfrm>
            <a:custGeom>
              <a:avLst/>
              <a:gdLst>
                <a:gd name="connsiteX0" fmla="*/ 0 w 4043008"/>
                <a:gd name="connsiteY0" fmla="*/ 0 h 831273"/>
                <a:gd name="connsiteX1" fmla="*/ 4043008 w 4043008"/>
                <a:gd name="connsiteY1" fmla="*/ 234268 h 831273"/>
                <a:gd name="connsiteX2" fmla="*/ 4043008 w 4043008"/>
                <a:gd name="connsiteY2" fmla="*/ 831273 h 831273"/>
                <a:gd name="connsiteX3" fmla="*/ 30228 w 4043008"/>
                <a:gd name="connsiteY3" fmla="*/ 536549 h 831273"/>
                <a:gd name="connsiteX4" fmla="*/ 0 w 4043008"/>
                <a:gd name="connsiteY4" fmla="*/ 0 h 831273"/>
                <a:gd name="connsiteX0" fmla="*/ 22672 w 4065680"/>
                <a:gd name="connsiteY0" fmla="*/ 0 h 831273"/>
                <a:gd name="connsiteX1" fmla="*/ 4065680 w 4065680"/>
                <a:gd name="connsiteY1" fmla="*/ 234268 h 831273"/>
                <a:gd name="connsiteX2" fmla="*/ 4065680 w 4065680"/>
                <a:gd name="connsiteY2" fmla="*/ 831273 h 831273"/>
                <a:gd name="connsiteX3" fmla="*/ 0 w 4065680"/>
                <a:gd name="connsiteY3" fmla="*/ 521435 h 831273"/>
                <a:gd name="connsiteX4" fmla="*/ 22672 w 4065680"/>
                <a:gd name="connsiteY4" fmla="*/ 0 h 831273"/>
                <a:gd name="connsiteX0" fmla="*/ 7558 w 4050566"/>
                <a:gd name="connsiteY0" fmla="*/ 0 h 831273"/>
                <a:gd name="connsiteX1" fmla="*/ 4050566 w 4050566"/>
                <a:gd name="connsiteY1" fmla="*/ 234268 h 831273"/>
                <a:gd name="connsiteX2" fmla="*/ 4050566 w 4050566"/>
                <a:gd name="connsiteY2" fmla="*/ 831273 h 831273"/>
                <a:gd name="connsiteX3" fmla="*/ 0 w 4050566"/>
                <a:gd name="connsiteY3" fmla="*/ 521435 h 831273"/>
                <a:gd name="connsiteX4" fmla="*/ 7558 w 4050566"/>
                <a:gd name="connsiteY4" fmla="*/ 0 h 831273"/>
                <a:gd name="connsiteX0" fmla="*/ 7558 w 4050566"/>
                <a:gd name="connsiteY0" fmla="*/ 0 h 793488"/>
                <a:gd name="connsiteX1" fmla="*/ 4050566 w 4050566"/>
                <a:gd name="connsiteY1" fmla="*/ 234268 h 793488"/>
                <a:gd name="connsiteX2" fmla="*/ 4050566 w 4050566"/>
                <a:gd name="connsiteY2" fmla="*/ 793488 h 793488"/>
                <a:gd name="connsiteX3" fmla="*/ 0 w 4050566"/>
                <a:gd name="connsiteY3" fmla="*/ 521435 h 793488"/>
                <a:gd name="connsiteX4" fmla="*/ 7558 w 4050566"/>
                <a:gd name="connsiteY4" fmla="*/ 0 h 793488"/>
                <a:gd name="connsiteX0" fmla="*/ 7558 w 4050566"/>
                <a:gd name="connsiteY0" fmla="*/ 0 h 816159"/>
                <a:gd name="connsiteX1" fmla="*/ 4050566 w 4050566"/>
                <a:gd name="connsiteY1" fmla="*/ 234268 h 816159"/>
                <a:gd name="connsiteX2" fmla="*/ 4050566 w 4050566"/>
                <a:gd name="connsiteY2" fmla="*/ 816159 h 816159"/>
                <a:gd name="connsiteX3" fmla="*/ 0 w 4050566"/>
                <a:gd name="connsiteY3" fmla="*/ 521435 h 816159"/>
                <a:gd name="connsiteX4" fmla="*/ 7558 w 4050566"/>
                <a:gd name="connsiteY4" fmla="*/ 0 h 816159"/>
                <a:gd name="connsiteX0" fmla="*/ 0 w 4058865"/>
                <a:gd name="connsiteY0" fmla="*/ 0 h 810873"/>
                <a:gd name="connsiteX1" fmla="*/ 4058865 w 4058865"/>
                <a:gd name="connsiteY1" fmla="*/ 228982 h 810873"/>
                <a:gd name="connsiteX2" fmla="*/ 4058865 w 4058865"/>
                <a:gd name="connsiteY2" fmla="*/ 810873 h 810873"/>
                <a:gd name="connsiteX3" fmla="*/ 8299 w 4058865"/>
                <a:gd name="connsiteY3" fmla="*/ 516149 h 810873"/>
                <a:gd name="connsiteX4" fmla="*/ 0 w 4058865"/>
                <a:gd name="connsiteY4" fmla="*/ 0 h 810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8865" h="810873">
                  <a:moveTo>
                    <a:pt x="0" y="0"/>
                  </a:moveTo>
                  <a:lnTo>
                    <a:pt x="4058865" y="228982"/>
                  </a:lnTo>
                  <a:lnTo>
                    <a:pt x="4058865" y="810873"/>
                  </a:lnTo>
                  <a:lnTo>
                    <a:pt x="8299" y="516149"/>
                  </a:lnTo>
                  <a:lnTo>
                    <a:pt x="0" y="0"/>
                  </a:lnTo>
                  <a:close/>
                </a:path>
              </a:pathLst>
            </a:custGeom>
            <a:gradFill flip="none" rotWithShape="1">
              <a:gsLst>
                <a:gs pos="0">
                  <a:schemeClr val="tx1"/>
                </a:gs>
                <a:gs pos="50000">
                  <a:schemeClr val="tx1"/>
                </a:gs>
                <a:gs pos="100000">
                  <a:schemeClr val="bg1">
                    <a:lumMod val="75000"/>
                  </a:schemeClr>
                </a:gs>
              </a:gsLst>
              <a:lin ang="0" scaled="1"/>
              <a:tileRect/>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63" name="Group 62"/>
            <p:cNvGrpSpPr/>
            <p:nvPr/>
          </p:nvGrpSpPr>
          <p:grpSpPr>
            <a:xfrm>
              <a:off x="1012296" y="810492"/>
              <a:ext cx="468535" cy="3181508"/>
              <a:chOff x="3264635" y="937071"/>
              <a:chExt cx="468535" cy="3181508"/>
            </a:xfrm>
          </p:grpSpPr>
          <p:sp>
            <p:nvSpPr>
              <p:cNvPr id="149" name="Freeform 148"/>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50" name="Freeform 149"/>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Freeform 150"/>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Freeform 151"/>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152"/>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Freeform 153"/>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Freeform 154"/>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Freeform 155"/>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Freeform 156"/>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Freeform 157"/>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Freeform 158"/>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Freeform 159"/>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Freeform 160"/>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Freeform 161"/>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4" name="Group 63"/>
            <p:cNvGrpSpPr/>
            <p:nvPr/>
          </p:nvGrpSpPr>
          <p:grpSpPr>
            <a:xfrm>
              <a:off x="1710061" y="810492"/>
              <a:ext cx="468535" cy="3181508"/>
              <a:chOff x="3264635" y="937071"/>
              <a:chExt cx="468535" cy="3181508"/>
            </a:xfrm>
          </p:grpSpPr>
          <p:sp>
            <p:nvSpPr>
              <p:cNvPr id="135" name="Freeform 134"/>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6" name="Freeform 135"/>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Freeform 136"/>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Freeform 137"/>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Freeform 138"/>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Freeform 139"/>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Freeform 140"/>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Freeform 141"/>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Freeform 142"/>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Freeform 143"/>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Freeform 144"/>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Freeform 145"/>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Freeform 146"/>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Freeform 147"/>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5" name="Group 64"/>
            <p:cNvGrpSpPr/>
            <p:nvPr/>
          </p:nvGrpSpPr>
          <p:grpSpPr>
            <a:xfrm>
              <a:off x="2319661" y="810492"/>
              <a:ext cx="468535" cy="3181508"/>
              <a:chOff x="3264635" y="937071"/>
              <a:chExt cx="468535" cy="3181508"/>
            </a:xfrm>
          </p:grpSpPr>
          <p:sp>
            <p:nvSpPr>
              <p:cNvPr id="121" name="Freeform 120"/>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22" name="Freeform 121"/>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Freeform 122"/>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Freeform 123"/>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124"/>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Freeform 125"/>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Freeform 126"/>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Freeform 127"/>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Freeform 128"/>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Freeform 129"/>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Freeform 130"/>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Freeform 131"/>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Freeform 132"/>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Freeform 133"/>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6" name="Group 65"/>
            <p:cNvGrpSpPr/>
            <p:nvPr/>
          </p:nvGrpSpPr>
          <p:grpSpPr>
            <a:xfrm>
              <a:off x="2973343" y="810492"/>
              <a:ext cx="468535" cy="3181508"/>
              <a:chOff x="3264635" y="937071"/>
              <a:chExt cx="468535" cy="3181508"/>
            </a:xfrm>
          </p:grpSpPr>
          <p:sp>
            <p:nvSpPr>
              <p:cNvPr id="107" name="Freeform 106"/>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8" name="Freeform 107"/>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Freeform 108"/>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Freeform 109"/>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Freeform 110"/>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Freeform 111"/>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Freeform 112"/>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Freeform 113"/>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Freeform 114"/>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Freeform 115"/>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Freeform 116"/>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Freeform 117"/>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Freeform 118"/>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Freeform 119"/>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7" name="Group 66"/>
            <p:cNvGrpSpPr/>
            <p:nvPr/>
          </p:nvGrpSpPr>
          <p:grpSpPr>
            <a:xfrm>
              <a:off x="3615061" y="810492"/>
              <a:ext cx="468535" cy="3181508"/>
              <a:chOff x="3264635" y="937071"/>
              <a:chExt cx="468535" cy="3181508"/>
            </a:xfrm>
          </p:grpSpPr>
          <p:sp>
            <p:nvSpPr>
              <p:cNvPr id="93" name="Freeform 92"/>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4" name="Freeform 93"/>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reeform 94"/>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Freeform 95"/>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96"/>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Freeform 97"/>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100"/>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Freeform 101"/>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Freeform 102"/>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Freeform 103"/>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Freeform 104"/>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Freeform 105"/>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68" name="Group 67"/>
            <p:cNvGrpSpPr/>
            <p:nvPr/>
          </p:nvGrpSpPr>
          <p:grpSpPr>
            <a:xfrm>
              <a:off x="4300861" y="810492"/>
              <a:ext cx="468535" cy="3181508"/>
              <a:chOff x="3264635" y="937071"/>
              <a:chExt cx="468535" cy="3181508"/>
            </a:xfrm>
          </p:grpSpPr>
          <p:sp>
            <p:nvSpPr>
              <p:cNvPr id="79" name="Freeform 78"/>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0" name="Freeform 79"/>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80"/>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Freeform 81"/>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82"/>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reeform 83"/>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reeform 84"/>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85"/>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Freeform 90"/>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Freeform 91"/>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69" name="Freeform 68"/>
            <p:cNvSpPr/>
            <p:nvPr/>
          </p:nvSpPr>
          <p:spPr>
            <a:xfrm>
              <a:off x="2244945" y="4203596"/>
              <a:ext cx="754848" cy="408080"/>
            </a:xfrm>
            <a:custGeom>
              <a:avLst/>
              <a:gdLst>
                <a:gd name="connsiteX0" fmla="*/ 0 w 710360"/>
                <a:gd name="connsiteY0" fmla="*/ 15114 h 423194"/>
                <a:gd name="connsiteX1" fmla="*/ 0 w 710360"/>
                <a:gd name="connsiteY1" fmla="*/ 370294 h 423194"/>
                <a:gd name="connsiteX2" fmla="*/ 710360 w 710360"/>
                <a:gd name="connsiteY2" fmla="*/ 423194 h 423194"/>
                <a:gd name="connsiteX3" fmla="*/ 710360 w 710360"/>
                <a:gd name="connsiteY3" fmla="*/ 37785 h 423194"/>
                <a:gd name="connsiteX4" fmla="*/ 90684 w 710360"/>
                <a:gd name="connsiteY4" fmla="*/ 0 h 423194"/>
                <a:gd name="connsiteX0" fmla="*/ 44488 w 754848"/>
                <a:gd name="connsiteY0" fmla="*/ 0 h 408080"/>
                <a:gd name="connsiteX1" fmla="*/ 44488 w 754848"/>
                <a:gd name="connsiteY1" fmla="*/ 355180 h 408080"/>
                <a:gd name="connsiteX2" fmla="*/ 754848 w 754848"/>
                <a:gd name="connsiteY2" fmla="*/ 408080 h 408080"/>
                <a:gd name="connsiteX3" fmla="*/ 754848 w 754848"/>
                <a:gd name="connsiteY3" fmla="*/ 22671 h 408080"/>
                <a:gd name="connsiteX4" fmla="*/ 0 w 754848"/>
                <a:gd name="connsiteY4" fmla="*/ 789 h 408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4848" h="408080">
                  <a:moveTo>
                    <a:pt x="44488" y="0"/>
                  </a:moveTo>
                  <a:lnTo>
                    <a:pt x="44488" y="355180"/>
                  </a:lnTo>
                  <a:lnTo>
                    <a:pt x="754848" y="408080"/>
                  </a:lnTo>
                  <a:lnTo>
                    <a:pt x="754848" y="22671"/>
                  </a:lnTo>
                  <a:lnTo>
                    <a:pt x="0" y="789"/>
                  </a:lnTo>
                </a:path>
              </a:pathLst>
            </a:custGeom>
            <a:gradFill>
              <a:gsLst>
                <a:gs pos="0">
                  <a:srgbClr val="EDF2E2"/>
                </a:gs>
                <a:gs pos="50000">
                  <a:srgbClr val="92D050"/>
                </a:gs>
                <a:gs pos="100000">
                  <a:srgbClr val="E3ECD0"/>
                </a:gs>
              </a:gsLst>
              <a:lin ang="0" scaled="1"/>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0" name="Freeform 69"/>
            <p:cNvSpPr/>
            <p:nvPr/>
          </p:nvSpPr>
          <p:spPr>
            <a:xfrm>
              <a:off x="1095423" y="4143140"/>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1" name="Freeform 70"/>
            <p:cNvSpPr/>
            <p:nvPr/>
          </p:nvSpPr>
          <p:spPr>
            <a:xfrm>
              <a:off x="1405261" y="4196039"/>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1694001" y="4180923"/>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3" name="Freeform 72"/>
            <p:cNvSpPr/>
            <p:nvPr/>
          </p:nvSpPr>
          <p:spPr>
            <a:xfrm>
              <a:off x="2003839" y="4233822"/>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a:off x="3133575" y="4279166"/>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5" name="Freeform 74"/>
            <p:cNvSpPr/>
            <p:nvPr/>
          </p:nvSpPr>
          <p:spPr>
            <a:xfrm>
              <a:off x="3443413" y="4332065"/>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p:cNvSpPr/>
            <p:nvPr/>
          </p:nvSpPr>
          <p:spPr>
            <a:xfrm>
              <a:off x="3945049" y="4316952"/>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7" name="Freeform 76"/>
            <p:cNvSpPr/>
            <p:nvPr/>
          </p:nvSpPr>
          <p:spPr>
            <a:xfrm>
              <a:off x="4254887" y="4369851"/>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77"/>
            <p:cNvSpPr/>
            <p:nvPr/>
          </p:nvSpPr>
          <p:spPr>
            <a:xfrm>
              <a:off x="5562600" y="1268322"/>
              <a:ext cx="634790" cy="581891"/>
            </a:xfrm>
            <a:custGeom>
              <a:avLst/>
              <a:gdLst>
                <a:gd name="connsiteX0" fmla="*/ 0 w 619676"/>
                <a:gd name="connsiteY0" fmla="*/ 7557 h 559220"/>
                <a:gd name="connsiteX1" fmla="*/ 0 w 619676"/>
                <a:gd name="connsiteY1" fmla="*/ 506321 h 559220"/>
                <a:gd name="connsiteX2" fmla="*/ 619676 w 619676"/>
                <a:gd name="connsiteY2" fmla="*/ 559220 h 559220"/>
                <a:gd name="connsiteX3" fmla="*/ 619676 w 619676"/>
                <a:gd name="connsiteY3" fmla="*/ 0 h 559220"/>
                <a:gd name="connsiteX4" fmla="*/ 0 w 619676"/>
                <a:gd name="connsiteY4" fmla="*/ 7557 h 559220"/>
                <a:gd name="connsiteX0" fmla="*/ 0 w 634790"/>
                <a:gd name="connsiteY0" fmla="*/ 0 h 551663"/>
                <a:gd name="connsiteX1" fmla="*/ 0 w 634790"/>
                <a:gd name="connsiteY1" fmla="*/ 498764 h 551663"/>
                <a:gd name="connsiteX2" fmla="*/ 619676 w 634790"/>
                <a:gd name="connsiteY2" fmla="*/ 551663 h 551663"/>
                <a:gd name="connsiteX3" fmla="*/ 634790 w 634790"/>
                <a:gd name="connsiteY3" fmla="*/ 68014 h 551663"/>
                <a:gd name="connsiteX4" fmla="*/ 0 w 634790"/>
                <a:gd name="connsiteY4" fmla="*/ 0 h 551663"/>
                <a:gd name="connsiteX0" fmla="*/ 0 w 634790"/>
                <a:gd name="connsiteY0" fmla="*/ 0 h 551663"/>
                <a:gd name="connsiteX1" fmla="*/ 0 w 634790"/>
                <a:gd name="connsiteY1" fmla="*/ 498764 h 551663"/>
                <a:gd name="connsiteX2" fmla="*/ 619676 w 634790"/>
                <a:gd name="connsiteY2" fmla="*/ 551663 h 551663"/>
                <a:gd name="connsiteX3" fmla="*/ 634790 w 634790"/>
                <a:gd name="connsiteY3" fmla="*/ 90685 h 551663"/>
                <a:gd name="connsiteX4" fmla="*/ 0 w 634790"/>
                <a:gd name="connsiteY4" fmla="*/ 0 h 551663"/>
                <a:gd name="connsiteX0" fmla="*/ 0 w 634790"/>
                <a:gd name="connsiteY0" fmla="*/ 0 h 581891"/>
                <a:gd name="connsiteX1" fmla="*/ 0 w 634790"/>
                <a:gd name="connsiteY1" fmla="*/ 498764 h 581891"/>
                <a:gd name="connsiteX2" fmla="*/ 619676 w 634790"/>
                <a:gd name="connsiteY2" fmla="*/ 581891 h 581891"/>
                <a:gd name="connsiteX3" fmla="*/ 634790 w 634790"/>
                <a:gd name="connsiteY3" fmla="*/ 90685 h 581891"/>
                <a:gd name="connsiteX4" fmla="*/ 0 w 634790"/>
                <a:gd name="connsiteY4" fmla="*/ 0 h 581891"/>
                <a:gd name="connsiteX0" fmla="*/ 0 w 634790"/>
                <a:gd name="connsiteY0" fmla="*/ 0 h 612119"/>
                <a:gd name="connsiteX1" fmla="*/ 0 w 634790"/>
                <a:gd name="connsiteY1" fmla="*/ 498764 h 612119"/>
                <a:gd name="connsiteX2" fmla="*/ 619676 w 634790"/>
                <a:gd name="connsiteY2" fmla="*/ 612119 h 612119"/>
                <a:gd name="connsiteX3" fmla="*/ 634790 w 634790"/>
                <a:gd name="connsiteY3" fmla="*/ 90685 h 612119"/>
                <a:gd name="connsiteX4" fmla="*/ 0 w 634790"/>
                <a:gd name="connsiteY4" fmla="*/ 0 h 612119"/>
                <a:gd name="connsiteX0" fmla="*/ 0 w 634790"/>
                <a:gd name="connsiteY0" fmla="*/ 0 h 581891"/>
                <a:gd name="connsiteX1" fmla="*/ 0 w 634790"/>
                <a:gd name="connsiteY1" fmla="*/ 498764 h 581891"/>
                <a:gd name="connsiteX2" fmla="*/ 627233 w 634790"/>
                <a:gd name="connsiteY2" fmla="*/ 581891 h 581891"/>
                <a:gd name="connsiteX3" fmla="*/ 634790 w 634790"/>
                <a:gd name="connsiteY3" fmla="*/ 90685 h 581891"/>
                <a:gd name="connsiteX4" fmla="*/ 0 w 634790"/>
                <a:gd name="connsiteY4" fmla="*/ 0 h 5818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4790" h="581891">
                  <a:moveTo>
                    <a:pt x="0" y="0"/>
                  </a:moveTo>
                  <a:lnTo>
                    <a:pt x="0" y="498764"/>
                  </a:lnTo>
                  <a:lnTo>
                    <a:pt x="627233" y="581891"/>
                  </a:lnTo>
                  <a:lnTo>
                    <a:pt x="634790" y="90685"/>
                  </a:lnTo>
                  <a:lnTo>
                    <a:pt x="0" y="0"/>
                  </a:lnTo>
                  <a:close/>
                </a:path>
              </a:pathLst>
            </a:custGeom>
            <a:solidFill>
              <a:schemeClr val="accent1">
                <a:alpha val="63000"/>
              </a:schemeClr>
            </a:solidFill>
            <a:ln>
              <a:noFill/>
            </a:ln>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80033917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Denial of Service Actions</a:t>
            </a:r>
          </a:p>
        </p:txBody>
      </p:sp>
      <p:sp>
        <p:nvSpPr>
          <p:cNvPr id="3" name="Content Placeholder 2"/>
          <p:cNvSpPr>
            <a:spLocks noGrp="1"/>
          </p:cNvSpPr>
          <p:nvPr>
            <p:ph idx="1"/>
          </p:nvPr>
        </p:nvSpPr>
        <p:spPr/>
        <p:txBody>
          <a:bodyPr>
            <a:normAutofit fontScale="92500" lnSpcReduction="10000"/>
          </a:bodyPr>
          <a:lstStyle/>
          <a:p>
            <a:r>
              <a:rPr lang="en-US" dirty="0"/>
              <a:t>Hard for an individual company to stop </a:t>
            </a:r>
            <a:r>
              <a:rPr lang="en-US" dirty="0" err="1"/>
              <a:t>DoS</a:t>
            </a:r>
            <a:endParaRPr lang="en-US" dirty="0"/>
          </a:p>
          <a:p>
            <a:pPr lvl="1"/>
            <a:r>
              <a:rPr lang="en-US" dirty="0"/>
              <a:t>Can add servers and bandwidth.</a:t>
            </a:r>
          </a:p>
          <a:p>
            <a:pPr lvl="1"/>
            <a:r>
              <a:rPr lang="en-US" dirty="0"/>
              <a:t>Use distributed cloud (e.g., Amazon EC2)</a:t>
            </a:r>
          </a:p>
          <a:p>
            <a:pPr lvl="1"/>
            <a:r>
              <a:rPr lang="en-US" dirty="0"/>
              <a:t>But servers and bandwidth cost money</a:t>
            </a:r>
          </a:p>
          <a:p>
            <a:r>
              <a:rPr lang="en-US" dirty="0"/>
              <a:t>Push ISPs to monitor client computers</a:t>
            </a:r>
          </a:p>
          <a:p>
            <a:pPr lvl="1"/>
            <a:r>
              <a:rPr lang="en-US" dirty="0"/>
              <a:t>At one time, asked them to block some users.</a:t>
            </a:r>
          </a:p>
          <a:p>
            <a:pPr lvl="1"/>
            <a:r>
              <a:rPr lang="en-US" dirty="0"/>
              <a:t>Increasingly, ISPs impose data caps—so users have a financial incentive to keep their computers clean.</a:t>
            </a:r>
          </a:p>
          <a:p>
            <a:pPr lvl="1"/>
            <a:r>
              <a:rPr lang="en-US" dirty="0"/>
              <a:t>Microsoft Windows has anti-spyware tools to remove some of the known big threats.</a:t>
            </a:r>
          </a:p>
        </p:txBody>
      </p:sp>
    </p:spTree>
    <p:extLst>
      <p:ext uri="{BB962C8B-B14F-4D97-AF65-F5344CB8AC3E}">
        <p14:creationId xmlns:p14="http://schemas.microsoft.com/office/powerpoint/2010/main" val="99997056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Cloud Computing and Security</a:t>
            </a:r>
          </a:p>
        </p:txBody>
      </p:sp>
      <p:sp>
        <p:nvSpPr>
          <p:cNvPr id="3" name="Content Placeholder 2"/>
          <p:cNvSpPr>
            <a:spLocks noGrp="1"/>
          </p:cNvSpPr>
          <p:nvPr>
            <p:ph idx="1"/>
          </p:nvPr>
        </p:nvSpPr>
        <p:spPr/>
        <p:txBody>
          <a:bodyPr/>
          <a:lstStyle/>
          <a:p>
            <a:r>
              <a:rPr lang="en-US" dirty="0"/>
              <a:t>Cloud providers can afford to hire security experts.</a:t>
            </a:r>
          </a:p>
          <a:p>
            <a:r>
              <a:rPr lang="en-US" dirty="0"/>
              <a:t>Distributed servers and databases provide real-time continuous backup.</a:t>
            </a:r>
          </a:p>
          <a:p>
            <a:r>
              <a:rPr lang="en-US" dirty="0"/>
              <a:t>Web-based applications might need increased use of encryption.</a:t>
            </a:r>
          </a:p>
          <a:p>
            <a:r>
              <a:rPr lang="en-US" dirty="0"/>
              <a:t>But, if you want ultimate security, you would have to run your own cloud.</a:t>
            </a:r>
          </a:p>
        </p:txBody>
      </p:sp>
    </p:spTree>
    <p:extLst>
      <p:ext uri="{BB962C8B-B14F-4D97-AF65-F5344CB8AC3E}">
        <p14:creationId xmlns:p14="http://schemas.microsoft.com/office/powerpoint/2010/main" val="20443876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
          <p:cNvSpPr>
            <a:spLocks noGrp="1" noChangeArrowheads="1"/>
          </p:cNvSpPr>
          <p:nvPr>
            <p:ph type="title"/>
          </p:nvPr>
        </p:nvSpPr>
        <p:spPr>
          <a:xfrm>
            <a:off x="1371600" y="274638"/>
            <a:ext cx="7498080" cy="1143000"/>
          </a:xfrm>
        </p:spPr>
        <p:txBody>
          <a:bodyPr>
            <a:normAutofit/>
          </a:bodyPr>
          <a:lstStyle/>
          <a:p>
            <a:r>
              <a:rPr lang="en-US" dirty="0"/>
              <a:t>Privacy</a:t>
            </a:r>
          </a:p>
        </p:txBody>
      </p:sp>
      <p:sp>
        <p:nvSpPr>
          <p:cNvPr id="35843" name="Rectangle 5"/>
          <p:cNvSpPr>
            <a:spLocks noGrp="1" noChangeArrowheads="1"/>
          </p:cNvSpPr>
          <p:nvPr>
            <p:ph idx="1"/>
          </p:nvPr>
        </p:nvSpPr>
        <p:spPr>
          <a:xfrm>
            <a:off x="1371600" y="1447800"/>
            <a:ext cx="7498080" cy="4800600"/>
          </a:xfrm>
        </p:spPr>
        <p:txBody>
          <a:bodyPr/>
          <a:lstStyle/>
          <a:p>
            <a:r>
              <a:rPr lang="en-US" dirty="0"/>
              <a:t>Tradeoff between security and privacy</a:t>
            </a:r>
          </a:p>
          <a:p>
            <a:pPr lvl="1"/>
            <a:r>
              <a:rPr lang="en-US" dirty="0"/>
              <a:t>Security requires the ability to track many activities and users.</a:t>
            </a:r>
          </a:p>
          <a:p>
            <a:pPr lvl="1"/>
            <a:r>
              <a:rPr lang="en-US" dirty="0"/>
              <a:t>People want to be secure but they also do not want every company (or government agency) prying into their lives</a:t>
            </a:r>
          </a:p>
          <a:p>
            <a:r>
              <a:rPr lang="en-US" dirty="0"/>
              <a:t>Businesses have an obligation to keep data confidential</a:t>
            </a:r>
          </a:p>
          <a:p>
            <a:r>
              <a:rPr lang="en-US" dirty="0"/>
              <a:t>More details in Chapter 14</a:t>
            </a:r>
          </a:p>
          <a:p>
            <a:endParaRPr lang="en-US" dirty="0"/>
          </a:p>
        </p:txBody>
      </p:sp>
    </p:spTree>
    <p:extLst>
      <p:ext uri="{BB962C8B-B14F-4D97-AF65-F5344CB8AC3E}">
        <p14:creationId xmlns:p14="http://schemas.microsoft.com/office/powerpoint/2010/main" val="32455146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6" name="Rectangle 11"/>
          <p:cNvSpPr>
            <a:spLocks noGrp="1" noChangeArrowheads="1"/>
          </p:cNvSpPr>
          <p:nvPr>
            <p:ph type="title"/>
          </p:nvPr>
        </p:nvSpPr>
        <p:spPr/>
        <p:txBody>
          <a:bodyPr/>
          <a:lstStyle/>
          <a:p>
            <a:r>
              <a:rPr lang="en-US"/>
              <a:t>Security Categories</a:t>
            </a:r>
          </a:p>
        </p:txBody>
      </p:sp>
      <p:sp>
        <p:nvSpPr>
          <p:cNvPr id="4" name="Content Placeholder 3"/>
          <p:cNvSpPr>
            <a:spLocks noGrp="1"/>
          </p:cNvSpPr>
          <p:nvPr>
            <p:ph sz="half" idx="2"/>
          </p:nvPr>
        </p:nvSpPr>
        <p:spPr/>
        <p:txBody>
          <a:bodyPr>
            <a:normAutofit fontScale="85000" lnSpcReduction="20000"/>
          </a:bodyPr>
          <a:lstStyle/>
          <a:p>
            <a:r>
              <a:rPr lang="en-US" dirty="0"/>
              <a:t>Logical</a:t>
            </a:r>
          </a:p>
          <a:p>
            <a:pPr lvl="1"/>
            <a:r>
              <a:rPr lang="en-US" dirty="0"/>
              <a:t>Unauthorized disclosure</a:t>
            </a:r>
          </a:p>
          <a:p>
            <a:pPr lvl="1"/>
            <a:r>
              <a:rPr lang="en-US" dirty="0"/>
              <a:t>Unauthorized modification</a:t>
            </a:r>
          </a:p>
          <a:p>
            <a:pPr lvl="1"/>
            <a:r>
              <a:rPr lang="en-US" dirty="0"/>
              <a:t>Unauthorized withholding, Denial of Service</a:t>
            </a:r>
          </a:p>
          <a:p>
            <a:endParaRPr lang="en-US" dirty="0"/>
          </a:p>
          <a:p>
            <a:r>
              <a:rPr lang="en-US" dirty="0"/>
              <a:t>Confidentiality, Integrity, Accessibility (CIA)</a:t>
            </a:r>
          </a:p>
        </p:txBody>
      </p:sp>
      <p:sp>
        <p:nvSpPr>
          <p:cNvPr id="5" name="Content Placeholder 4"/>
          <p:cNvSpPr>
            <a:spLocks noGrp="1"/>
          </p:cNvSpPr>
          <p:nvPr>
            <p:ph sz="half" idx="1"/>
          </p:nvPr>
        </p:nvSpPr>
        <p:spPr>
          <a:xfrm>
            <a:off x="1435608" y="1524000"/>
            <a:ext cx="3657600" cy="4800600"/>
          </a:xfrm>
        </p:spPr>
        <p:txBody>
          <a:bodyPr>
            <a:normAutofit fontScale="85000" lnSpcReduction="20000"/>
          </a:bodyPr>
          <a:lstStyle/>
          <a:p>
            <a:r>
              <a:rPr lang="en-US" dirty="0"/>
              <a:t>Physical attack &amp; disasters</a:t>
            </a:r>
          </a:p>
          <a:p>
            <a:r>
              <a:rPr lang="en-US" dirty="0"/>
              <a:t>Backup--off-site</a:t>
            </a:r>
          </a:p>
          <a:p>
            <a:r>
              <a:rPr lang="en-US" dirty="0"/>
              <a:t>Physical facilities</a:t>
            </a:r>
          </a:p>
          <a:p>
            <a:pPr lvl="1"/>
            <a:r>
              <a:rPr lang="en-US" dirty="0"/>
              <a:t>Cold/Shell site</a:t>
            </a:r>
          </a:p>
          <a:p>
            <a:pPr lvl="1"/>
            <a:r>
              <a:rPr lang="en-US" dirty="0"/>
              <a:t>Hot site</a:t>
            </a:r>
          </a:p>
          <a:p>
            <a:pPr lvl="1"/>
            <a:r>
              <a:rPr lang="en-US" dirty="0"/>
              <a:t>Disaster tests</a:t>
            </a:r>
          </a:p>
          <a:p>
            <a:pPr lvl="1"/>
            <a:r>
              <a:rPr lang="en-US" dirty="0"/>
              <a:t>Personal computers</a:t>
            </a:r>
          </a:p>
          <a:p>
            <a:r>
              <a:rPr lang="en-US" dirty="0"/>
              <a:t>Continuous backup</a:t>
            </a:r>
          </a:p>
          <a:p>
            <a:endParaRPr lang="en-US" dirty="0"/>
          </a:p>
          <a:p>
            <a:r>
              <a:rPr lang="en-US" dirty="0"/>
              <a:t>Behavioral</a:t>
            </a:r>
          </a:p>
          <a:p>
            <a:pPr lvl="1"/>
            <a:r>
              <a:rPr lang="en-US" dirty="0"/>
              <a:t>Users give away passwords</a:t>
            </a:r>
          </a:p>
          <a:p>
            <a:pPr lvl="1"/>
            <a:r>
              <a:rPr lang="en-US" dirty="0"/>
              <a:t>Users can make mistakes</a:t>
            </a:r>
          </a:p>
          <a:p>
            <a:pPr lvl="1"/>
            <a:r>
              <a:rPr lang="en-US" dirty="0"/>
              <a:t>Employees can go bad</a:t>
            </a:r>
          </a:p>
        </p:txBody>
      </p:sp>
    </p:spTree>
    <p:extLst>
      <p:ext uri="{BB962C8B-B14F-4D97-AF65-F5344CB8AC3E}">
        <p14:creationId xmlns:p14="http://schemas.microsoft.com/office/powerpoint/2010/main" val="3351718894"/>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p:cNvSpPr>
            <a:spLocks noGrp="1" noChangeArrowheads="1"/>
          </p:cNvSpPr>
          <p:nvPr>
            <p:ph type="title"/>
          </p:nvPr>
        </p:nvSpPr>
        <p:spPr/>
        <p:txBody>
          <a:bodyPr>
            <a:normAutofit fontScale="90000"/>
          </a:bodyPr>
          <a:lstStyle/>
          <a:p>
            <a:r>
              <a:rPr lang="en-US" dirty="0"/>
              <a:t>Technology Toolbox: Security Permissions</a:t>
            </a:r>
          </a:p>
        </p:txBody>
      </p:sp>
      <p:pic>
        <p:nvPicPr>
          <p:cNvPr id="3686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76975" y="2117725"/>
            <a:ext cx="2790825" cy="280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6868" name="Text Box 6"/>
          <p:cNvSpPr txBox="1">
            <a:spLocks noChangeArrowheads="1"/>
          </p:cNvSpPr>
          <p:nvPr/>
        </p:nvSpPr>
        <p:spPr bwMode="auto">
          <a:xfrm>
            <a:off x="914400" y="1584325"/>
            <a:ext cx="5486400" cy="440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marL="457200" indent="-457200">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buFontTx/>
              <a:buAutoNum type="arabicPeriod"/>
            </a:pPr>
            <a:r>
              <a:rPr lang="en-US" sz="2000" dirty="0"/>
              <a:t>If Windows XP, Tools/Folder Options, Advanced, uncheck “Use simple file sharing”</a:t>
            </a:r>
          </a:p>
          <a:p>
            <a:pPr>
              <a:spcBef>
                <a:spcPct val="50000"/>
              </a:spcBef>
              <a:buFontTx/>
              <a:buAutoNum type="arabicPeriod"/>
            </a:pPr>
            <a:r>
              <a:rPr lang="en-US" sz="2000" dirty="0"/>
              <a:t>Create groups and users (or pull from network definitions when available)</a:t>
            </a:r>
          </a:p>
          <a:p>
            <a:pPr>
              <a:spcBef>
                <a:spcPct val="50000"/>
              </a:spcBef>
              <a:buFontTx/>
              <a:buAutoNum type="arabicPeriod"/>
            </a:pPr>
            <a:r>
              <a:rPr lang="en-US" sz="2000" dirty="0"/>
              <a:t>Start menu/All Programs/Administrative Tools/Computer Management or Start/Run: </a:t>
            </a:r>
            <a:r>
              <a:rPr lang="en-US" sz="2000" dirty="0" err="1"/>
              <a:t>compmgmt.msc</a:t>
            </a:r>
            <a:r>
              <a:rPr lang="en-US" sz="2000" dirty="0"/>
              <a:t> /s</a:t>
            </a:r>
          </a:p>
          <a:p>
            <a:pPr>
              <a:spcBef>
                <a:spcPct val="50000"/>
              </a:spcBef>
              <a:buFontTx/>
              <a:buAutoNum type="arabicPeriod"/>
            </a:pPr>
            <a:r>
              <a:rPr lang="en-US" sz="2000" dirty="0"/>
              <a:t>Add users and groups</a:t>
            </a:r>
          </a:p>
          <a:p>
            <a:pPr>
              <a:spcBef>
                <a:spcPct val="50000"/>
              </a:spcBef>
              <a:buFontTx/>
              <a:buAutoNum type="arabicPeriod"/>
            </a:pPr>
            <a:r>
              <a:rPr lang="en-US" sz="2000" dirty="0"/>
              <a:t>Find folder, right-click, Sharing and Security, Permissions, remove “Everyone,” Add the new group with Read permission</a:t>
            </a:r>
          </a:p>
        </p:txBody>
      </p:sp>
    </p:spTree>
    <p:extLst>
      <p:ext uri="{BB962C8B-B14F-4D97-AF65-F5344CB8AC3E}">
        <p14:creationId xmlns:p14="http://schemas.microsoft.com/office/powerpoint/2010/main" val="29663215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4"/>
          <p:cNvSpPr>
            <a:spLocks noGrp="1" noChangeArrowheads="1"/>
          </p:cNvSpPr>
          <p:nvPr>
            <p:ph type="title"/>
          </p:nvPr>
        </p:nvSpPr>
        <p:spPr/>
        <p:txBody>
          <a:bodyPr>
            <a:normAutofit fontScale="90000"/>
          </a:bodyPr>
          <a:lstStyle/>
          <a:p>
            <a:r>
              <a:rPr lang="en-US"/>
              <a:t>Quick Quiz: Assigning Security Permissions</a:t>
            </a:r>
          </a:p>
        </p:txBody>
      </p:sp>
      <p:sp>
        <p:nvSpPr>
          <p:cNvPr id="37891" name="Rectangle 5"/>
          <p:cNvSpPr>
            <a:spLocks noChangeArrowheads="1"/>
          </p:cNvSpPr>
          <p:nvPr/>
        </p:nvSpPr>
        <p:spPr bwMode="auto">
          <a:xfrm>
            <a:off x="1371600" y="1600200"/>
            <a:ext cx="7086600"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marL="457200" indent="-457200">
              <a:spcBef>
                <a:spcPct val="50000"/>
              </a:spcBef>
              <a:tabLst>
                <a:tab pos="457200" algn="l"/>
              </a:tabLst>
            </a:pPr>
            <a:r>
              <a:rPr lang="en-US" sz="2000"/>
              <a:t>1.	Why is it important to define groups of users?</a:t>
            </a:r>
          </a:p>
          <a:p>
            <a:pPr marL="457200" indent="-457200">
              <a:spcBef>
                <a:spcPct val="50000"/>
              </a:spcBef>
              <a:tabLst>
                <a:tab pos="457200" algn="l"/>
              </a:tabLst>
            </a:pPr>
            <a:r>
              <a:rPr lang="en-US" sz="2000"/>
              <a:t>2.	Why is it important to delete this test group and users when you are finished?</a:t>
            </a:r>
          </a:p>
        </p:txBody>
      </p:sp>
    </p:spTree>
    <p:extLst>
      <p:ext uri="{BB962C8B-B14F-4D97-AF65-F5344CB8AC3E}">
        <p14:creationId xmlns:p14="http://schemas.microsoft.com/office/powerpoint/2010/main" val="29717073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dirty="0"/>
              <a:t>Technology Toolbox: Encrypting Files</a:t>
            </a:r>
          </a:p>
        </p:txBody>
      </p:sp>
      <p:sp>
        <p:nvSpPr>
          <p:cNvPr id="38916" name="Text Box 5"/>
          <p:cNvSpPr txBox="1">
            <a:spLocks noChangeArrowheads="1"/>
          </p:cNvSpPr>
          <p:nvPr/>
        </p:nvSpPr>
        <p:spPr bwMode="auto">
          <a:xfrm>
            <a:off x="1143000" y="1500187"/>
            <a:ext cx="7086600" cy="2708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marL="457200" indent="-457200">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buFontTx/>
              <a:buAutoNum type="arabicPeriod"/>
            </a:pPr>
            <a:r>
              <a:rPr lang="en-US" sz="2000" dirty="0"/>
              <a:t>Microsoft Office: Save with a Password: File/Info/Save with Password. Single key.</a:t>
            </a:r>
          </a:p>
          <a:p>
            <a:pPr>
              <a:spcBef>
                <a:spcPct val="50000"/>
              </a:spcBef>
              <a:buFontTx/>
              <a:buAutoNum type="arabicPeriod"/>
            </a:pPr>
            <a:r>
              <a:rPr lang="en-US" sz="2000" dirty="0"/>
              <a:t>Install security certificates to encrypt e-mail (challenging).</a:t>
            </a:r>
          </a:p>
          <a:p>
            <a:pPr>
              <a:spcBef>
                <a:spcPct val="50000"/>
              </a:spcBef>
              <a:buFontTx/>
              <a:buAutoNum type="arabicPeriod"/>
            </a:pPr>
            <a:r>
              <a:rPr lang="en-US" sz="2000" dirty="0"/>
              <a:t>Laptop and USB drives: Windows 7: </a:t>
            </a:r>
            <a:r>
              <a:rPr lang="en-US" sz="2000" dirty="0" err="1"/>
              <a:t>BitLocker</a:t>
            </a:r>
            <a:r>
              <a:rPr lang="en-US" sz="2000" dirty="0"/>
              <a:t> complete encryption. Best if the computer has a TPM: Trusted Platform Module to hold the encryption keys.</a:t>
            </a:r>
          </a:p>
          <a:p>
            <a:pPr marL="0" indent="0">
              <a:spcBef>
                <a:spcPct val="50000"/>
              </a:spcBef>
            </a:pPr>
            <a:endParaRPr lang="en-US" sz="2000" dirty="0"/>
          </a:p>
        </p:txBody>
      </p:sp>
    </p:spTree>
    <p:extLst>
      <p:ext uri="{BB962C8B-B14F-4D97-AF65-F5344CB8AC3E}">
        <p14:creationId xmlns:p14="http://schemas.microsoft.com/office/powerpoint/2010/main" val="30246224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dirty="0"/>
              <a:t>Quick Quiz: Encryption</a:t>
            </a:r>
          </a:p>
        </p:txBody>
      </p:sp>
      <p:sp>
        <p:nvSpPr>
          <p:cNvPr id="39939" name="Rectangle 4"/>
          <p:cNvSpPr>
            <a:spLocks noChangeArrowheads="1"/>
          </p:cNvSpPr>
          <p:nvPr/>
        </p:nvSpPr>
        <p:spPr bwMode="auto">
          <a:xfrm>
            <a:off x="1219200" y="1676400"/>
            <a:ext cx="69342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p>
            <a:pPr marL="457200" indent="-457200">
              <a:spcBef>
                <a:spcPct val="50000"/>
              </a:spcBef>
              <a:tabLst>
                <a:tab pos="457200" algn="l"/>
              </a:tabLst>
            </a:pPr>
            <a:r>
              <a:rPr lang="en-US" sz="2000" dirty="0"/>
              <a:t>1.	Why would a business want to use encryption?</a:t>
            </a:r>
          </a:p>
          <a:p>
            <a:pPr marL="457200" indent="-457200">
              <a:spcBef>
                <a:spcPct val="50000"/>
              </a:spcBef>
              <a:tabLst>
                <a:tab pos="457200" algn="l"/>
              </a:tabLst>
            </a:pPr>
            <a:r>
              <a:rPr lang="en-US" sz="2000" dirty="0"/>
              <a:t>2.	When would it be useful to set up dual-key encryption for e-mail?</a:t>
            </a:r>
          </a:p>
          <a:p>
            <a:pPr marL="457200" indent="-457200">
              <a:spcBef>
                <a:spcPct val="50000"/>
              </a:spcBef>
              <a:tabLst>
                <a:tab pos="457200" algn="l"/>
              </a:tabLst>
            </a:pPr>
            <a:r>
              <a:rPr lang="en-US" sz="2000" dirty="0"/>
              <a:t>3.	In a typical company, which drives should use drive-level encryption?</a:t>
            </a:r>
          </a:p>
        </p:txBody>
      </p:sp>
    </p:spTree>
    <p:extLst>
      <p:ext uri="{BB962C8B-B14F-4D97-AF65-F5344CB8AC3E}">
        <p14:creationId xmlns:p14="http://schemas.microsoft.com/office/powerpoint/2010/main" val="129227061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a:t>Cases: Professional Sports</a:t>
            </a:r>
          </a:p>
        </p:txBody>
      </p:sp>
      <p:sp>
        <p:nvSpPr>
          <p:cNvPr id="40963" name="Rectangle 3"/>
          <p:cNvSpPr>
            <a:spLocks noGrp="1" noChangeArrowheads="1"/>
          </p:cNvSpPr>
          <p:nvPr>
            <p:ph idx="1"/>
          </p:nvPr>
        </p:nvSpPr>
        <p:spPr/>
        <p:txBody>
          <a:bodyPr/>
          <a:lstStyle/>
          <a:p>
            <a:r>
              <a:rPr lang="en-US"/>
              <a:t>Football</a:t>
            </a:r>
          </a:p>
          <a:p>
            <a:r>
              <a:rPr lang="en-US"/>
              <a:t>Basketball</a:t>
            </a:r>
          </a:p>
          <a:p>
            <a:r>
              <a:rPr lang="en-US"/>
              <a:t>Baseball</a:t>
            </a:r>
          </a:p>
        </p:txBody>
      </p:sp>
      <p:sp>
        <p:nvSpPr>
          <p:cNvPr id="40964" name="Text Box 4"/>
          <p:cNvSpPr txBox="1">
            <a:spLocks noChangeArrowheads="1"/>
          </p:cNvSpPr>
          <p:nvPr/>
        </p:nvSpPr>
        <p:spPr bwMode="auto">
          <a:xfrm>
            <a:off x="1371600" y="3886200"/>
            <a:ext cx="7199471"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800" dirty="0"/>
              <a:t>How do you keep data secure?</a:t>
            </a:r>
          </a:p>
          <a:p>
            <a:r>
              <a:rPr lang="en-US" sz="1800" dirty="0"/>
              <a:t>Imagine the problems if one team steals playbook data from another.</a:t>
            </a:r>
          </a:p>
        </p:txBody>
      </p:sp>
    </p:spTree>
    <p:extLst>
      <p:ext uri="{BB962C8B-B14F-4D97-AF65-F5344CB8AC3E}">
        <p14:creationId xmlns:p14="http://schemas.microsoft.com/office/powerpoint/2010/main" val="37854283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2"/>
          </p:nvPr>
        </p:nvSpPr>
        <p:spPr/>
        <p:txBody>
          <a:bodyPr>
            <a:normAutofit fontScale="55000" lnSpcReduction="20000"/>
          </a:bodyPr>
          <a:lstStyle/>
          <a:p>
            <a:r>
              <a:rPr lang="en-US" dirty="0"/>
              <a:t>Robert Morris--1989</a:t>
            </a:r>
          </a:p>
          <a:p>
            <a:pPr lvl="1"/>
            <a:r>
              <a:rPr lang="en-US" dirty="0"/>
              <a:t>Graduate Student</a:t>
            </a:r>
          </a:p>
          <a:p>
            <a:pPr lvl="1"/>
            <a:r>
              <a:rPr lang="en-US" dirty="0"/>
              <a:t>Unix “Worm”</a:t>
            </a:r>
          </a:p>
          <a:p>
            <a:pPr lvl="1"/>
            <a:r>
              <a:rPr lang="en-US" dirty="0"/>
              <a:t>Internet--tied up for 3 days</a:t>
            </a:r>
          </a:p>
          <a:p>
            <a:r>
              <a:rPr lang="en-US" dirty="0"/>
              <a:t>Clifford Stoll--1989</a:t>
            </a:r>
          </a:p>
          <a:p>
            <a:pPr lvl="1"/>
            <a:r>
              <a:rPr lang="en-US" dirty="0"/>
              <a:t>The Cuckoo’s Egg</a:t>
            </a:r>
          </a:p>
          <a:p>
            <a:pPr lvl="1"/>
            <a:r>
              <a:rPr lang="en-US" dirty="0"/>
              <a:t>Berkeley Labs</a:t>
            </a:r>
          </a:p>
          <a:p>
            <a:pPr lvl="1"/>
            <a:r>
              <a:rPr lang="en-US" dirty="0"/>
              <a:t>Unix--account not balance</a:t>
            </a:r>
          </a:p>
          <a:p>
            <a:pPr lvl="1"/>
            <a:r>
              <a:rPr lang="en-US" dirty="0"/>
              <a:t>Monitor, false information</a:t>
            </a:r>
          </a:p>
          <a:p>
            <a:pPr lvl="1"/>
            <a:r>
              <a:rPr lang="en-US" dirty="0"/>
              <a:t>Track to East German spy: Marcus Hess</a:t>
            </a:r>
          </a:p>
          <a:p>
            <a:r>
              <a:rPr lang="en-US" dirty="0"/>
              <a:t>Old Techniques</a:t>
            </a:r>
          </a:p>
          <a:p>
            <a:pPr lvl="1"/>
            <a:r>
              <a:rPr lang="en-US" dirty="0"/>
              <a:t>Salami slice</a:t>
            </a:r>
          </a:p>
          <a:p>
            <a:pPr lvl="1"/>
            <a:r>
              <a:rPr lang="en-US" dirty="0"/>
              <a:t>Bank deposit slips</a:t>
            </a:r>
          </a:p>
          <a:p>
            <a:pPr lvl="1"/>
            <a:r>
              <a:rPr lang="en-US" dirty="0"/>
              <a:t>Trojan Horse</a:t>
            </a:r>
          </a:p>
          <a:p>
            <a:pPr lvl="1"/>
            <a:r>
              <a:rPr lang="en-US" dirty="0"/>
              <a:t>Virus</a:t>
            </a:r>
          </a:p>
        </p:txBody>
      </p:sp>
      <p:sp>
        <p:nvSpPr>
          <p:cNvPr id="3" name="Content Placeholder 2"/>
          <p:cNvSpPr>
            <a:spLocks noGrp="1"/>
          </p:cNvSpPr>
          <p:nvPr>
            <p:ph sz="half" idx="1"/>
          </p:nvPr>
        </p:nvSpPr>
        <p:spPr/>
        <p:txBody>
          <a:bodyPr>
            <a:normAutofit fontScale="55000" lnSpcReduction="20000"/>
          </a:bodyPr>
          <a:lstStyle/>
          <a:p>
            <a:r>
              <a:rPr lang="en-US" dirty="0"/>
              <a:t>Security Pacific--Oct. 1978</a:t>
            </a:r>
          </a:p>
          <a:p>
            <a:pPr lvl="1"/>
            <a:r>
              <a:rPr lang="en-US" dirty="0"/>
              <a:t>Stanley Mark Rifkin</a:t>
            </a:r>
          </a:p>
          <a:p>
            <a:pPr lvl="1"/>
            <a:r>
              <a:rPr lang="en-US" dirty="0"/>
              <a:t>Electronic Funds Transfer</a:t>
            </a:r>
          </a:p>
          <a:p>
            <a:pPr lvl="1"/>
            <a:r>
              <a:rPr lang="en-US" dirty="0"/>
              <a:t>$10.2 million</a:t>
            </a:r>
          </a:p>
          <a:p>
            <a:pPr lvl="1"/>
            <a:r>
              <a:rPr lang="en-US" dirty="0"/>
              <a:t>Switzerland</a:t>
            </a:r>
          </a:p>
          <a:p>
            <a:pPr lvl="1"/>
            <a:r>
              <a:rPr lang="en-US" dirty="0"/>
              <a:t>Soviet Diamonds</a:t>
            </a:r>
          </a:p>
          <a:p>
            <a:pPr lvl="1"/>
            <a:r>
              <a:rPr lang="en-US" dirty="0"/>
              <a:t>Came back to U.S.</a:t>
            </a:r>
          </a:p>
          <a:p>
            <a:r>
              <a:rPr lang="en-US" dirty="0"/>
              <a:t>Hacker/youngster: Seattle</a:t>
            </a:r>
          </a:p>
          <a:p>
            <a:pPr lvl="1"/>
            <a:r>
              <a:rPr lang="en-US" dirty="0"/>
              <a:t>Physically stole some computers and was arrested</a:t>
            </a:r>
          </a:p>
          <a:p>
            <a:pPr lvl="1"/>
            <a:r>
              <a:rPr lang="en-US" dirty="0"/>
              <a:t>Sentenced to prison, scheduled to begin in 2 months</a:t>
            </a:r>
          </a:p>
          <a:p>
            <a:pPr lvl="1"/>
            <a:r>
              <a:rPr lang="en-US" dirty="0"/>
              <a:t>Decides to hack the computer system and change sentence to probation</a:t>
            </a:r>
          </a:p>
          <a:p>
            <a:pPr lvl="1"/>
            <a:r>
              <a:rPr lang="en-US" dirty="0"/>
              <a:t>Hacks Boeing computers to launch attack on court house</a:t>
            </a:r>
          </a:p>
          <a:p>
            <a:pPr lvl="1"/>
            <a:r>
              <a:rPr lang="en-US" dirty="0"/>
              <a:t>Mistakenly attacks Federal court instead of State court</a:t>
            </a:r>
          </a:p>
          <a:p>
            <a:pPr lvl="1"/>
            <a:r>
              <a:rPr lang="en-US" dirty="0"/>
              <a:t>Gets caught again, causes $75,000 damages at Boeing</a:t>
            </a:r>
          </a:p>
        </p:txBody>
      </p:sp>
      <p:sp>
        <p:nvSpPr>
          <p:cNvPr id="4" name="Title 3"/>
          <p:cNvSpPr>
            <a:spLocks noGrp="1"/>
          </p:cNvSpPr>
          <p:nvPr>
            <p:ph type="title"/>
          </p:nvPr>
        </p:nvSpPr>
        <p:spPr/>
        <p:txBody>
          <a:bodyPr/>
          <a:lstStyle/>
          <a:p>
            <a:r>
              <a:rPr lang="en-US" dirty="0"/>
              <a:t>Horror Stories</a:t>
            </a:r>
          </a:p>
        </p:txBody>
      </p:sp>
    </p:spTree>
    <p:extLst>
      <p:ext uri="{BB962C8B-B14F-4D97-AF65-F5344CB8AC3E}">
        <p14:creationId xmlns:p14="http://schemas.microsoft.com/office/powerpoint/2010/main" val="2252229106"/>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t>More Horror Stories</a:t>
            </a:r>
          </a:p>
        </p:txBody>
      </p:sp>
      <p:sp>
        <p:nvSpPr>
          <p:cNvPr id="9219" name="Rectangle 4"/>
          <p:cNvSpPr>
            <a:spLocks noGrp="1" noChangeArrowheads="1"/>
          </p:cNvSpPr>
          <p:nvPr>
            <p:ph sz="half" idx="1"/>
          </p:nvPr>
        </p:nvSpPr>
        <p:spPr>
          <a:xfrm>
            <a:off x="1435608" y="1219200"/>
            <a:ext cx="3657600" cy="5029200"/>
          </a:xfrm>
        </p:spPr>
        <p:txBody>
          <a:bodyPr>
            <a:normAutofit fontScale="92500" lnSpcReduction="10000"/>
          </a:bodyPr>
          <a:lstStyle/>
          <a:p>
            <a:r>
              <a:rPr lang="en-US" sz="2000" dirty="0"/>
              <a:t>TJ Max (TJX) 2007</a:t>
            </a:r>
          </a:p>
          <a:p>
            <a:pPr lvl="1"/>
            <a:r>
              <a:rPr lang="en-US" sz="1800" dirty="0"/>
              <a:t>A hacker gained access to the retailer’s transaction system and stole credit card data on millions of customers.</a:t>
            </a:r>
          </a:p>
          <a:p>
            <a:pPr lvl="1"/>
            <a:r>
              <a:rPr lang="en-US" sz="1800" dirty="0"/>
              <a:t>The hacker gained access to unencrypted card data.</a:t>
            </a:r>
          </a:p>
          <a:p>
            <a:pPr lvl="1"/>
            <a:r>
              <a:rPr lang="en-US" sz="1800" dirty="0"/>
              <a:t>The hacker most likely also had obtained the decryption key.</a:t>
            </a:r>
          </a:p>
          <a:p>
            <a:pPr lvl="1"/>
            <a:r>
              <a:rPr lang="en-US" sz="1800" dirty="0"/>
              <a:t>TJX was sued by dozens of banks for the costs incurred in replacing the stolen cards.</a:t>
            </a:r>
          </a:p>
          <a:p>
            <a:pPr lvl="1"/>
            <a:r>
              <a:rPr lang="en-US" sz="1800" dirty="0"/>
              <a:t>(2011) Hackers were arrested and sentenced. One (Albert Gonzalez) had been working as a “consultant” to federal law enforcement.</a:t>
            </a:r>
          </a:p>
        </p:txBody>
      </p:sp>
      <p:sp>
        <p:nvSpPr>
          <p:cNvPr id="9220" name="Rectangle 5"/>
          <p:cNvSpPr>
            <a:spLocks noGrp="1" noChangeArrowheads="1"/>
          </p:cNvSpPr>
          <p:nvPr>
            <p:ph sz="half" idx="2"/>
          </p:nvPr>
        </p:nvSpPr>
        <p:spPr>
          <a:xfrm>
            <a:off x="5276088" y="1219200"/>
            <a:ext cx="3657600" cy="5029200"/>
          </a:xfrm>
        </p:spPr>
        <p:txBody>
          <a:bodyPr>
            <a:normAutofit fontScale="92500" lnSpcReduction="10000"/>
          </a:bodyPr>
          <a:lstStyle/>
          <a:p>
            <a:r>
              <a:rPr lang="en-US" sz="2000" dirty="0"/>
              <a:t>Alaska State Fund 2007</a:t>
            </a:r>
          </a:p>
          <a:p>
            <a:pPr lvl="1"/>
            <a:r>
              <a:rPr lang="en-US" sz="1800" dirty="0"/>
              <a:t>Technician accidentally deleted Alaska oil-revenue dividend data file.</a:t>
            </a:r>
          </a:p>
          <a:p>
            <a:pPr lvl="1"/>
            <a:r>
              <a:rPr lang="en-US" sz="1800" dirty="0"/>
              <a:t>And deleted all backups.</a:t>
            </a:r>
          </a:p>
          <a:p>
            <a:pPr lvl="1"/>
            <a:r>
              <a:rPr lang="en-US" sz="1800" dirty="0"/>
              <a:t>70 people worked overtime for 6 weeks to re-enter the data at a cost of $220,000.</a:t>
            </a:r>
          </a:p>
          <a:p>
            <a:r>
              <a:rPr lang="en-US" sz="2200" dirty="0"/>
              <a:t>Terry Childs, San Francisco Network Engineer</a:t>
            </a:r>
          </a:p>
          <a:p>
            <a:pPr lvl="1"/>
            <a:r>
              <a:rPr lang="en-US" sz="1800" dirty="0"/>
              <a:t>In 2008 refused to tell anyone the administrative passwords for the city network</a:t>
            </a:r>
          </a:p>
          <a:p>
            <a:pPr lvl="1"/>
            <a:r>
              <a:rPr lang="en-US" sz="1800" dirty="0"/>
              <a:t>The networks remained running, but could not be monitored or altered.</a:t>
            </a:r>
          </a:p>
          <a:p>
            <a:pPr lvl="1"/>
            <a:r>
              <a:rPr lang="en-US" sz="1800" dirty="0"/>
              <a:t>He eventually gave them to the Mayor, but was convicted.</a:t>
            </a:r>
          </a:p>
        </p:txBody>
      </p:sp>
      <p:sp>
        <p:nvSpPr>
          <p:cNvPr id="2" name="TextBox 1"/>
          <p:cNvSpPr txBox="1"/>
          <p:nvPr/>
        </p:nvSpPr>
        <p:spPr>
          <a:xfrm>
            <a:off x="1371600" y="6248400"/>
            <a:ext cx="1180836" cy="369332"/>
          </a:xfrm>
          <a:prstGeom prst="rect">
            <a:avLst/>
          </a:prstGeom>
          <a:noFill/>
        </p:spPr>
        <p:txBody>
          <a:bodyPr wrap="none" rtlCol="0">
            <a:spAutoFit/>
          </a:bodyPr>
          <a:lstStyle/>
          <a:p>
            <a:r>
              <a:rPr lang="en-US" sz="1800" dirty="0">
                <a:hlinkClick r:id="rId2"/>
              </a:rPr>
              <a:t>NY Times</a:t>
            </a:r>
            <a:endParaRPr lang="en-US" sz="1800" dirty="0"/>
          </a:p>
        </p:txBody>
      </p:sp>
      <p:sp>
        <p:nvSpPr>
          <p:cNvPr id="4" name="TextBox 3"/>
          <p:cNvSpPr txBox="1"/>
          <p:nvPr/>
        </p:nvSpPr>
        <p:spPr>
          <a:xfrm>
            <a:off x="2971800" y="6248400"/>
            <a:ext cx="1672253" cy="369332"/>
          </a:xfrm>
          <a:prstGeom prst="rect">
            <a:avLst/>
          </a:prstGeom>
          <a:noFill/>
        </p:spPr>
        <p:txBody>
          <a:bodyPr wrap="none" rtlCol="0">
            <a:spAutoFit/>
          </a:bodyPr>
          <a:lstStyle/>
          <a:p>
            <a:r>
              <a:rPr lang="en-US" sz="1800" dirty="0">
                <a:hlinkClick r:id="rId3"/>
              </a:rPr>
              <a:t>Rolling Stones</a:t>
            </a:r>
            <a:endParaRPr lang="en-US" sz="1800" dirty="0"/>
          </a:p>
        </p:txBody>
      </p:sp>
      <p:sp>
        <p:nvSpPr>
          <p:cNvPr id="3" name="TextBox 2"/>
          <p:cNvSpPr txBox="1"/>
          <p:nvPr/>
        </p:nvSpPr>
        <p:spPr>
          <a:xfrm>
            <a:off x="6096000" y="6248400"/>
            <a:ext cx="1219308" cy="369332"/>
          </a:xfrm>
          <a:prstGeom prst="rect">
            <a:avLst/>
          </a:prstGeom>
          <a:noFill/>
        </p:spPr>
        <p:txBody>
          <a:bodyPr wrap="none" rtlCol="0">
            <a:spAutoFit/>
          </a:bodyPr>
          <a:lstStyle/>
          <a:p>
            <a:r>
              <a:rPr lang="en-US" sz="1800" dirty="0" err="1">
                <a:hlinkClick r:id="rId4"/>
              </a:rPr>
              <a:t>Govt</a:t>
            </a:r>
            <a:r>
              <a:rPr lang="en-US" sz="1800" dirty="0">
                <a:hlinkClick r:id="rId4"/>
              </a:rPr>
              <a:t> Tech</a:t>
            </a:r>
            <a:endParaRPr lang="en-US" sz="1800" dirty="0"/>
          </a:p>
        </p:txBody>
      </p:sp>
    </p:spTree>
    <p:extLst>
      <p:ext uri="{BB962C8B-B14F-4D97-AF65-F5344CB8AC3E}">
        <p14:creationId xmlns:p14="http://schemas.microsoft.com/office/powerpoint/2010/main" val="401108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a:t>Disaster Planning (older)</a:t>
            </a:r>
          </a:p>
        </p:txBody>
      </p:sp>
      <p:sp>
        <p:nvSpPr>
          <p:cNvPr id="11267" name="Rectangle 4"/>
          <p:cNvSpPr>
            <a:spLocks noGrp="1" noChangeArrowheads="1"/>
          </p:cNvSpPr>
          <p:nvPr>
            <p:ph type="body" sz="half" idx="4294967295"/>
          </p:nvPr>
        </p:nvSpPr>
        <p:spPr>
          <a:xfrm>
            <a:off x="1091242" y="1308280"/>
            <a:ext cx="2971800" cy="2152650"/>
          </a:xfrm>
        </p:spPr>
        <p:txBody>
          <a:bodyPr/>
          <a:lstStyle/>
          <a:p>
            <a:r>
              <a:rPr lang="en-US" sz="2000" dirty="0"/>
              <a:t>Backup data</a:t>
            </a:r>
          </a:p>
          <a:p>
            <a:r>
              <a:rPr lang="en-US" sz="2000" dirty="0"/>
              <a:t>Recovery facility</a:t>
            </a:r>
          </a:p>
          <a:p>
            <a:r>
              <a:rPr lang="en-US" sz="2000" dirty="0"/>
              <a:t>A detailed plan</a:t>
            </a:r>
          </a:p>
          <a:p>
            <a:r>
              <a:rPr lang="en-US" sz="2000" dirty="0"/>
              <a:t>Test the plan</a:t>
            </a:r>
          </a:p>
        </p:txBody>
      </p:sp>
      <p:pic>
        <p:nvPicPr>
          <p:cNvPr id="11268" name="Picture 6" descr="j031635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86200" y="1889125"/>
            <a:ext cx="1371600" cy="936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0" name="Picture 11" descr="j0395778"/>
          <p:cNvPicPr>
            <a:picLocks noChangeAspect="1" noChangeArrowheads="1" noCrop="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71600" y="3432175"/>
            <a:ext cx="16764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271" name="Picture 13"/>
          <p:cNvPicPr>
            <a:picLocks noChangeArrowheads="1"/>
          </p:cNvPicPr>
          <p:nvPr/>
        </p:nvPicPr>
        <p:blipFill>
          <a:blip r:embed="rId4" cstate="print">
            <a:extLst>
              <a:ext uri="{28A0092B-C50C-407E-A947-70E740481C1C}">
                <a14:useLocalDpi xmlns:a14="http://schemas.microsoft.com/office/drawing/2010/main" val="0"/>
              </a:ext>
            </a:extLst>
          </a:blip>
          <a:srcRect l="1970" t="1460" r="600" b="1959"/>
          <a:stretch>
            <a:fillRect/>
          </a:stretch>
        </p:blipFill>
        <p:spPr bwMode="auto">
          <a:xfrm>
            <a:off x="6248400" y="2955925"/>
            <a:ext cx="2163763" cy="1395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72" name="Text Box 14"/>
          <p:cNvSpPr txBox="1">
            <a:spLocks noChangeArrowheads="1"/>
          </p:cNvSpPr>
          <p:nvPr/>
        </p:nvSpPr>
        <p:spPr bwMode="auto">
          <a:xfrm>
            <a:off x="3733800" y="5089525"/>
            <a:ext cx="231345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800"/>
              <a:t>Business/Operations</a:t>
            </a:r>
          </a:p>
        </p:txBody>
      </p:sp>
      <p:sp>
        <p:nvSpPr>
          <p:cNvPr id="11273" name="Freeform 15"/>
          <p:cNvSpPr>
            <a:spLocks/>
          </p:cNvSpPr>
          <p:nvPr/>
        </p:nvSpPr>
        <p:spPr bwMode="auto">
          <a:xfrm>
            <a:off x="2743200" y="2422525"/>
            <a:ext cx="1295400" cy="1447800"/>
          </a:xfrm>
          <a:custGeom>
            <a:avLst/>
            <a:gdLst>
              <a:gd name="T0" fmla="*/ 0 w 816"/>
              <a:gd name="T1" fmla="*/ 2147483647 h 912"/>
              <a:gd name="T2" fmla="*/ 2147483647 w 816"/>
              <a:gd name="T3" fmla="*/ 2147483647 h 912"/>
              <a:gd name="T4" fmla="*/ 2147483647 w 816"/>
              <a:gd name="T5" fmla="*/ 2147483647 h 912"/>
              <a:gd name="T6" fmla="*/ 2147483647 w 816"/>
              <a:gd name="T7" fmla="*/ 0 h 912"/>
              <a:gd name="T8" fmla="*/ 0 60000 65536"/>
              <a:gd name="T9" fmla="*/ 0 60000 65536"/>
              <a:gd name="T10" fmla="*/ 0 60000 65536"/>
              <a:gd name="T11" fmla="*/ 0 60000 65536"/>
              <a:gd name="T12" fmla="*/ 0 w 816"/>
              <a:gd name="T13" fmla="*/ 0 h 912"/>
              <a:gd name="T14" fmla="*/ 816 w 816"/>
              <a:gd name="T15" fmla="*/ 912 h 912"/>
            </a:gdLst>
            <a:ahLst/>
            <a:cxnLst>
              <a:cxn ang="T8">
                <a:pos x="T0" y="T1"/>
              </a:cxn>
              <a:cxn ang="T9">
                <a:pos x="T2" y="T3"/>
              </a:cxn>
              <a:cxn ang="T10">
                <a:pos x="T4" y="T5"/>
              </a:cxn>
              <a:cxn ang="T11">
                <a:pos x="T6" y="T7"/>
              </a:cxn>
            </a:cxnLst>
            <a:rect l="T12" t="T13" r="T14" b="T15"/>
            <a:pathLst>
              <a:path w="816" h="912">
                <a:moveTo>
                  <a:pt x="0" y="912"/>
                </a:moveTo>
                <a:cubicBezTo>
                  <a:pt x="112" y="880"/>
                  <a:pt x="584" y="848"/>
                  <a:pt x="672" y="720"/>
                </a:cubicBezTo>
                <a:cubicBezTo>
                  <a:pt x="760" y="592"/>
                  <a:pt x="504" y="264"/>
                  <a:pt x="528" y="144"/>
                </a:cubicBezTo>
                <a:cubicBezTo>
                  <a:pt x="552" y="24"/>
                  <a:pt x="684" y="12"/>
                  <a:pt x="816" y="0"/>
                </a:cubicBezTo>
              </a:path>
            </a:pathLst>
          </a:custGeom>
          <a:noFill/>
          <a:ln w="12700">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274" name="Text Box 16"/>
          <p:cNvSpPr txBox="1">
            <a:spLocks noChangeArrowheads="1"/>
          </p:cNvSpPr>
          <p:nvPr/>
        </p:nvSpPr>
        <p:spPr bwMode="auto">
          <a:xfrm>
            <a:off x="7162800" y="4937125"/>
            <a:ext cx="103105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800"/>
              <a:t>Network</a:t>
            </a:r>
          </a:p>
        </p:txBody>
      </p:sp>
      <p:sp>
        <p:nvSpPr>
          <p:cNvPr id="11275" name="Text Box 17"/>
          <p:cNvSpPr txBox="1">
            <a:spLocks noChangeArrowheads="1"/>
          </p:cNvSpPr>
          <p:nvPr/>
        </p:nvSpPr>
        <p:spPr bwMode="auto">
          <a:xfrm>
            <a:off x="3657600" y="1584325"/>
            <a:ext cx="232627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800" dirty="0"/>
              <a:t>Backup/Safe storage</a:t>
            </a:r>
          </a:p>
        </p:txBody>
      </p:sp>
      <p:sp>
        <p:nvSpPr>
          <p:cNvPr id="11276" name="Line 18"/>
          <p:cNvSpPr>
            <a:spLocks noChangeShapeType="1"/>
          </p:cNvSpPr>
          <p:nvPr/>
        </p:nvSpPr>
        <p:spPr bwMode="auto">
          <a:xfrm>
            <a:off x="5334000" y="2422525"/>
            <a:ext cx="1905000"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11277" name="Text Box 19"/>
          <p:cNvSpPr txBox="1">
            <a:spLocks noChangeArrowheads="1"/>
          </p:cNvSpPr>
          <p:nvPr/>
        </p:nvSpPr>
        <p:spPr bwMode="auto">
          <a:xfrm>
            <a:off x="6629400" y="1584325"/>
            <a:ext cx="194155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800" dirty="0"/>
              <a:t>Recovery Facility</a:t>
            </a:r>
          </a:p>
        </p:txBody>
      </p:sp>
      <p:sp>
        <p:nvSpPr>
          <p:cNvPr id="11278" name="Line 20"/>
          <p:cNvSpPr>
            <a:spLocks noChangeShapeType="1"/>
          </p:cNvSpPr>
          <p:nvPr/>
        </p:nvSpPr>
        <p:spPr bwMode="auto">
          <a:xfrm>
            <a:off x="4191000" y="3870325"/>
            <a:ext cx="1828800" cy="0"/>
          </a:xfrm>
          <a:prstGeom prst="line">
            <a:avLst/>
          </a:prstGeom>
          <a:noFill/>
          <a:ln w="12700">
            <a:solidFill>
              <a:schemeClr val="tx1"/>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11279" name="Text Box 21"/>
          <p:cNvSpPr txBox="1">
            <a:spLocks noChangeArrowheads="1"/>
          </p:cNvSpPr>
          <p:nvPr/>
        </p:nvSpPr>
        <p:spPr bwMode="auto">
          <a:xfrm>
            <a:off x="4343400" y="3336925"/>
            <a:ext cx="180049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800"/>
              <a:t>MIS Employees</a:t>
            </a:r>
          </a:p>
        </p:txBody>
      </p:sp>
      <p:sp>
        <p:nvSpPr>
          <p:cNvPr id="11280" name="Freeform 22"/>
          <p:cNvSpPr>
            <a:spLocks/>
          </p:cNvSpPr>
          <p:nvPr/>
        </p:nvSpPr>
        <p:spPr bwMode="auto">
          <a:xfrm>
            <a:off x="1143000" y="3997325"/>
            <a:ext cx="3048000" cy="2311400"/>
          </a:xfrm>
          <a:custGeom>
            <a:avLst/>
            <a:gdLst>
              <a:gd name="T0" fmla="*/ 2147483647 w 1920"/>
              <a:gd name="T1" fmla="*/ 2147483647 h 1456"/>
              <a:gd name="T2" fmla="*/ 2147483647 w 1920"/>
              <a:gd name="T3" fmla="*/ 2147483647 h 1456"/>
              <a:gd name="T4" fmla="*/ 2147483647 w 1920"/>
              <a:gd name="T5" fmla="*/ 2147483647 h 1456"/>
              <a:gd name="T6" fmla="*/ 2147483647 w 1920"/>
              <a:gd name="T7" fmla="*/ 2147483647 h 1456"/>
              <a:gd name="T8" fmla="*/ 2147483647 w 1920"/>
              <a:gd name="T9" fmla="*/ 2147483647 h 1456"/>
              <a:gd name="T10" fmla="*/ 2147483647 w 1920"/>
              <a:gd name="T11" fmla="*/ 2147483647 h 1456"/>
              <a:gd name="T12" fmla="*/ 0 60000 65536"/>
              <a:gd name="T13" fmla="*/ 0 60000 65536"/>
              <a:gd name="T14" fmla="*/ 0 60000 65536"/>
              <a:gd name="T15" fmla="*/ 0 60000 65536"/>
              <a:gd name="T16" fmla="*/ 0 60000 65536"/>
              <a:gd name="T17" fmla="*/ 0 60000 65536"/>
              <a:gd name="T18" fmla="*/ 0 w 1920"/>
              <a:gd name="T19" fmla="*/ 0 h 1456"/>
              <a:gd name="T20" fmla="*/ 1920 w 1920"/>
              <a:gd name="T21" fmla="*/ 1456 h 1456"/>
            </a:gdLst>
            <a:ahLst/>
            <a:cxnLst>
              <a:cxn ang="T12">
                <a:pos x="T0" y="T1"/>
              </a:cxn>
              <a:cxn ang="T13">
                <a:pos x="T2" y="T3"/>
              </a:cxn>
              <a:cxn ang="T14">
                <a:pos x="T4" y="T5"/>
              </a:cxn>
              <a:cxn ang="T15">
                <a:pos x="T6" y="T7"/>
              </a:cxn>
              <a:cxn ang="T16">
                <a:pos x="T8" y="T9"/>
              </a:cxn>
              <a:cxn ang="T17">
                <a:pos x="T10" y="T11"/>
              </a:cxn>
            </a:cxnLst>
            <a:rect l="T18" t="T19" r="T20" b="T21"/>
            <a:pathLst>
              <a:path w="1920" h="1456">
                <a:moveTo>
                  <a:pt x="432" y="208"/>
                </a:moveTo>
                <a:cubicBezTo>
                  <a:pt x="360" y="104"/>
                  <a:pt x="288" y="0"/>
                  <a:pt x="240" y="64"/>
                </a:cubicBezTo>
                <a:cubicBezTo>
                  <a:pt x="192" y="128"/>
                  <a:pt x="0" y="472"/>
                  <a:pt x="144" y="592"/>
                </a:cubicBezTo>
                <a:cubicBezTo>
                  <a:pt x="288" y="712"/>
                  <a:pt x="936" y="664"/>
                  <a:pt x="1104" y="784"/>
                </a:cubicBezTo>
                <a:cubicBezTo>
                  <a:pt x="1272" y="904"/>
                  <a:pt x="1016" y="1200"/>
                  <a:pt x="1152" y="1312"/>
                </a:cubicBezTo>
                <a:cubicBezTo>
                  <a:pt x="1288" y="1424"/>
                  <a:pt x="1604" y="1440"/>
                  <a:pt x="1920" y="1456"/>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1281" name="Freeform 23"/>
          <p:cNvSpPr>
            <a:spLocks/>
          </p:cNvSpPr>
          <p:nvPr/>
        </p:nvSpPr>
        <p:spPr bwMode="auto">
          <a:xfrm>
            <a:off x="5562600" y="2498725"/>
            <a:ext cx="3327400" cy="3810000"/>
          </a:xfrm>
          <a:custGeom>
            <a:avLst/>
            <a:gdLst>
              <a:gd name="T0" fmla="*/ 2147483647 w 2096"/>
              <a:gd name="T1" fmla="*/ 0 h 2400"/>
              <a:gd name="T2" fmla="*/ 2147483647 w 2096"/>
              <a:gd name="T3" fmla="*/ 2147483647 h 2400"/>
              <a:gd name="T4" fmla="*/ 2147483647 w 2096"/>
              <a:gd name="T5" fmla="*/ 2147483647 h 2400"/>
              <a:gd name="T6" fmla="*/ 2147483647 w 2096"/>
              <a:gd name="T7" fmla="*/ 2147483647 h 2400"/>
              <a:gd name="T8" fmla="*/ 2147483647 w 2096"/>
              <a:gd name="T9" fmla="*/ 2147483647 h 2400"/>
              <a:gd name="T10" fmla="*/ 2147483647 w 2096"/>
              <a:gd name="T11" fmla="*/ 2147483647 h 2400"/>
              <a:gd name="T12" fmla="*/ 0 w 2096"/>
              <a:gd name="T13" fmla="*/ 2147483647 h 2400"/>
              <a:gd name="T14" fmla="*/ 0 60000 65536"/>
              <a:gd name="T15" fmla="*/ 0 60000 65536"/>
              <a:gd name="T16" fmla="*/ 0 60000 65536"/>
              <a:gd name="T17" fmla="*/ 0 60000 65536"/>
              <a:gd name="T18" fmla="*/ 0 60000 65536"/>
              <a:gd name="T19" fmla="*/ 0 60000 65536"/>
              <a:gd name="T20" fmla="*/ 0 60000 65536"/>
              <a:gd name="T21" fmla="*/ 0 w 2096"/>
              <a:gd name="T22" fmla="*/ 0 h 2400"/>
              <a:gd name="T23" fmla="*/ 2096 w 2096"/>
              <a:gd name="T24" fmla="*/ 2400 h 240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096" h="2400">
                <a:moveTo>
                  <a:pt x="1488" y="0"/>
                </a:moveTo>
                <a:cubicBezTo>
                  <a:pt x="1676" y="16"/>
                  <a:pt x="1864" y="32"/>
                  <a:pt x="1920" y="192"/>
                </a:cubicBezTo>
                <a:cubicBezTo>
                  <a:pt x="1976" y="352"/>
                  <a:pt x="1808" y="728"/>
                  <a:pt x="1824" y="960"/>
                </a:cubicBezTo>
                <a:cubicBezTo>
                  <a:pt x="1840" y="1192"/>
                  <a:pt x="2096" y="1424"/>
                  <a:pt x="2016" y="1584"/>
                </a:cubicBezTo>
                <a:cubicBezTo>
                  <a:pt x="1936" y="1744"/>
                  <a:pt x="1528" y="1800"/>
                  <a:pt x="1344" y="1920"/>
                </a:cubicBezTo>
                <a:cubicBezTo>
                  <a:pt x="1160" y="2040"/>
                  <a:pt x="1136" y="2224"/>
                  <a:pt x="912" y="2304"/>
                </a:cubicBezTo>
                <a:cubicBezTo>
                  <a:pt x="688" y="2384"/>
                  <a:pt x="344" y="2392"/>
                  <a:pt x="0" y="2400"/>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pic>
        <p:nvPicPr>
          <p:cNvPr id="11282" name="Picture 12" descr="j028499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191000" y="5546725"/>
            <a:ext cx="1485900" cy="97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9" name="Group 18"/>
          <p:cNvGrpSpPr/>
          <p:nvPr/>
        </p:nvGrpSpPr>
        <p:grpSpPr>
          <a:xfrm>
            <a:off x="7318020" y="2100098"/>
            <a:ext cx="754330" cy="561618"/>
            <a:chOff x="939760" y="666908"/>
            <a:chExt cx="5623170" cy="4186592"/>
          </a:xfrm>
        </p:grpSpPr>
        <p:sp>
          <p:nvSpPr>
            <p:cNvPr id="20" name="Freeform 19"/>
            <p:cNvSpPr/>
            <p:nvPr/>
          </p:nvSpPr>
          <p:spPr>
            <a:xfrm>
              <a:off x="4991070" y="3515905"/>
              <a:ext cx="1571860" cy="1330037"/>
            </a:xfrm>
            <a:custGeom>
              <a:avLst/>
              <a:gdLst>
                <a:gd name="connsiteX0" fmla="*/ 7557 w 1602089"/>
                <a:gd name="connsiteY0" fmla="*/ 468536 h 1352708"/>
                <a:gd name="connsiteX1" fmla="*/ 0 w 1602089"/>
                <a:gd name="connsiteY1" fmla="*/ 1352708 h 1352708"/>
                <a:gd name="connsiteX2" fmla="*/ 1602089 w 1602089"/>
                <a:gd name="connsiteY2" fmla="*/ 665019 h 1352708"/>
                <a:gd name="connsiteX3" fmla="*/ 1602089 w 1602089"/>
                <a:gd name="connsiteY3" fmla="*/ 0 h 1352708"/>
                <a:gd name="connsiteX4" fmla="*/ 7557 w 1602089"/>
                <a:gd name="connsiteY4" fmla="*/ 468536 h 1352708"/>
                <a:gd name="connsiteX0" fmla="*/ 0 w 1594532"/>
                <a:gd name="connsiteY0" fmla="*/ 468536 h 1330037"/>
                <a:gd name="connsiteX1" fmla="*/ 7557 w 1594532"/>
                <a:gd name="connsiteY1" fmla="*/ 1330037 h 1330037"/>
                <a:gd name="connsiteX2" fmla="*/ 1594532 w 1594532"/>
                <a:gd name="connsiteY2" fmla="*/ 665019 h 1330037"/>
                <a:gd name="connsiteX3" fmla="*/ 1594532 w 1594532"/>
                <a:gd name="connsiteY3" fmla="*/ 0 h 1330037"/>
                <a:gd name="connsiteX4" fmla="*/ 0 w 1594532"/>
                <a:gd name="connsiteY4" fmla="*/ 468536 h 1330037"/>
                <a:gd name="connsiteX0" fmla="*/ 0 w 1594532"/>
                <a:gd name="connsiteY0" fmla="*/ 468536 h 1330037"/>
                <a:gd name="connsiteX1" fmla="*/ 7557 w 1594532"/>
                <a:gd name="connsiteY1" fmla="*/ 1330037 h 1330037"/>
                <a:gd name="connsiteX2" fmla="*/ 1586975 w 1594532"/>
                <a:gd name="connsiteY2" fmla="*/ 687691 h 1330037"/>
                <a:gd name="connsiteX3" fmla="*/ 1594532 w 1594532"/>
                <a:gd name="connsiteY3" fmla="*/ 0 h 1330037"/>
                <a:gd name="connsiteX4" fmla="*/ 0 w 1594532"/>
                <a:gd name="connsiteY4" fmla="*/ 468536 h 1330037"/>
                <a:gd name="connsiteX0" fmla="*/ 0 w 1586975"/>
                <a:gd name="connsiteY0" fmla="*/ 453422 h 1314923"/>
                <a:gd name="connsiteX1" fmla="*/ 7557 w 1586975"/>
                <a:gd name="connsiteY1" fmla="*/ 1314923 h 1314923"/>
                <a:gd name="connsiteX2" fmla="*/ 1586975 w 1586975"/>
                <a:gd name="connsiteY2" fmla="*/ 672577 h 1314923"/>
                <a:gd name="connsiteX3" fmla="*/ 1564304 w 1586975"/>
                <a:gd name="connsiteY3" fmla="*/ 0 h 1314923"/>
                <a:gd name="connsiteX4" fmla="*/ 0 w 1586975"/>
                <a:gd name="connsiteY4" fmla="*/ 453422 h 1314923"/>
                <a:gd name="connsiteX0" fmla="*/ 0 w 1594532"/>
                <a:gd name="connsiteY0" fmla="*/ 468536 h 1330037"/>
                <a:gd name="connsiteX1" fmla="*/ 7557 w 1594532"/>
                <a:gd name="connsiteY1" fmla="*/ 1330037 h 1330037"/>
                <a:gd name="connsiteX2" fmla="*/ 1586975 w 1594532"/>
                <a:gd name="connsiteY2" fmla="*/ 687691 h 1330037"/>
                <a:gd name="connsiteX3" fmla="*/ 1594532 w 1594532"/>
                <a:gd name="connsiteY3" fmla="*/ 0 h 1330037"/>
                <a:gd name="connsiteX4" fmla="*/ 0 w 1594532"/>
                <a:gd name="connsiteY4" fmla="*/ 468536 h 1330037"/>
                <a:gd name="connsiteX0" fmla="*/ 0 w 1594532"/>
                <a:gd name="connsiteY0" fmla="*/ 468536 h 1330037"/>
                <a:gd name="connsiteX1" fmla="*/ 7557 w 1594532"/>
                <a:gd name="connsiteY1" fmla="*/ 1330037 h 1330037"/>
                <a:gd name="connsiteX2" fmla="*/ 1579310 w 1594532"/>
                <a:gd name="connsiteY2" fmla="*/ 808603 h 1330037"/>
                <a:gd name="connsiteX3" fmla="*/ 1594532 w 1594532"/>
                <a:gd name="connsiteY3" fmla="*/ 0 h 1330037"/>
                <a:gd name="connsiteX4" fmla="*/ 0 w 1594532"/>
                <a:gd name="connsiteY4" fmla="*/ 468536 h 1330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532" h="1330037">
                  <a:moveTo>
                    <a:pt x="0" y="468536"/>
                  </a:moveTo>
                  <a:lnTo>
                    <a:pt x="7557" y="1330037"/>
                  </a:lnTo>
                  <a:lnTo>
                    <a:pt x="1579310" y="808603"/>
                  </a:lnTo>
                  <a:lnTo>
                    <a:pt x="1594532" y="0"/>
                  </a:lnTo>
                  <a:lnTo>
                    <a:pt x="0" y="468536"/>
                  </a:lnTo>
                  <a:close/>
                </a:path>
              </a:pathLst>
            </a:custGeom>
            <a:gradFill>
              <a:gsLst>
                <a:gs pos="0">
                  <a:schemeClr val="bg1">
                    <a:lumMod val="65000"/>
                  </a:schemeClr>
                </a:gs>
                <a:gs pos="50000">
                  <a:schemeClr val="tx1"/>
                </a:gs>
                <a:gs pos="100000">
                  <a:schemeClr val="tx1"/>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p:nvSpPr>
          <p:spPr>
            <a:xfrm>
              <a:off x="4991069" y="666908"/>
              <a:ext cx="1571861" cy="3317533"/>
            </a:xfrm>
            <a:custGeom>
              <a:avLst/>
              <a:gdLst>
                <a:gd name="connsiteX0" fmla="*/ 7557 w 1579418"/>
                <a:gd name="connsiteY0" fmla="*/ 0 h 3325091"/>
                <a:gd name="connsiteX1" fmla="*/ 1579418 w 1579418"/>
                <a:gd name="connsiteY1" fmla="*/ 249382 h 3325091"/>
                <a:gd name="connsiteX2" fmla="*/ 1579418 w 1579418"/>
                <a:gd name="connsiteY2" fmla="*/ 2871669 h 3325091"/>
                <a:gd name="connsiteX3" fmla="*/ 0 w 1579418"/>
                <a:gd name="connsiteY3" fmla="*/ 3325091 h 3325091"/>
                <a:gd name="connsiteX4" fmla="*/ 7557 w 1579418"/>
                <a:gd name="connsiteY4" fmla="*/ 0 h 3325091"/>
                <a:gd name="connsiteX0" fmla="*/ 0 w 1571861"/>
                <a:gd name="connsiteY0" fmla="*/ 0 h 3317533"/>
                <a:gd name="connsiteX1" fmla="*/ 1571861 w 1571861"/>
                <a:gd name="connsiteY1" fmla="*/ 249382 h 3317533"/>
                <a:gd name="connsiteX2" fmla="*/ 1571861 w 1571861"/>
                <a:gd name="connsiteY2" fmla="*/ 2871669 h 3317533"/>
                <a:gd name="connsiteX3" fmla="*/ 0 w 1571861"/>
                <a:gd name="connsiteY3" fmla="*/ 3317533 h 3317533"/>
                <a:gd name="connsiteX4" fmla="*/ 0 w 1571861"/>
                <a:gd name="connsiteY4" fmla="*/ 0 h 331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1861" h="3317533">
                  <a:moveTo>
                    <a:pt x="0" y="0"/>
                  </a:moveTo>
                  <a:lnTo>
                    <a:pt x="1571861" y="249382"/>
                  </a:lnTo>
                  <a:lnTo>
                    <a:pt x="1571861" y="2871669"/>
                  </a:lnTo>
                  <a:lnTo>
                    <a:pt x="0" y="3317533"/>
                  </a:lnTo>
                  <a:lnTo>
                    <a:pt x="0" y="0"/>
                  </a:lnTo>
                  <a:close/>
                </a:path>
              </a:pathLst>
            </a:custGeom>
            <a:gradFill>
              <a:gsLst>
                <a:gs pos="0">
                  <a:schemeClr val="bg1">
                    <a:lumMod val="65000"/>
                  </a:schemeClr>
                </a:gs>
                <a:gs pos="50000">
                  <a:schemeClr val="tx1"/>
                </a:gs>
                <a:gs pos="100000">
                  <a:schemeClr val="tx1"/>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1"/>
            <p:cNvSpPr/>
            <p:nvPr/>
          </p:nvSpPr>
          <p:spPr>
            <a:xfrm>
              <a:off x="948061" y="675648"/>
              <a:ext cx="4058122" cy="3603518"/>
            </a:xfrm>
            <a:custGeom>
              <a:avLst/>
              <a:gdLst>
                <a:gd name="connsiteX0" fmla="*/ 0 w 4058122"/>
                <a:gd name="connsiteY0" fmla="*/ 143583 h 3627372"/>
                <a:gd name="connsiteX1" fmla="*/ 0 w 4058122"/>
                <a:gd name="connsiteY1" fmla="*/ 3385547 h 3627372"/>
                <a:gd name="connsiteX2" fmla="*/ 4058122 w 4058122"/>
                <a:gd name="connsiteY2" fmla="*/ 3627372 h 3627372"/>
                <a:gd name="connsiteX3" fmla="*/ 4058122 w 4058122"/>
                <a:gd name="connsiteY3" fmla="*/ 0 h 3627372"/>
                <a:gd name="connsiteX4" fmla="*/ 0 w 4058122"/>
                <a:gd name="connsiteY4" fmla="*/ 143583 h 3627372"/>
                <a:gd name="connsiteX0" fmla="*/ 0 w 4058122"/>
                <a:gd name="connsiteY0" fmla="*/ 111778 h 3595567"/>
                <a:gd name="connsiteX1" fmla="*/ 0 w 4058122"/>
                <a:gd name="connsiteY1" fmla="*/ 3353742 h 3595567"/>
                <a:gd name="connsiteX2" fmla="*/ 4058122 w 4058122"/>
                <a:gd name="connsiteY2" fmla="*/ 3595567 h 3595567"/>
                <a:gd name="connsiteX3" fmla="*/ 4058122 w 4058122"/>
                <a:gd name="connsiteY3" fmla="*/ 0 h 3595567"/>
                <a:gd name="connsiteX4" fmla="*/ 0 w 4058122"/>
                <a:gd name="connsiteY4" fmla="*/ 111778 h 3595567"/>
                <a:gd name="connsiteX0" fmla="*/ 0 w 4058122"/>
                <a:gd name="connsiteY0" fmla="*/ 119729 h 3603518"/>
                <a:gd name="connsiteX1" fmla="*/ 0 w 4058122"/>
                <a:gd name="connsiteY1" fmla="*/ 3361693 h 3603518"/>
                <a:gd name="connsiteX2" fmla="*/ 4058122 w 4058122"/>
                <a:gd name="connsiteY2" fmla="*/ 3603518 h 3603518"/>
                <a:gd name="connsiteX3" fmla="*/ 4058122 w 4058122"/>
                <a:gd name="connsiteY3" fmla="*/ 0 h 3603518"/>
                <a:gd name="connsiteX4" fmla="*/ 0 w 4058122"/>
                <a:gd name="connsiteY4" fmla="*/ 119729 h 3603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8122" h="3603518">
                  <a:moveTo>
                    <a:pt x="0" y="119729"/>
                  </a:moveTo>
                  <a:lnTo>
                    <a:pt x="0" y="3361693"/>
                  </a:lnTo>
                  <a:lnTo>
                    <a:pt x="4058122" y="3603518"/>
                  </a:lnTo>
                  <a:lnTo>
                    <a:pt x="4058122" y="0"/>
                  </a:lnTo>
                  <a:lnTo>
                    <a:pt x="0" y="119729"/>
                  </a:lnTo>
                  <a:close/>
                </a:path>
              </a:pathLst>
            </a:custGeom>
            <a:gradFill flip="none" rotWithShape="1">
              <a:gsLst>
                <a:gs pos="0">
                  <a:schemeClr val="tx1"/>
                </a:gs>
                <a:gs pos="50000">
                  <a:schemeClr val="tx1"/>
                </a:gs>
                <a:gs pos="100000">
                  <a:schemeClr val="bg1">
                    <a:lumMod val="75000"/>
                  </a:schemeClr>
                </a:gs>
              </a:gsLst>
              <a:lin ang="0" scaled="1"/>
              <a:tileRect/>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Freeform 22"/>
            <p:cNvSpPr/>
            <p:nvPr/>
          </p:nvSpPr>
          <p:spPr>
            <a:xfrm>
              <a:off x="939760" y="4042627"/>
              <a:ext cx="4058865" cy="810873"/>
            </a:xfrm>
            <a:custGeom>
              <a:avLst/>
              <a:gdLst>
                <a:gd name="connsiteX0" fmla="*/ 0 w 4043008"/>
                <a:gd name="connsiteY0" fmla="*/ 0 h 831273"/>
                <a:gd name="connsiteX1" fmla="*/ 4043008 w 4043008"/>
                <a:gd name="connsiteY1" fmla="*/ 234268 h 831273"/>
                <a:gd name="connsiteX2" fmla="*/ 4043008 w 4043008"/>
                <a:gd name="connsiteY2" fmla="*/ 831273 h 831273"/>
                <a:gd name="connsiteX3" fmla="*/ 30228 w 4043008"/>
                <a:gd name="connsiteY3" fmla="*/ 536549 h 831273"/>
                <a:gd name="connsiteX4" fmla="*/ 0 w 4043008"/>
                <a:gd name="connsiteY4" fmla="*/ 0 h 831273"/>
                <a:gd name="connsiteX0" fmla="*/ 22672 w 4065680"/>
                <a:gd name="connsiteY0" fmla="*/ 0 h 831273"/>
                <a:gd name="connsiteX1" fmla="*/ 4065680 w 4065680"/>
                <a:gd name="connsiteY1" fmla="*/ 234268 h 831273"/>
                <a:gd name="connsiteX2" fmla="*/ 4065680 w 4065680"/>
                <a:gd name="connsiteY2" fmla="*/ 831273 h 831273"/>
                <a:gd name="connsiteX3" fmla="*/ 0 w 4065680"/>
                <a:gd name="connsiteY3" fmla="*/ 521435 h 831273"/>
                <a:gd name="connsiteX4" fmla="*/ 22672 w 4065680"/>
                <a:gd name="connsiteY4" fmla="*/ 0 h 831273"/>
                <a:gd name="connsiteX0" fmla="*/ 7558 w 4050566"/>
                <a:gd name="connsiteY0" fmla="*/ 0 h 831273"/>
                <a:gd name="connsiteX1" fmla="*/ 4050566 w 4050566"/>
                <a:gd name="connsiteY1" fmla="*/ 234268 h 831273"/>
                <a:gd name="connsiteX2" fmla="*/ 4050566 w 4050566"/>
                <a:gd name="connsiteY2" fmla="*/ 831273 h 831273"/>
                <a:gd name="connsiteX3" fmla="*/ 0 w 4050566"/>
                <a:gd name="connsiteY3" fmla="*/ 521435 h 831273"/>
                <a:gd name="connsiteX4" fmla="*/ 7558 w 4050566"/>
                <a:gd name="connsiteY4" fmla="*/ 0 h 831273"/>
                <a:gd name="connsiteX0" fmla="*/ 7558 w 4050566"/>
                <a:gd name="connsiteY0" fmla="*/ 0 h 793488"/>
                <a:gd name="connsiteX1" fmla="*/ 4050566 w 4050566"/>
                <a:gd name="connsiteY1" fmla="*/ 234268 h 793488"/>
                <a:gd name="connsiteX2" fmla="*/ 4050566 w 4050566"/>
                <a:gd name="connsiteY2" fmla="*/ 793488 h 793488"/>
                <a:gd name="connsiteX3" fmla="*/ 0 w 4050566"/>
                <a:gd name="connsiteY3" fmla="*/ 521435 h 793488"/>
                <a:gd name="connsiteX4" fmla="*/ 7558 w 4050566"/>
                <a:gd name="connsiteY4" fmla="*/ 0 h 793488"/>
                <a:gd name="connsiteX0" fmla="*/ 7558 w 4050566"/>
                <a:gd name="connsiteY0" fmla="*/ 0 h 816159"/>
                <a:gd name="connsiteX1" fmla="*/ 4050566 w 4050566"/>
                <a:gd name="connsiteY1" fmla="*/ 234268 h 816159"/>
                <a:gd name="connsiteX2" fmla="*/ 4050566 w 4050566"/>
                <a:gd name="connsiteY2" fmla="*/ 816159 h 816159"/>
                <a:gd name="connsiteX3" fmla="*/ 0 w 4050566"/>
                <a:gd name="connsiteY3" fmla="*/ 521435 h 816159"/>
                <a:gd name="connsiteX4" fmla="*/ 7558 w 4050566"/>
                <a:gd name="connsiteY4" fmla="*/ 0 h 816159"/>
                <a:gd name="connsiteX0" fmla="*/ 0 w 4058865"/>
                <a:gd name="connsiteY0" fmla="*/ 0 h 810873"/>
                <a:gd name="connsiteX1" fmla="*/ 4058865 w 4058865"/>
                <a:gd name="connsiteY1" fmla="*/ 228982 h 810873"/>
                <a:gd name="connsiteX2" fmla="*/ 4058865 w 4058865"/>
                <a:gd name="connsiteY2" fmla="*/ 810873 h 810873"/>
                <a:gd name="connsiteX3" fmla="*/ 8299 w 4058865"/>
                <a:gd name="connsiteY3" fmla="*/ 516149 h 810873"/>
                <a:gd name="connsiteX4" fmla="*/ 0 w 4058865"/>
                <a:gd name="connsiteY4" fmla="*/ 0 h 810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8865" h="810873">
                  <a:moveTo>
                    <a:pt x="0" y="0"/>
                  </a:moveTo>
                  <a:lnTo>
                    <a:pt x="4058865" y="228982"/>
                  </a:lnTo>
                  <a:lnTo>
                    <a:pt x="4058865" y="810873"/>
                  </a:lnTo>
                  <a:lnTo>
                    <a:pt x="8299" y="516149"/>
                  </a:lnTo>
                  <a:lnTo>
                    <a:pt x="0" y="0"/>
                  </a:lnTo>
                  <a:close/>
                </a:path>
              </a:pathLst>
            </a:custGeom>
            <a:gradFill flip="none" rotWithShape="1">
              <a:gsLst>
                <a:gs pos="0">
                  <a:schemeClr val="tx1"/>
                </a:gs>
                <a:gs pos="50000">
                  <a:schemeClr val="tx1"/>
                </a:gs>
                <a:gs pos="100000">
                  <a:schemeClr val="bg1">
                    <a:lumMod val="75000"/>
                  </a:schemeClr>
                </a:gs>
              </a:gsLst>
              <a:lin ang="0" scaled="1"/>
              <a:tileRect/>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24" name="Group 23"/>
            <p:cNvGrpSpPr/>
            <p:nvPr/>
          </p:nvGrpSpPr>
          <p:grpSpPr>
            <a:xfrm>
              <a:off x="1012296" y="810492"/>
              <a:ext cx="468535" cy="3181508"/>
              <a:chOff x="3264635" y="937071"/>
              <a:chExt cx="468535" cy="3181508"/>
            </a:xfrm>
          </p:grpSpPr>
          <p:sp>
            <p:nvSpPr>
              <p:cNvPr id="110" name="Freeform 109"/>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1" name="Freeform 110"/>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Freeform 111"/>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Freeform 112"/>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Freeform 113"/>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Freeform 114"/>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Freeform 115"/>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Freeform 116"/>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Freeform 117"/>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Freeform 118"/>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Freeform 119"/>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Freeform 120"/>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Freeform 121"/>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Freeform 122"/>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5" name="Group 24"/>
            <p:cNvGrpSpPr/>
            <p:nvPr/>
          </p:nvGrpSpPr>
          <p:grpSpPr>
            <a:xfrm>
              <a:off x="1710061" y="810492"/>
              <a:ext cx="468535" cy="3181508"/>
              <a:chOff x="3264635" y="937071"/>
              <a:chExt cx="468535" cy="3181508"/>
            </a:xfrm>
          </p:grpSpPr>
          <p:sp>
            <p:nvSpPr>
              <p:cNvPr id="96" name="Freeform 95"/>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97" name="Freeform 96"/>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Freeform 97"/>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Freeform 99"/>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100"/>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Freeform 101"/>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Freeform 102"/>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Freeform 103"/>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Freeform 104"/>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Freeform 105"/>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Freeform 106"/>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Freeform 107"/>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Freeform 108"/>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6" name="Group 25"/>
            <p:cNvGrpSpPr/>
            <p:nvPr/>
          </p:nvGrpSpPr>
          <p:grpSpPr>
            <a:xfrm>
              <a:off x="2319661" y="810492"/>
              <a:ext cx="468535" cy="3181508"/>
              <a:chOff x="3264635" y="937071"/>
              <a:chExt cx="468535" cy="3181508"/>
            </a:xfrm>
          </p:grpSpPr>
          <p:sp>
            <p:nvSpPr>
              <p:cNvPr id="82" name="Freeform 81"/>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3" name="Freeform 82"/>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Freeform 83"/>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reeform 84"/>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85"/>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Freeform 88"/>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Freeform 89"/>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Freeform 90"/>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Freeform 91"/>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Freeform 92"/>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Freeform 93"/>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Freeform 94"/>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7" name="Group 26"/>
            <p:cNvGrpSpPr/>
            <p:nvPr/>
          </p:nvGrpSpPr>
          <p:grpSpPr>
            <a:xfrm>
              <a:off x="2973343" y="810492"/>
              <a:ext cx="468535" cy="3181508"/>
              <a:chOff x="3264635" y="937071"/>
              <a:chExt cx="468535" cy="3181508"/>
            </a:xfrm>
          </p:grpSpPr>
          <p:sp>
            <p:nvSpPr>
              <p:cNvPr id="68" name="Freeform 67"/>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69" name="Freeform 68"/>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Freeform 69"/>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Freeform 70"/>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Freeform 71"/>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72"/>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Freeform 73"/>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Freeform 74"/>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Freeform 75"/>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76"/>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77"/>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Freeform 78"/>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Freeform 79"/>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Freeform 80"/>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8" name="Group 27"/>
            <p:cNvGrpSpPr/>
            <p:nvPr/>
          </p:nvGrpSpPr>
          <p:grpSpPr>
            <a:xfrm>
              <a:off x="3615061" y="810492"/>
              <a:ext cx="468535" cy="3181508"/>
              <a:chOff x="3264635" y="937071"/>
              <a:chExt cx="468535" cy="3181508"/>
            </a:xfrm>
          </p:grpSpPr>
          <p:sp>
            <p:nvSpPr>
              <p:cNvPr id="54" name="Freeform 53"/>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55" name="Freeform 54"/>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Freeform 55"/>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Freeform 56"/>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57"/>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Freeform 58"/>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Freeform 59"/>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60"/>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61"/>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Freeform 62"/>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Freeform 63"/>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64"/>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Freeform 65"/>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66"/>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29" name="Group 28"/>
            <p:cNvGrpSpPr/>
            <p:nvPr/>
          </p:nvGrpSpPr>
          <p:grpSpPr>
            <a:xfrm>
              <a:off x="4300861" y="810492"/>
              <a:ext cx="468535" cy="3181508"/>
              <a:chOff x="3264635" y="937071"/>
              <a:chExt cx="468535" cy="3181508"/>
            </a:xfrm>
          </p:grpSpPr>
          <p:sp>
            <p:nvSpPr>
              <p:cNvPr id="40" name="Freeform 39"/>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1" name="Freeform 40"/>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Freeform 41"/>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Freeform 42"/>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Freeform 43"/>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Freeform 44"/>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45"/>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Freeform 46"/>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47"/>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Freeform 48"/>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49"/>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Freeform 50"/>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Freeform 51"/>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Freeform 52"/>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0" name="Freeform 29"/>
            <p:cNvSpPr/>
            <p:nvPr/>
          </p:nvSpPr>
          <p:spPr>
            <a:xfrm>
              <a:off x="2244945" y="4203596"/>
              <a:ext cx="754848" cy="408080"/>
            </a:xfrm>
            <a:custGeom>
              <a:avLst/>
              <a:gdLst>
                <a:gd name="connsiteX0" fmla="*/ 0 w 710360"/>
                <a:gd name="connsiteY0" fmla="*/ 15114 h 423194"/>
                <a:gd name="connsiteX1" fmla="*/ 0 w 710360"/>
                <a:gd name="connsiteY1" fmla="*/ 370294 h 423194"/>
                <a:gd name="connsiteX2" fmla="*/ 710360 w 710360"/>
                <a:gd name="connsiteY2" fmla="*/ 423194 h 423194"/>
                <a:gd name="connsiteX3" fmla="*/ 710360 w 710360"/>
                <a:gd name="connsiteY3" fmla="*/ 37785 h 423194"/>
                <a:gd name="connsiteX4" fmla="*/ 90684 w 710360"/>
                <a:gd name="connsiteY4" fmla="*/ 0 h 423194"/>
                <a:gd name="connsiteX0" fmla="*/ 44488 w 754848"/>
                <a:gd name="connsiteY0" fmla="*/ 0 h 408080"/>
                <a:gd name="connsiteX1" fmla="*/ 44488 w 754848"/>
                <a:gd name="connsiteY1" fmla="*/ 355180 h 408080"/>
                <a:gd name="connsiteX2" fmla="*/ 754848 w 754848"/>
                <a:gd name="connsiteY2" fmla="*/ 408080 h 408080"/>
                <a:gd name="connsiteX3" fmla="*/ 754848 w 754848"/>
                <a:gd name="connsiteY3" fmla="*/ 22671 h 408080"/>
                <a:gd name="connsiteX4" fmla="*/ 0 w 754848"/>
                <a:gd name="connsiteY4" fmla="*/ 789 h 408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4848" h="408080">
                  <a:moveTo>
                    <a:pt x="44488" y="0"/>
                  </a:moveTo>
                  <a:lnTo>
                    <a:pt x="44488" y="355180"/>
                  </a:lnTo>
                  <a:lnTo>
                    <a:pt x="754848" y="408080"/>
                  </a:lnTo>
                  <a:lnTo>
                    <a:pt x="754848" y="22671"/>
                  </a:lnTo>
                  <a:lnTo>
                    <a:pt x="0" y="789"/>
                  </a:lnTo>
                </a:path>
              </a:pathLst>
            </a:custGeom>
            <a:gradFill>
              <a:gsLst>
                <a:gs pos="0">
                  <a:srgbClr val="EDF2E2"/>
                </a:gs>
                <a:gs pos="50000">
                  <a:srgbClr val="92D050"/>
                </a:gs>
                <a:gs pos="100000">
                  <a:srgbClr val="E3ECD0"/>
                </a:gs>
              </a:gsLst>
              <a:lin ang="0" scaled="1"/>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Freeform 30"/>
            <p:cNvSpPr/>
            <p:nvPr/>
          </p:nvSpPr>
          <p:spPr>
            <a:xfrm>
              <a:off x="1095423" y="4143140"/>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Freeform 31"/>
            <p:cNvSpPr/>
            <p:nvPr/>
          </p:nvSpPr>
          <p:spPr>
            <a:xfrm>
              <a:off x="1405261" y="4196039"/>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32"/>
            <p:cNvSpPr/>
            <p:nvPr/>
          </p:nvSpPr>
          <p:spPr>
            <a:xfrm>
              <a:off x="1694001" y="4180923"/>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4" name="Freeform 33"/>
            <p:cNvSpPr/>
            <p:nvPr/>
          </p:nvSpPr>
          <p:spPr>
            <a:xfrm>
              <a:off x="2003839" y="4233822"/>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34"/>
            <p:cNvSpPr/>
            <p:nvPr/>
          </p:nvSpPr>
          <p:spPr>
            <a:xfrm>
              <a:off x="3133575" y="4279166"/>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6" name="Freeform 35"/>
            <p:cNvSpPr/>
            <p:nvPr/>
          </p:nvSpPr>
          <p:spPr>
            <a:xfrm>
              <a:off x="3443413" y="4332065"/>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36"/>
            <p:cNvSpPr/>
            <p:nvPr/>
          </p:nvSpPr>
          <p:spPr>
            <a:xfrm>
              <a:off x="3945049" y="4316952"/>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Freeform 37"/>
            <p:cNvSpPr/>
            <p:nvPr/>
          </p:nvSpPr>
          <p:spPr>
            <a:xfrm>
              <a:off x="4254887" y="4369851"/>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38"/>
            <p:cNvSpPr/>
            <p:nvPr/>
          </p:nvSpPr>
          <p:spPr>
            <a:xfrm>
              <a:off x="5562600" y="1268322"/>
              <a:ext cx="634790" cy="581891"/>
            </a:xfrm>
            <a:custGeom>
              <a:avLst/>
              <a:gdLst>
                <a:gd name="connsiteX0" fmla="*/ 0 w 619676"/>
                <a:gd name="connsiteY0" fmla="*/ 7557 h 559220"/>
                <a:gd name="connsiteX1" fmla="*/ 0 w 619676"/>
                <a:gd name="connsiteY1" fmla="*/ 506321 h 559220"/>
                <a:gd name="connsiteX2" fmla="*/ 619676 w 619676"/>
                <a:gd name="connsiteY2" fmla="*/ 559220 h 559220"/>
                <a:gd name="connsiteX3" fmla="*/ 619676 w 619676"/>
                <a:gd name="connsiteY3" fmla="*/ 0 h 559220"/>
                <a:gd name="connsiteX4" fmla="*/ 0 w 619676"/>
                <a:gd name="connsiteY4" fmla="*/ 7557 h 559220"/>
                <a:gd name="connsiteX0" fmla="*/ 0 w 634790"/>
                <a:gd name="connsiteY0" fmla="*/ 0 h 551663"/>
                <a:gd name="connsiteX1" fmla="*/ 0 w 634790"/>
                <a:gd name="connsiteY1" fmla="*/ 498764 h 551663"/>
                <a:gd name="connsiteX2" fmla="*/ 619676 w 634790"/>
                <a:gd name="connsiteY2" fmla="*/ 551663 h 551663"/>
                <a:gd name="connsiteX3" fmla="*/ 634790 w 634790"/>
                <a:gd name="connsiteY3" fmla="*/ 68014 h 551663"/>
                <a:gd name="connsiteX4" fmla="*/ 0 w 634790"/>
                <a:gd name="connsiteY4" fmla="*/ 0 h 551663"/>
                <a:gd name="connsiteX0" fmla="*/ 0 w 634790"/>
                <a:gd name="connsiteY0" fmla="*/ 0 h 551663"/>
                <a:gd name="connsiteX1" fmla="*/ 0 w 634790"/>
                <a:gd name="connsiteY1" fmla="*/ 498764 h 551663"/>
                <a:gd name="connsiteX2" fmla="*/ 619676 w 634790"/>
                <a:gd name="connsiteY2" fmla="*/ 551663 h 551663"/>
                <a:gd name="connsiteX3" fmla="*/ 634790 w 634790"/>
                <a:gd name="connsiteY3" fmla="*/ 90685 h 551663"/>
                <a:gd name="connsiteX4" fmla="*/ 0 w 634790"/>
                <a:gd name="connsiteY4" fmla="*/ 0 h 551663"/>
                <a:gd name="connsiteX0" fmla="*/ 0 w 634790"/>
                <a:gd name="connsiteY0" fmla="*/ 0 h 581891"/>
                <a:gd name="connsiteX1" fmla="*/ 0 w 634790"/>
                <a:gd name="connsiteY1" fmla="*/ 498764 h 581891"/>
                <a:gd name="connsiteX2" fmla="*/ 619676 w 634790"/>
                <a:gd name="connsiteY2" fmla="*/ 581891 h 581891"/>
                <a:gd name="connsiteX3" fmla="*/ 634790 w 634790"/>
                <a:gd name="connsiteY3" fmla="*/ 90685 h 581891"/>
                <a:gd name="connsiteX4" fmla="*/ 0 w 634790"/>
                <a:gd name="connsiteY4" fmla="*/ 0 h 581891"/>
                <a:gd name="connsiteX0" fmla="*/ 0 w 634790"/>
                <a:gd name="connsiteY0" fmla="*/ 0 h 612119"/>
                <a:gd name="connsiteX1" fmla="*/ 0 w 634790"/>
                <a:gd name="connsiteY1" fmla="*/ 498764 h 612119"/>
                <a:gd name="connsiteX2" fmla="*/ 619676 w 634790"/>
                <a:gd name="connsiteY2" fmla="*/ 612119 h 612119"/>
                <a:gd name="connsiteX3" fmla="*/ 634790 w 634790"/>
                <a:gd name="connsiteY3" fmla="*/ 90685 h 612119"/>
                <a:gd name="connsiteX4" fmla="*/ 0 w 634790"/>
                <a:gd name="connsiteY4" fmla="*/ 0 h 612119"/>
                <a:gd name="connsiteX0" fmla="*/ 0 w 634790"/>
                <a:gd name="connsiteY0" fmla="*/ 0 h 581891"/>
                <a:gd name="connsiteX1" fmla="*/ 0 w 634790"/>
                <a:gd name="connsiteY1" fmla="*/ 498764 h 581891"/>
                <a:gd name="connsiteX2" fmla="*/ 627233 w 634790"/>
                <a:gd name="connsiteY2" fmla="*/ 581891 h 581891"/>
                <a:gd name="connsiteX3" fmla="*/ 634790 w 634790"/>
                <a:gd name="connsiteY3" fmla="*/ 90685 h 581891"/>
                <a:gd name="connsiteX4" fmla="*/ 0 w 634790"/>
                <a:gd name="connsiteY4" fmla="*/ 0 h 5818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4790" h="581891">
                  <a:moveTo>
                    <a:pt x="0" y="0"/>
                  </a:moveTo>
                  <a:lnTo>
                    <a:pt x="0" y="498764"/>
                  </a:lnTo>
                  <a:lnTo>
                    <a:pt x="627233" y="581891"/>
                  </a:lnTo>
                  <a:lnTo>
                    <a:pt x="634790" y="90685"/>
                  </a:lnTo>
                  <a:lnTo>
                    <a:pt x="0" y="0"/>
                  </a:lnTo>
                  <a:close/>
                </a:path>
              </a:pathLst>
            </a:custGeom>
            <a:solidFill>
              <a:schemeClr val="accent1">
                <a:alpha val="63000"/>
              </a:schemeClr>
            </a:solidFill>
            <a:ln>
              <a:noFill/>
            </a:ln>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334440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Line 15"/>
          <p:cNvSpPr>
            <a:spLocks noChangeShapeType="1"/>
          </p:cNvSpPr>
          <p:nvPr/>
        </p:nvSpPr>
        <p:spPr bwMode="auto">
          <a:xfrm flipH="1">
            <a:off x="2590800" y="1600200"/>
            <a:ext cx="990600" cy="1219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8435" name="Line 16"/>
          <p:cNvSpPr>
            <a:spLocks noChangeShapeType="1"/>
          </p:cNvSpPr>
          <p:nvPr/>
        </p:nvSpPr>
        <p:spPr bwMode="auto">
          <a:xfrm flipH="1">
            <a:off x="2590800" y="1905000"/>
            <a:ext cx="1371600" cy="914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8436" name="Line 17"/>
          <p:cNvSpPr>
            <a:spLocks noChangeShapeType="1"/>
          </p:cNvSpPr>
          <p:nvPr/>
        </p:nvSpPr>
        <p:spPr bwMode="auto">
          <a:xfrm flipH="1">
            <a:off x="2590800" y="2362200"/>
            <a:ext cx="990600" cy="4572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8437" name="Rectangle 2"/>
          <p:cNvSpPr>
            <a:spLocks noGrp="1" noChangeArrowheads="1"/>
          </p:cNvSpPr>
          <p:nvPr>
            <p:ph type="title"/>
          </p:nvPr>
        </p:nvSpPr>
        <p:spPr/>
        <p:txBody>
          <a:bodyPr/>
          <a:lstStyle/>
          <a:p>
            <a:r>
              <a:rPr lang="en-US" dirty="0"/>
              <a:t>Data Backup (in-house/old style)</a:t>
            </a:r>
          </a:p>
        </p:txBody>
      </p:sp>
      <p:sp>
        <p:nvSpPr>
          <p:cNvPr id="18438" name="Freeform 7"/>
          <p:cNvSpPr>
            <a:spLocks/>
          </p:cNvSpPr>
          <p:nvPr/>
        </p:nvSpPr>
        <p:spPr bwMode="auto">
          <a:xfrm>
            <a:off x="1312863" y="3433763"/>
            <a:ext cx="1811337" cy="1174750"/>
          </a:xfrm>
          <a:custGeom>
            <a:avLst/>
            <a:gdLst>
              <a:gd name="T0" fmla="*/ 2147483647 w 1141"/>
              <a:gd name="T1" fmla="*/ 0 h 740"/>
              <a:gd name="T2" fmla="*/ 2147483647 w 1141"/>
              <a:gd name="T3" fmla="*/ 2147483647 h 740"/>
              <a:gd name="T4" fmla="*/ 2147483647 w 1141"/>
              <a:gd name="T5" fmla="*/ 2147483647 h 740"/>
              <a:gd name="T6" fmla="*/ 0 60000 65536"/>
              <a:gd name="T7" fmla="*/ 0 60000 65536"/>
              <a:gd name="T8" fmla="*/ 0 60000 65536"/>
              <a:gd name="T9" fmla="*/ 0 w 1141"/>
              <a:gd name="T10" fmla="*/ 0 h 740"/>
              <a:gd name="T11" fmla="*/ 1141 w 1141"/>
              <a:gd name="T12" fmla="*/ 740 h 740"/>
            </a:gdLst>
            <a:ahLst/>
            <a:cxnLst>
              <a:cxn ang="T6">
                <a:pos x="T0" y="T1"/>
              </a:cxn>
              <a:cxn ang="T7">
                <a:pos x="T2" y="T3"/>
              </a:cxn>
              <a:cxn ang="T8">
                <a:pos x="T4" y="T5"/>
              </a:cxn>
            </a:cxnLst>
            <a:rect l="T9" t="T10" r="T11" b="T12"/>
            <a:pathLst>
              <a:path w="1141" h="740">
                <a:moveTo>
                  <a:pt x="345" y="0"/>
                </a:moveTo>
                <a:cubicBezTo>
                  <a:pt x="310" y="102"/>
                  <a:pt x="0" y="502"/>
                  <a:pt x="133" y="621"/>
                </a:cubicBezTo>
                <a:cubicBezTo>
                  <a:pt x="266" y="740"/>
                  <a:pt x="721" y="717"/>
                  <a:pt x="1141" y="717"/>
                </a:cubicBezTo>
              </a:path>
            </a:pathLst>
          </a:custGeom>
          <a:noFill/>
          <a:ln w="12700">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39" name="Freeform 8"/>
          <p:cNvSpPr>
            <a:spLocks/>
          </p:cNvSpPr>
          <p:nvPr/>
        </p:nvSpPr>
        <p:spPr bwMode="auto">
          <a:xfrm>
            <a:off x="4332288" y="4876800"/>
            <a:ext cx="2601912" cy="774700"/>
          </a:xfrm>
          <a:custGeom>
            <a:avLst/>
            <a:gdLst>
              <a:gd name="T0" fmla="*/ 2147483647 w 1639"/>
              <a:gd name="T1" fmla="*/ 0 h 488"/>
              <a:gd name="T2" fmla="*/ 2147483647 w 1639"/>
              <a:gd name="T3" fmla="*/ 2147483647 h 488"/>
              <a:gd name="T4" fmla="*/ 2147483647 w 1639"/>
              <a:gd name="T5" fmla="*/ 2147483647 h 488"/>
              <a:gd name="T6" fmla="*/ 0 60000 65536"/>
              <a:gd name="T7" fmla="*/ 0 60000 65536"/>
              <a:gd name="T8" fmla="*/ 0 60000 65536"/>
              <a:gd name="T9" fmla="*/ 0 w 1639"/>
              <a:gd name="T10" fmla="*/ 0 h 488"/>
              <a:gd name="T11" fmla="*/ 1639 w 1639"/>
              <a:gd name="T12" fmla="*/ 488 h 488"/>
            </a:gdLst>
            <a:ahLst/>
            <a:cxnLst>
              <a:cxn ang="T6">
                <a:pos x="T0" y="T1"/>
              </a:cxn>
              <a:cxn ang="T7">
                <a:pos x="T2" y="T3"/>
              </a:cxn>
              <a:cxn ang="T8">
                <a:pos x="T4" y="T5"/>
              </a:cxn>
            </a:cxnLst>
            <a:rect l="T9" t="T10" r="T11" b="T12"/>
            <a:pathLst>
              <a:path w="1639" h="488">
                <a:moveTo>
                  <a:pt x="199" y="0"/>
                </a:moveTo>
                <a:cubicBezTo>
                  <a:pt x="206" y="71"/>
                  <a:pt x="0" y="360"/>
                  <a:pt x="240" y="424"/>
                </a:cubicBezTo>
                <a:cubicBezTo>
                  <a:pt x="480" y="488"/>
                  <a:pt x="1348" y="392"/>
                  <a:pt x="1639" y="384"/>
                </a:cubicBezTo>
              </a:path>
            </a:pathLst>
          </a:custGeom>
          <a:noFill/>
          <a:ln w="12700">
            <a:solidFill>
              <a:schemeClr val="tx1"/>
            </a:solidFill>
            <a:round/>
            <a:headEnd type="none" w="sm" len="sm"/>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40" name="Text Box 10"/>
          <p:cNvSpPr txBox="1">
            <a:spLocks noChangeArrowheads="1"/>
          </p:cNvSpPr>
          <p:nvPr/>
        </p:nvSpPr>
        <p:spPr bwMode="auto">
          <a:xfrm>
            <a:off x="4724400" y="5638800"/>
            <a:ext cx="213360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sz="2000" dirty="0"/>
              <a:t>Offsite backups are critical.</a:t>
            </a:r>
          </a:p>
        </p:txBody>
      </p:sp>
      <p:sp>
        <p:nvSpPr>
          <p:cNvPr id="18441" name="Text Box 11"/>
          <p:cNvSpPr txBox="1">
            <a:spLocks noChangeArrowheads="1"/>
          </p:cNvSpPr>
          <p:nvPr/>
        </p:nvSpPr>
        <p:spPr bwMode="auto">
          <a:xfrm>
            <a:off x="2514600" y="5029200"/>
            <a:ext cx="1905000"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sz="1800" dirty="0"/>
              <a:t>Frequent backups enable you to recover from disasters and mistakes.</a:t>
            </a:r>
          </a:p>
        </p:txBody>
      </p:sp>
      <p:sp>
        <p:nvSpPr>
          <p:cNvPr id="18442" name="Text Box 18"/>
          <p:cNvSpPr txBox="1">
            <a:spLocks noChangeArrowheads="1"/>
          </p:cNvSpPr>
          <p:nvPr/>
        </p:nvSpPr>
        <p:spPr bwMode="auto">
          <a:xfrm>
            <a:off x="4343400" y="2057400"/>
            <a:ext cx="23622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sz="1800"/>
              <a:t>Use the network to back up PC data.</a:t>
            </a:r>
          </a:p>
        </p:txBody>
      </p:sp>
      <p:sp>
        <p:nvSpPr>
          <p:cNvPr id="18443" name="Line 20"/>
          <p:cNvSpPr>
            <a:spLocks noChangeShapeType="1"/>
          </p:cNvSpPr>
          <p:nvPr/>
        </p:nvSpPr>
        <p:spPr bwMode="auto">
          <a:xfrm flipV="1">
            <a:off x="2667000" y="2971800"/>
            <a:ext cx="5410200" cy="304800"/>
          </a:xfrm>
          <a:prstGeom prst="line">
            <a:avLst/>
          </a:prstGeom>
          <a:noFill/>
          <a:ln w="12700">
            <a:solidFill>
              <a:schemeClr val="tx1"/>
            </a:solidFill>
            <a:round/>
            <a:headEnd type="none" w="sm" len="sm"/>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444" name="Text Box 21"/>
          <p:cNvSpPr txBox="1">
            <a:spLocks noChangeArrowheads="1"/>
          </p:cNvSpPr>
          <p:nvPr/>
        </p:nvSpPr>
        <p:spPr bwMode="auto">
          <a:xfrm>
            <a:off x="5791200" y="3122613"/>
            <a:ext cx="25146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sz="1800"/>
              <a:t>Use duplicate mirrored servers for extreme reliability.</a:t>
            </a:r>
          </a:p>
        </p:txBody>
      </p:sp>
      <p:pic>
        <p:nvPicPr>
          <p:cNvPr id="18445" name="Picture 23" descr="in00570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975" y="3276600"/>
            <a:ext cx="357188"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6" name="Picture 24" descr="in00570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 y="3352800"/>
            <a:ext cx="357188"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7" name="Picture 25" descr="in00570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62000" y="3505200"/>
            <a:ext cx="357188"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8" name="Picture 26" descr="in00570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14400" y="3581400"/>
            <a:ext cx="357188"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49" name="Picture 35" descr="in00570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6375" y="3505200"/>
            <a:ext cx="357188"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50" name="Picture 36" descr="in00570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1000" y="3581400"/>
            <a:ext cx="357188"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51" name="Picture 37" descr="in00570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3733800"/>
            <a:ext cx="357188"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52" name="Picture 38" descr="in00570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5800" y="3810000"/>
            <a:ext cx="357188"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53" name="Text Box 39"/>
          <p:cNvSpPr txBox="1">
            <a:spLocks noChangeArrowheads="1"/>
          </p:cNvSpPr>
          <p:nvPr/>
        </p:nvSpPr>
        <p:spPr bwMode="auto">
          <a:xfrm>
            <a:off x="212725" y="4202113"/>
            <a:ext cx="65915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800"/>
              <a:t>UPS</a:t>
            </a:r>
          </a:p>
        </p:txBody>
      </p:sp>
      <p:sp>
        <p:nvSpPr>
          <p:cNvPr id="18454" name="Freeform 41"/>
          <p:cNvSpPr>
            <a:spLocks/>
          </p:cNvSpPr>
          <p:nvPr/>
        </p:nvSpPr>
        <p:spPr bwMode="auto">
          <a:xfrm>
            <a:off x="1066800" y="2895600"/>
            <a:ext cx="457200" cy="762000"/>
          </a:xfrm>
          <a:custGeom>
            <a:avLst/>
            <a:gdLst>
              <a:gd name="T0" fmla="*/ 2147483647 w 288"/>
              <a:gd name="T1" fmla="*/ 2147483647 h 480"/>
              <a:gd name="T2" fmla="*/ 0 w 288"/>
              <a:gd name="T3" fmla="*/ 2147483647 h 480"/>
              <a:gd name="T4" fmla="*/ 2147483647 w 288"/>
              <a:gd name="T5" fmla="*/ 2147483647 h 480"/>
              <a:gd name="T6" fmla="*/ 2147483647 w 288"/>
              <a:gd name="T7" fmla="*/ 2147483647 h 480"/>
              <a:gd name="T8" fmla="*/ 2147483647 w 288"/>
              <a:gd name="T9" fmla="*/ 2147483647 h 480"/>
              <a:gd name="T10" fmla="*/ 2147483647 w 288"/>
              <a:gd name="T11" fmla="*/ 0 h 480"/>
              <a:gd name="T12" fmla="*/ 0 60000 65536"/>
              <a:gd name="T13" fmla="*/ 0 60000 65536"/>
              <a:gd name="T14" fmla="*/ 0 60000 65536"/>
              <a:gd name="T15" fmla="*/ 0 60000 65536"/>
              <a:gd name="T16" fmla="*/ 0 60000 65536"/>
              <a:gd name="T17" fmla="*/ 0 60000 65536"/>
              <a:gd name="T18" fmla="*/ 0 w 288"/>
              <a:gd name="T19" fmla="*/ 0 h 480"/>
              <a:gd name="T20" fmla="*/ 288 w 288"/>
              <a:gd name="T21" fmla="*/ 480 h 480"/>
            </a:gdLst>
            <a:ahLst/>
            <a:cxnLst>
              <a:cxn ang="T12">
                <a:pos x="T0" y="T1"/>
              </a:cxn>
              <a:cxn ang="T13">
                <a:pos x="T2" y="T3"/>
              </a:cxn>
              <a:cxn ang="T14">
                <a:pos x="T4" y="T5"/>
              </a:cxn>
              <a:cxn ang="T15">
                <a:pos x="T6" y="T7"/>
              </a:cxn>
              <a:cxn ang="T16">
                <a:pos x="T8" y="T9"/>
              </a:cxn>
              <a:cxn ang="T17">
                <a:pos x="T10" y="T11"/>
              </a:cxn>
            </a:cxnLst>
            <a:rect l="T18" t="T19" r="T20" b="T21"/>
            <a:pathLst>
              <a:path w="288" h="480">
                <a:moveTo>
                  <a:pt x="96" y="480"/>
                </a:moveTo>
                <a:cubicBezTo>
                  <a:pt x="48" y="424"/>
                  <a:pt x="0" y="368"/>
                  <a:pt x="0" y="336"/>
                </a:cubicBezTo>
                <a:cubicBezTo>
                  <a:pt x="0" y="304"/>
                  <a:pt x="56" y="312"/>
                  <a:pt x="96" y="288"/>
                </a:cubicBezTo>
                <a:cubicBezTo>
                  <a:pt x="136" y="264"/>
                  <a:pt x="232" y="224"/>
                  <a:pt x="240" y="192"/>
                </a:cubicBezTo>
                <a:cubicBezTo>
                  <a:pt x="248" y="160"/>
                  <a:pt x="136" y="128"/>
                  <a:pt x="144" y="96"/>
                </a:cubicBezTo>
                <a:cubicBezTo>
                  <a:pt x="152" y="64"/>
                  <a:pt x="220" y="32"/>
                  <a:pt x="288" y="0"/>
                </a:cubicBezTo>
              </a:path>
            </a:pathLst>
          </a:custGeom>
          <a:noFill/>
          <a:ln w="28575">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455" name="Line 42"/>
          <p:cNvSpPr>
            <a:spLocks noChangeShapeType="1"/>
          </p:cNvSpPr>
          <p:nvPr/>
        </p:nvSpPr>
        <p:spPr bwMode="auto">
          <a:xfrm flipH="1" flipV="1">
            <a:off x="152400" y="1524000"/>
            <a:ext cx="457200" cy="17526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8456" name="Text Box 44"/>
          <p:cNvSpPr txBox="1">
            <a:spLocks noChangeArrowheads="1"/>
          </p:cNvSpPr>
          <p:nvPr/>
        </p:nvSpPr>
        <p:spPr bwMode="auto">
          <a:xfrm>
            <a:off x="152400" y="1219200"/>
            <a:ext cx="12192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spcBef>
                <a:spcPct val="50000"/>
              </a:spcBef>
            </a:pPr>
            <a:r>
              <a:rPr lang="en-US" sz="1800"/>
              <a:t>Power company</a:t>
            </a:r>
          </a:p>
        </p:txBody>
      </p:sp>
      <p:pic>
        <p:nvPicPr>
          <p:cNvPr id="18459" name="Picture 98" descr="volvo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4724400"/>
            <a:ext cx="15049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60" name="Text Box 99"/>
          <p:cNvSpPr txBox="1">
            <a:spLocks noChangeArrowheads="1"/>
          </p:cNvSpPr>
          <p:nvPr/>
        </p:nvSpPr>
        <p:spPr bwMode="auto">
          <a:xfrm>
            <a:off x="228600" y="5638800"/>
            <a:ext cx="18774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r>
              <a:rPr lang="en-US" sz="1800"/>
              <a:t>Diesel generator</a:t>
            </a:r>
          </a:p>
        </p:txBody>
      </p:sp>
      <p:sp>
        <p:nvSpPr>
          <p:cNvPr id="18461" name="Freeform 101"/>
          <p:cNvSpPr>
            <a:spLocks/>
          </p:cNvSpPr>
          <p:nvPr/>
        </p:nvSpPr>
        <p:spPr bwMode="auto">
          <a:xfrm>
            <a:off x="127000" y="3962400"/>
            <a:ext cx="330200" cy="1219200"/>
          </a:xfrm>
          <a:custGeom>
            <a:avLst/>
            <a:gdLst>
              <a:gd name="T0" fmla="*/ 2147483647 w 208"/>
              <a:gd name="T1" fmla="*/ 2147483647 h 768"/>
              <a:gd name="T2" fmla="*/ 2147483647 w 208"/>
              <a:gd name="T3" fmla="*/ 2147483647 h 768"/>
              <a:gd name="T4" fmla="*/ 2147483647 w 208"/>
              <a:gd name="T5" fmla="*/ 0 h 768"/>
              <a:gd name="T6" fmla="*/ 0 60000 65536"/>
              <a:gd name="T7" fmla="*/ 0 60000 65536"/>
              <a:gd name="T8" fmla="*/ 0 60000 65536"/>
              <a:gd name="T9" fmla="*/ 0 w 208"/>
              <a:gd name="T10" fmla="*/ 0 h 768"/>
              <a:gd name="T11" fmla="*/ 208 w 208"/>
              <a:gd name="T12" fmla="*/ 768 h 768"/>
            </a:gdLst>
            <a:ahLst/>
            <a:cxnLst>
              <a:cxn ang="T6">
                <a:pos x="T0" y="T1"/>
              </a:cxn>
              <a:cxn ang="T7">
                <a:pos x="T2" y="T3"/>
              </a:cxn>
              <a:cxn ang="T8">
                <a:pos x="T4" y="T5"/>
              </a:cxn>
            </a:cxnLst>
            <a:rect l="T9" t="T10" r="T11" b="T12"/>
            <a:pathLst>
              <a:path w="208" h="768">
                <a:moveTo>
                  <a:pt x="112" y="768"/>
                </a:moveTo>
                <a:cubicBezTo>
                  <a:pt x="56" y="616"/>
                  <a:pt x="0" y="464"/>
                  <a:pt x="16" y="336"/>
                </a:cubicBezTo>
                <a:cubicBezTo>
                  <a:pt x="32" y="208"/>
                  <a:pt x="120" y="104"/>
                  <a:pt x="208" y="0"/>
                </a:cubicBezTo>
              </a:path>
            </a:pathLst>
          </a:custGeom>
          <a:noFill/>
          <a:ln w="12700">
            <a:solidFill>
              <a:schemeClr val="tx1"/>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pic>
        <p:nvPicPr>
          <p:cNvPr id="18462" name="Picture 102" descr="j040269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6600" y="3276600"/>
            <a:ext cx="1654175" cy="163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63" name="Picture 24" descr="Computer Screen (Office Clip Ar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352800" y="1295400"/>
            <a:ext cx="6096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64" name="Picture 24" descr="Computer Screen (Office Clip Ar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886200" y="1524000"/>
            <a:ext cx="6096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65" name="Picture 24" descr="Computer Screen (Office Clip Art)"/>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505200" y="1981200"/>
            <a:ext cx="6096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8466" name="Picture 2068" descr="ph02982j"/>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010400" y="4648200"/>
            <a:ext cx="1419225" cy="190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83" name="Group 82"/>
          <p:cNvGrpSpPr/>
          <p:nvPr/>
        </p:nvGrpSpPr>
        <p:grpSpPr>
          <a:xfrm>
            <a:off x="7715415" y="2149341"/>
            <a:ext cx="1107606" cy="824641"/>
            <a:chOff x="939760" y="666908"/>
            <a:chExt cx="5623170" cy="4186592"/>
          </a:xfrm>
        </p:grpSpPr>
        <p:sp>
          <p:nvSpPr>
            <p:cNvPr id="84" name="Freeform 83"/>
            <p:cNvSpPr/>
            <p:nvPr/>
          </p:nvSpPr>
          <p:spPr>
            <a:xfrm>
              <a:off x="4991070" y="3515905"/>
              <a:ext cx="1571860" cy="1330037"/>
            </a:xfrm>
            <a:custGeom>
              <a:avLst/>
              <a:gdLst>
                <a:gd name="connsiteX0" fmla="*/ 7557 w 1602089"/>
                <a:gd name="connsiteY0" fmla="*/ 468536 h 1352708"/>
                <a:gd name="connsiteX1" fmla="*/ 0 w 1602089"/>
                <a:gd name="connsiteY1" fmla="*/ 1352708 h 1352708"/>
                <a:gd name="connsiteX2" fmla="*/ 1602089 w 1602089"/>
                <a:gd name="connsiteY2" fmla="*/ 665019 h 1352708"/>
                <a:gd name="connsiteX3" fmla="*/ 1602089 w 1602089"/>
                <a:gd name="connsiteY3" fmla="*/ 0 h 1352708"/>
                <a:gd name="connsiteX4" fmla="*/ 7557 w 1602089"/>
                <a:gd name="connsiteY4" fmla="*/ 468536 h 1352708"/>
                <a:gd name="connsiteX0" fmla="*/ 0 w 1594532"/>
                <a:gd name="connsiteY0" fmla="*/ 468536 h 1330037"/>
                <a:gd name="connsiteX1" fmla="*/ 7557 w 1594532"/>
                <a:gd name="connsiteY1" fmla="*/ 1330037 h 1330037"/>
                <a:gd name="connsiteX2" fmla="*/ 1594532 w 1594532"/>
                <a:gd name="connsiteY2" fmla="*/ 665019 h 1330037"/>
                <a:gd name="connsiteX3" fmla="*/ 1594532 w 1594532"/>
                <a:gd name="connsiteY3" fmla="*/ 0 h 1330037"/>
                <a:gd name="connsiteX4" fmla="*/ 0 w 1594532"/>
                <a:gd name="connsiteY4" fmla="*/ 468536 h 1330037"/>
                <a:gd name="connsiteX0" fmla="*/ 0 w 1594532"/>
                <a:gd name="connsiteY0" fmla="*/ 468536 h 1330037"/>
                <a:gd name="connsiteX1" fmla="*/ 7557 w 1594532"/>
                <a:gd name="connsiteY1" fmla="*/ 1330037 h 1330037"/>
                <a:gd name="connsiteX2" fmla="*/ 1586975 w 1594532"/>
                <a:gd name="connsiteY2" fmla="*/ 687691 h 1330037"/>
                <a:gd name="connsiteX3" fmla="*/ 1594532 w 1594532"/>
                <a:gd name="connsiteY3" fmla="*/ 0 h 1330037"/>
                <a:gd name="connsiteX4" fmla="*/ 0 w 1594532"/>
                <a:gd name="connsiteY4" fmla="*/ 468536 h 1330037"/>
                <a:gd name="connsiteX0" fmla="*/ 0 w 1586975"/>
                <a:gd name="connsiteY0" fmla="*/ 453422 h 1314923"/>
                <a:gd name="connsiteX1" fmla="*/ 7557 w 1586975"/>
                <a:gd name="connsiteY1" fmla="*/ 1314923 h 1314923"/>
                <a:gd name="connsiteX2" fmla="*/ 1586975 w 1586975"/>
                <a:gd name="connsiteY2" fmla="*/ 672577 h 1314923"/>
                <a:gd name="connsiteX3" fmla="*/ 1564304 w 1586975"/>
                <a:gd name="connsiteY3" fmla="*/ 0 h 1314923"/>
                <a:gd name="connsiteX4" fmla="*/ 0 w 1586975"/>
                <a:gd name="connsiteY4" fmla="*/ 453422 h 1314923"/>
                <a:gd name="connsiteX0" fmla="*/ 0 w 1594532"/>
                <a:gd name="connsiteY0" fmla="*/ 468536 h 1330037"/>
                <a:gd name="connsiteX1" fmla="*/ 7557 w 1594532"/>
                <a:gd name="connsiteY1" fmla="*/ 1330037 h 1330037"/>
                <a:gd name="connsiteX2" fmla="*/ 1586975 w 1594532"/>
                <a:gd name="connsiteY2" fmla="*/ 687691 h 1330037"/>
                <a:gd name="connsiteX3" fmla="*/ 1594532 w 1594532"/>
                <a:gd name="connsiteY3" fmla="*/ 0 h 1330037"/>
                <a:gd name="connsiteX4" fmla="*/ 0 w 1594532"/>
                <a:gd name="connsiteY4" fmla="*/ 468536 h 1330037"/>
                <a:gd name="connsiteX0" fmla="*/ 0 w 1594532"/>
                <a:gd name="connsiteY0" fmla="*/ 468536 h 1330037"/>
                <a:gd name="connsiteX1" fmla="*/ 7557 w 1594532"/>
                <a:gd name="connsiteY1" fmla="*/ 1330037 h 1330037"/>
                <a:gd name="connsiteX2" fmla="*/ 1579310 w 1594532"/>
                <a:gd name="connsiteY2" fmla="*/ 808603 h 1330037"/>
                <a:gd name="connsiteX3" fmla="*/ 1594532 w 1594532"/>
                <a:gd name="connsiteY3" fmla="*/ 0 h 1330037"/>
                <a:gd name="connsiteX4" fmla="*/ 0 w 1594532"/>
                <a:gd name="connsiteY4" fmla="*/ 468536 h 1330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532" h="1330037">
                  <a:moveTo>
                    <a:pt x="0" y="468536"/>
                  </a:moveTo>
                  <a:lnTo>
                    <a:pt x="7557" y="1330037"/>
                  </a:lnTo>
                  <a:lnTo>
                    <a:pt x="1579310" y="808603"/>
                  </a:lnTo>
                  <a:lnTo>
                    <a:pt x="1594532" y="0"/>
                  </a:lnTo>
                  <a:lnTo>
                    <a:pt x="0" y="468536"/>
                  </a:lnTo>
                  <a:close/>
                </a:path>
              </a:pathLst>
            </a:custGeom>
            <a:gradFill>
              <a:gsLst>
                <a:gs pos="0">
                  <a:schemeClr val="bg1">
                    <a:lumMod val="65000"/>
                  </a:schemeClr>
                </a:gs>
                <a:gs pos="50000">
                  <a:schemeClr val="tx1"/>
                </a:gs>
                <a:gs pos="100000">
                  <a:schemeClr val="tx1"/>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Freeform 84"/>
            <p:cNvSpPr/>
            <p:nvPr/>
          </p:nvSpPr>
          <p:spPr>
            <a:xfrm>
              <a:off x="4991069" y="666908"/>
              <a:ext cx="1571861" cy="3317533"/>
            </a:xfrm>
            <a:custGeom>
              <a:avLst/>
              <a:gdLst>
                <a:gd name="connsiteX0" fmla="*/ 7557 w 1579418"/>
                <a:gd name="connsiteY0" fmla="*/ 0 h 3325091"/>
                <a:gd name="connsiteX1" fmla="*/ 1579418 w 1579418"/>
                <a:gd name="connsiteY1" fmla="*/ 249382 h 3325091"/>
                <a:gd name="connsiteX2" fmla="*/ 1579418 w 1579418"/>
                <a:gd name="connsiteY2" fmla="*/ 2871669 h 3325091"/>
                <a:gd name="connsiteX3" fmla="*/ 0 w 1579418"/>
                <a:gd name="connsiteY3" fmla="*/ 3325091 h 3325091"/>
                <a:gd name="connsiteX4" fmla="*/ 7557 w 1579418"/>
                <a:gd name="connsiteY4" fmla="*/ 0 h 3325091"/>
                <a:gd name="connsiteX0" fmla="*/ 0 w 1571861"/>
                <a:gd name="connsiteY0" fmla="*/ 0 h 3317533"/>
                <a:gd name="connsiteX1" fmla="*/ 1571861 w 1571861"/>
                <a:gd name="connsiteY1" fmla="*/ 249382 h 3317533"/>
                <a:gd name="connsiteX2" fmla="*/ 1571861 w 1571861"/>
                <a:gd name="connsiteY2" fmla="*/ 2871669 h 3317533"/>
                <a:gd name="connsiteX3" fmla="*/ 0 w 1571861"/>
                <a:gd name="connsiteY3" fmla="*/ 3317533 h 3317533"/>
                <a:gd name="connsiteX4" fmla="*/ 0 w 1571861"/>
                <a:gd name="connsiteY4" fmla="*/ 0 h 331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1861" h="3317533">
                  <a:moveTo>
                    <a:pt x="0" y="0"/>
                  </a:moveTo>
                  <a:lnTo>
                    <a:pt x="1571861" y="249382"/>
                  </a:lnTo>
                  <a:lnTo>
                    <a:pt x="1571861" y="2871669"/>
                  </a:lnTo>
                  <a:lnTo>
                    <a:pt x="0" y="3317533"/>
                  </a:lnTo>
                  <a:lnTo>
                    <a:pt x="0" y="0"/>
                  </a:lnTo>
                  <a:close/>
                </a:path>
              </a:pathLst>
            </a:custGeom>
            <a:gradFill>
              <a:gsLst>
                <a:gs pos="0">
                  <a:schemeClr val="bg1">
                    <a:lumMod val="65000"/>
                  </a:schemeClr>
                </a:gs>
                <a:gs pos="50000">
                  <a:schemeClr val="tx1"/>
                </a:gs>
                <a:gs pos="100000">
                  <a:schemeClr val="tx1"/>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85"/>
            <p:cNvSpPr/>
            <p:nvPr/>
          </p:nvSpPr>
          <p:spPr>
            <a:xfrm>
              <a:off x="948061" y="675648"/>
              <a:ext cx="4058122" cy="3603518"/>
            </a:xfrm>
            <a:custGeom>
              <a:avLst/>
              <a:gdLst>
                <a:gd name="connsiteX0" fmla="*/ 0 w 4058122"/>
                <a:gd name="connsiteY0" fmla="*/ 143583 h 3627372"/>
                <a:gd name="connsiteX1" fmla="*/ 0 w 4058122"/>
                <a:gd name="connsiteY1" fmla="*/ 3385547 h 3627372"/>
                <a:gd name="connsiteX2" fmla="*/ 4058122 w 4058122"/>
                <a:gd name="connsiteY2" fmla="*/ 3627372 h 3627372"/>
                <a:gd name="connsiteX3" fmla="*/ 4058122 w 4058122"/>
                <a:gd name="connsiteY3" fmla="*/ 0 h 3627372"/>
                <a:gd name="connsiteX4" fmla="*/ 0 w 4058122"/>
                <a:gd name="connsiteY4" fmla="*/ 143583 h 3627372"/>
                <a:gd name="connsiteX0" fmla="*/ 0 w 4058122"/>
                <a:gd name="connsiteY0" fmla="*/ 111778 h 3595567"/>
                <a:gd name="connsiteX1" fmla="*/ 0 w 4058122"/>
                <a:gd name="connsiteY1" fmla="*/ 3353742 h 3595567"/>
                <a:gd name="connsiteX2" fmla="*/ 4058122 w 4058122"/>
                <a:gd name="connsiteY2" fmla="*/ 3595567 h 3595567"/>
                <a:gd name="connsiteX3" fmla="*/ 4058122 w 4058122"/>
                <a:gd name="connsiteY3" fmla="*/ 0 h 3595567"/>
                <a:gd name="connsiteX4" fmla="*/ 0 w 4058122"/>
                <a:gd name="connsiteY4" fmla="*/ 111778 h 3595567"/>
                <a:gd name="connsiteX0" fmla="*/ 0 w 4058122"/>
                <a:gd name="connsiteY0" fmla="*/ 119729 h 3603518"/>
                <a:gd name="connsiteX1" fmla="*/ 0 w 4058122"/>
                <a:gd name="connsiteY1" fmla="*/ 3361693 h 3603518"/>
                <a:gd name="connsiteX2" fmla="*/ 4058122 w 4058122"/>
                <a:gd name="connsiteY2" fmla="*/ 3603518 h 3603518"/>
                <a:gd name="connsiteX3" fmla="*/ 4058122 w 4058122"/>
                <a:gd name="connsiteY3" fmla="*/ 0 h 3603518"/>
                <a:gd name="connsiteX4" fmla="*/ 0 w 4058122"/>
                <a:gd name="connsiteY4" fmla="*/ 119729 h 3603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8122" h="3603518">
                  <a:moveTo>
                    <a:pt x="0" y="119729"/>
                  </a:moveTo>
                  <a:lnTo>
                    <a:pt x="0" y="3361693"/>
                  </a:lnTo>
                  <a:lnTo>
                    <a:pt x="4058122" y="3603518"/>
                  </a:lnTo>
                  <a:lnTo>
                    <a:pt x="4058122" y="0"/>
                  </a:lnTo>
                  <a:lnTo>
                    <a:pt x="0" y="119729"/>
                  </a:lnTo>
                  <a:close/>
                </a:path>
              </a:pathLst>
            </a:custGeom>
            <a:gradFill flip="none" rotWithShape="1">
              <a:gsLst>
                <a:gs pos="0">
                  <a:schemeClr val="tx1"/>
                </a:gs>
                <a:gs pos="50000">
                  <a:schemeClr val="tx1"/>
                </a:gs>
                <a:gs pos="100000">
                  <a:schemeClr val="bg1">
                    <a:lumMod val="75000"/>
                  </a:schemeClr>
                </a:gs>
              </a:gsLst>
              <a:lin ang="0" scaled="1"/>
              <a:tileRect/>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87" name="Freeform 86"/>
            <p:cNvSpPr/>
            <p:nvPr/>
          </p:nvSpPr>
          <p:spPr>
            <a:xfrm>
              <a:off x="939760" y="4042627"/>
              <a:ext cx="4058865" cy="810873"/>
            </a:xfrm>
            <a:custGeom>
              <a:avLst/>
              <a:gdLst>
                <a:gd name="connsiteX0" fmla="*/ 0 w 4043008"/>
                <a:gd name="connsiteY0" fmla="*/ 0 h 831273"/>
                <a:gd name="connsiteX1" fmla="*/ 4043008 w 4043008"/>
                <a:gd name="connsiteY1" fmla="*/ 234268 h 831273"/>
                <a:gd name="connsiteX2" fmla="*/ 4043008 w 4043008"/>
                <a:gd name="connsiteY2" fmla="*/ 831273 h 831273"/>
                <a:gd name="connsiteX3" fmla="*/ 30228 w 4043008"/>
                <a:gd name="connsiteY3" fmla="*/ 536549 h 831273"/>
                <a:gd name="connsiteX4" fmla="*/ 0 w 4043008"/>
                <a:gd name="connsiteY4" fmla="*/ 0 h 831273"/>
                <a:gd name="connsiteX0" fmla="*/ 22672 w 4065680"/>
                <a:gd name="connsiteY0" fmla="*/ 0 h 831273"/>
                <a:gd name="connsiteX1" fmla="*/ 4065680 w 4065680"/>
                <a:gd name="connsiteY1" fmla="*/ 234268 h 831273"/>
                <a:gd name="connsiteX2" fmla="*/ 4065680 w 4065680"/>
                <a:gd name="connsiteY2" fmla="*/ 831273 h 831273"/>
                <a:gd name="connsiteX3" fmla="*/ 0 w 4065680"/>
                <a:gd name="connsiteY3" fmla="*/ 521435 h 831273"/>
                <a:gd name="connsiteX4" fmla="*/ 22672 w 4065680"/>
                <a:gd name="connsiteY4" fmla="*/ 0 h 831273"/>
                <a:gd name="connsiteX0" fmla="*/ 7558 w 4050566"/>
                <a:gd name="connsiteY0" fmla="*/ 0 h 831273"/>
                <a:gd name="connsiteX1" fmla="*/ 4050566 w 4050566"/>
                <a:gd name="connsiteY1" fmla="*/ 234268 h 831273"/>
                <a:gd name="connsiteX2" fmla="*/ 4050566 w 4050566"/>
                <a:gd name="connsiteY2" fmla="*/ 831273 h 831273"/>
                <a:gd name="connsiteX3" fmla="*/ 0 w 4050566"/>
                <a:gd name="connsiteY3" fmla="*/ 521435 h 831273"/>
                <a:gd name="connsiteX4" fmla="*/ 7558 w 4050566"/>
                <a:gd name="connsiteY4" fmla="*/ 0 h 831273"/>
                <a:gd name="connsiteX0" fmla="*/ 7558 w 4050566"/>
                <a:gd name="connsiteY0" fmla="*/ 0 h 793488"/>
                <a:gd name="connsiteX1" fmla="*/ 4050566 w 4050566"/>
                <a:gd name="connsiteY1" fmla="*/ 234268 h 793488"/>
                <a:gd name="connsiteX2" fmla="*/ 4050566 w 4050566"/>
                <a:gd name="connsiteY2" fmla="*/ 793488 h 793488"/>
                <a:gd name="connsiteX3" fmla="*/ 0 w 4050566"/>
                <a:gd name="connsiteY3" fmla="*/ 521435 h 793488"/>
                <a:gd name="connsiteX4" fmla="*/ 7558 w 4050566"/>
                <a:gd name="connsiteY4" fmla="*/ 0 h 793488"/>
                <a:gd name="connsiteX0" fmla="*/ 7558 w 4050566"/>
                <a:gd name="connsiteY0" fmla="*/ 0 h 816159"/>
                <a:gd name="connsiteX1" fmla="*/ 4050566 w 4050566"/>
                <a:gd name="connsiteY1" fmla="*/ 234268 h 816159"/>
                <a:gd name="connsiteX2" fmla="*/ 4050566 w 4050566"/>
                <a:gd name="connsiteY2" fmla="*/ 816159 h 816159"/>
                <a:gd name="connsiteX3" fmla="*/ 0 w 4050566"/>
                <a:gd name="connsiteY3" fmla="*/ 521435 h 816159"/>
                <a:gd name="connsiteX4" fmla="*/ 7558 w 4050566"/>
                <a:gd name="connsiteY4" fmla="*/ 0 h 816159"/>
                <a:gd name="connsiteX0" fmla="*/ 0 w 4058865"/>
                <a:gd name="connsiteY0" fmla="*/ 0 h 810873"/>
                <a:gd name="connsiteX1" fmla="*/ 4058865 w 4058865"/>
                <a:gd name="connsiteY1" fmla="*/ 228982 h 810873"/>
                <a:gd name="connsiteX2" fmla="*/ 4058865 w 4058865"/>
                <a:gd name="connsiteY2" fmla="*/ 810873 h 810873"/>
                <a:gd name="connsiteX3" fmla="*/ 8299 w 4058865"/>
                <a:gd name="connsiteY3" fmla="*/ 516149 h 810873"/>
                <a:gd name="connsiteX4" fmla="*/ 0 w 4058865"/>
                <a:gd name="connsiteY4" fmla="*/ 0 h 810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8865" h="810873">
                  <a:moveTo>
                    <a:pt x="0" y="0"/>
                  </a:moveTo>
                  <a:lnTo>
                    <a:pt x="4058865" y="228982"/>
                  </a:lnTo>
                  <a:lnTo>
                    <a:pt x="4058865" y="810873"/>
                  </a:lnTo>
                  <a:lnTo>
                    <a:pt x="8299" y="516149"/>
                  </a:lnTo>
                  <a:lnTo>
                    <a:pt x="0" y="0"/>
                  </a:lnTo>
                  <a:close/>
                </a:path>
              </a:pathLst>
            </a:custGeom>
            <a:gradFill flip="none" rotWithShape="1">
              <a:gsLst>
                <a:gs pos="0">
                  <a:schemeClr val="tx1"/>
                </a:gs>
                <a:gs pos="50000">
                  <a:schemeClr val="tx1"/>
                </a:gs>
                <a:gs pos="100000">
                  <a:schemeClr val="bg1">
                    <a:lumMod val="75000"/>
                  </a:schemeClr>
                </a:gs>
              </a:gsLst>
              <a:lin ang="0" scaled="1"/>
              <a:tileRect/>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88" name="Group 87"/>
            <p:cNvGrpSpPr/>
            <p:nvPr/>
          </p:nvGrpSpPr>
          <p:grpSpPr>
            <a:xfrm>
              <a:off x="1012296" y="810492"/>
              <a:ext cx="468535" cy="3181508"/>
              <a:chOff x="3264635" y="937071"/>
              <a:chExt cx="468535" cy="3181508"/>
            </a:xfrm>
          </p:grpSpPr>
          <p:sp>
            <p:nvSpPr>
              <p:cNvPr id="174" name="Freeform 173"/>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75" name="Freeform 174"/>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Freeform 175"/>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Freeform 176"/>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Freeform 177"/>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Freeform 178"/>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Freeform 179"/>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Freeform 180"/>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Freeform 181"/>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Freeform 182"/>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Freeform 183"/>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Freeform 184"/>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Freeform 185"/>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Freeform 186"/>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89" name="Group 88"/>
            <p:cNvGrpSpPr/>
            <p:nvPr/>
          </p:nvGrpSpPr>
          <p:grpSpPr>
            <a:xfrm>
              <a:off x="1710061" y="810492"/>
              <a:ext cx="468535" cy="3181508"/>
              <a:chOff x="3264635" y="937071"/>
              <a:chExt cx="468535" cy="3181508"/>
            </a:xfrm>
          </p:grpSpPr>
          <p:sp>
            <p:nvSpPr>
              <p:cNvPr id="160" name="Freeform 159"/>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61" name="Freeform 160"/>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Freeform 161"/>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Freeform 162"/>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Freeform 163"/>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Freeform 164"/>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Freeform 165"/>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Freeform 166"/>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Freeform 167"/>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Freeform 168"/>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Freeform 169"/>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Freeform 170"/>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Freeform 171"/>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Freeform 172"/>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90" name="Group 89"/>
            <p:cNvGrpSpPr/>
            <p:nvPr/>
          </p:nvGrpSpPr>
          <p:grpSpPr>
            <a:xfrm>
              <a:off x="2319661" y="810492"/>
              <a:ext cx="468535" cy="3181508"/>
              <a:chOff x="3264635" y="937071"/>
              <a:chExt cx="468535" cy="3181508"/>
            </a:xfrm>
          </p:grpSpPr>
          <p:sp>
            <p:nvSpPr>
              <p:cNvPr id="146" name="Freeform 145"/>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47" name="Freeform 146"/>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Freeform 147"/>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Freeform 148"/>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Freeform 149"/>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Freeform 150"/>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Freeform 151"/>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Freeform 152"/>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Freeform 153"/>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Freeform 154"/>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Freeform 155"/>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Freeform 156"/>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Freeform 157"/>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Freeform 158"/>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91" name="Group 90"/>
            <p:cNvGrpSpPr/>
            <p:nvPr/>
          </p:nvGrpSpPr>
          <p:grpSpPr>
            <a:xfrm>
              <a:off x="2973343" y="810492"/>
              <a:ext cx="468535" cy="3181508"/>
              <a:chOff x="3264635" y="937071"/>
              <a:chExt cx="468535" cy="3181508"/>
            </a:xfrm>
          </p:grpSpPr>
          <p:sp>
            <p:nvSpPr>
              <p:cNvPr id="132" name="Freeform 131"/>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33" name="Freeform 132"/>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Freeform 133"/>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Freeform 134"/>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Freeform 135"/>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Freeform 136"/>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Freeform 137"/>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Freeform 138"/>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Freeform 139"/>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Freeform 140"/>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Freeform 141"/>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Freeform 142"/>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Freeform 143"/>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Freeform 144"/>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92" name="Group 91"/>
            <p:cNvGrpSpPr/>
            <p:nvPr/>
          </p:nvGrpSpPr>
          <p:grpSpPr>
            <a:xfrm>
              <a:off x="3615061" y="810492"/>
              <a:ext cx="468535" cy="3181508"/>
              <a:chOff x="3264635" y="937071"/>
              <a:chExt cx="468535" cy="3181508"/>
            </a:xfrm>
          </p:grpSpPr>
          <p:sp>
            <p:nvSpPr>
              <p:cNvPr id="118" name="Freeform 117"/>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19" name="Freeform 118"/>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Freeform 119"/>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Freeform 120"/>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Freeform 121"/>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Freeform 122"/>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Freeform 123"/>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Freeform 124"/>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Freeform 125"/>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Freeform 126"/>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Freeform 127"/>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Freeform 128"/>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Freeform 129"/>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Freeform 130"/>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93" name="Group 92"/>
            <p:cNvGrpSpPr/>
            <p:nvPr/>
          </p:nvGrpSpPr>
          <p:grpSpPr>
            <a:xfrm>
              <a:off x="4300861" y="810492"/>
              <a:ext cx="468535" cy="3181508"/>
              <a:chOff x="3264635" y="937071"/>
              <a:chExt cx="468535" cy="3181508"/>
            </a:xfrm>
          </p:grpSpPr>
          <p:sp>
            <p:nvSpPr>
              <p:cNvPr id="104" name="Freeform 103"/>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05" name="Freeform 104"/>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Freeform 105"/>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Freeform 106"/>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Freeform 107"/>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Freeform 108"/>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Freeform 109"/>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Freeform 110"/>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Freeform 111"/>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Freeform 112"/>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Freeform 113"/>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Freeform 114"/>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Freeform 115"/>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Freeform 116"/>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94" name="Freeform 93"/>
            <p:cNvSpPr/>
            <p:nvPr/>
          </p:nvSpPr>
          <p:spPr>
            <a:xfrm>
              <a:off x="2244945" y="4203596"/>
              <a:ext cx="754848" cy="408080"/>
            </a:xfrm>
            <a:custGeom>
              <a:avLst/>
              <a:gdLst>
                <a:gd name="connsiteX0" fmla="*/ 0 w 710360"/>
                <a:gd name="connsiteY0" fmla="*/ 15114 h 423194"/>
                <a:gd name="connsiteX1" fmla="*/ 0 w 710360"/>
                <a:gd name="connsiteY1" fmla="*/ 370294 h 423194"/>
                <a:gd name="connsiteX2" fmla="*/ 710360 w 710360"/>
                <a:gd name="connsiteY2" fmla="*/ 423194 h 423194"/>
                <a:gd name="connsiteX3" fmla="*/ 710360 w 710360"/>
                <a:gd name="connsiteY3" fmla="*/ 37785 h 423194"/>
                <a:gd name="connsiteX4" fmla="*/ 90684 w 710360"/>
                <a:gd name="connsiteY4" fmla="*/ 0 h 423194"/>
                <a:gd name="connsiteX0" fmla="*/ 44488 w 754848"/>
                <a:gd name="connsiteY0" fmla="*/ 0 h 408080"/>
                <a:gd name="connsiteX1" fmla="*/ 44488 w 754848"/>
                <a:gd name="connsiteY1" fmla="*/ 355180 h 408080"/>
                <a:gd name="connsiteX2" fmla="*/ 754848 w 754848"/>
                <a:gd name="connsiteY2" fmla="*/ 408080 h 408080"/>
                <a:gd name="connsiteX3" fmla="*/ 754848 w 754848"/>
                <a:gd name="connsiteY3" fmla="*/ 22671 h 408080"/>
                <a:gd name="connsiteX4" fmla="*/ 0 w 754848"/>
                <a:gd name="connsiteY4" fmla="*/ 789 h 408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4848" h="408080">
                  <a:moveTo>
                    <a:pt x="44488" y="0"/>
                  </a:moveTo>
                  <a:lnTo>
                    <a:pt x="44488" y="355180"/>
                  </a:lnTo>
                  <a:lnTo>
                    <a:pt x="754848" y="408080"/>
                  </a:lnTo>
                  <a:lnTo>
                    <a:pt x="754848" y="22671"/>
                  </a:lnTo>
                  <a:lnTo>
                    <a:pt x="0" y="789"/>
                  </a:lnTo>
                </a:path>
              </a:pathLst>
            </a:custGeom>
            <a:gradFill>
              <a:gsLst>
                <a:gs pos="0">
                  <a:srgbClr val="EDF2E2"/>
                </a:gs>
                <a:gs pos="50000">
                  <a:srgbClr val="92D050"/>
                </a:gs>
                <a:gs pos="100000">
                  <a:srgbClr val="E3ECD0"/>
                </a:gs>
              </a:gsLst>
              <a:lin ang="0" scaled="1"/>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5" name="Freeform 94"/>
            <p:cNvSpPr/>
            <p:nvPr/>
          </p:nvSpPr>
          <p:spPr>
            <a:xfrm>
              <a:off x="1095423" y="4143140"/>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6" name="Freeform 95"/>
            <p:cNvSpPr/>
            <p:nvPr/>
          </p:nvSpPr>
          <p:spPr>
            <a:xfrm>
              <a:off x="1405261" y="4196039"/>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Freeform 96"/>
            <p:cNvSpPr/>
            <p:nvPr/>
          </p:nvSpPr>
          <p:spPr>
            <a:xfrm>
              <a:off x="1694001" y="4180923"/>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8" name="Freeform 97"/>
            <p:cNvSpPr/>
            <p:nvPr/>
          </p:nvSpPr>
          <p:spPr>
            <a:xfrm>
              <a:off x="2003839" y="4233822"/>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Freeform 98"/>
            <p:cNvSpPr/>
            <p:nvPr/>
          </p:nvSpPr>
          <p:spPr>
            <a:xfrm>
              <a:off x="3133575" y="4279166"/>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0" name="Freeform 99"/>
            <p:cNvSpPr/>
            <p:nvPr/>
          </p:nvSpPr>
          <p:spPr>
            <a:xfrm>
              <a:off x="3443413" y="4332065"/>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Freeform 100"/>
            <p:cNvSpPr/>
            <p:nvPr/>
          </p:nvSpPr>
          <p:spPr>
            <a:xfrm>
              <a:off x="3945049" y="4316952"/>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2" name="Freeform 101"/>
            <p:cNvSpPr/>
            <p:nvPr/>
          </p:nvSpPr>
          <p:spPr>
            <a:xfrm>
              <a:off x="4254887" y="4369851"/>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Freeform 102"/>
            <p:cNvSpPr/>
            <p:nvPr/>
          </p:nvSpPr>
          <p:spPr>
            <a:xfrm>
              <a:off x="5562600" y="1268322"/>
              <a:ext cx="634790" cy="581891"/>
            </a:xfrm>
            <a:custGeom>
              <a:avLst/>
              <a:gdLst>
                <a:gd name="connsiteX0" fmla="*/ 0 w 619676"/>
                <a:gd name="connsiteY0" fmla="*/ 7557 h 559220"/>
                <a:gd name="connsiteX1" fmla="*/ 0 w 619676"/>
                <a:gd name="connsiteY1" fmla="*/ 506321 h 559220"/>
                <a:gd name="connsiteX2" fmla="*/ 619676 w 619676"/>
                <a:gd name="connsiteY2" fmla="*/ 559220 h 559220"/>
                <a:gd name="connsiteX3" fmla="*/ 619676 w 619676"/>
                <a:gd name="connsiteY3" fmla="*/ 0 h 559220"/>
                <a:gd name="connsiteX4" fmla="*/ 0 w 619676"/>
                <a:gd name="connsiteY4" fmla="*/ 7557 h 559220"/>
                <a:gd name="connsiteX0" fmla="*/ 0 w 634790"/>
                <a:gd name="connsiteY0" fmla="*/ 0 h 551663"/>
                <a:gd name="connsiteX1" fmla="*/ 0 w 634790"/>
                <a:gd name="connsiteY1" fmla="*/ 498764 h 551663"/>
                <a:gd name="connsiteX2" fmla="*/ 619676 w 634790"/>
                <a:gd name="connsiteY2" fmla="*/ 551663 h 551663"/>
                <a:gd name="connsiteX3" fmla="*/ 634790 w 634790"/>
                <a:gd name="connsiteY3" fmla="*/ 68014 h 551663"/>
                <a:gd name="connsiteX4" fmla="*/ 0 w 634790"/>
                <a:gd name="connsiteY4" fmla="*/ 0 h 551663"/>
                <a:gd name="connsiteX0" fmla="*/ 0 w 634790"/>
                <a:gd name="connsiteY0" fmla="*/ 0 h 551663"/>
                <a:gd name="connsiteX1" fmla="*/ 0 w 634790"/>
                <a:gd name="connsiteY1" fmla="*/ 498764 h 551663"/>
                <a:gd name="connsiteX2" fmla="*/ 619676 w 634790"/>
                <a:gd name="connsiteY2" fmla="*/ 551663 h 551663"/>
                <a:gd name="connsiteX3" fmla="*/ 634790 w 634790"/>
                <a:gd name="connsiteY3" fmla="*/ 90685 h 551663"/>
                <a:gd name="connsiteX4" fmla="*/ 0 w 634790"/>
                <a:gd name="connsiteY4" fmla="*/ 0 h 551663"/>
                <a:gd name="connsiteX0" fmla="*/ 0 w 634790"/>
                <a:gd name="connsiteY0" fmla="*/ 0 h 581891"/>
                <a:gd name="connsiteX1" fmla="*/ 0 w 634790"/>
                <a:gd name="connsiteY1" fmla="*/ 498764 h 581891"/>
                <a:gd name="connsiteX2" fmla="*/ 619676 w 634790"/>
                <a:gd name="connsiteY2" fmla="*/ 581891 h 581891"/>
                <a:gd name="connsiteX3" fmla="*/ 634790 w 634790"/>
                <a:gd name="connsiteY3" fmla="*/ 90685 h 581891"/>
                <a:gd name="connsiteX4" fmla="*/ 0 w 634790"/>
                <a:gd name="connsiteY4" fmla="*/ 0 h 581891"/>
                <a:gd name="connsiteX0" fmla="*/ 0 w 634790"/>
                <a:gd name="connsiteY0" fmla="*/ 0 h 612119"/>
                <a:gd name="connsiteX1" fmla="*/ 0 w 634790"/>
                <a:gd name="connsiteY1" fmla="*/ 498764 h 612119"/>
                <a:gd name="connsiteX2" fmla="*/ 619676 w 634790"/>
                <a:gd name="connsiteY2" fmla="*/ 612119 h 612119"/>
                <a:gd name="connsiteX3" fmla="*/ 634790 w 634790"/>
                <a:gd name="connsiteY3" fmla="*/ 90685 h 612119"/>
                <a:gd name="connsiteX4" fmla="*/ 0 w 634790"/>
                <a:gd name="connsiteY4" fmla="*/ 0 h 612119"/>
                <a:gd name="connsiteX0" fmla="*/ 0 w 634790"/>
                <a:gd name="connsiteY0" fmla="*/ 0 h 581891"/>
                <a:gd name="connsiteX1" fmla="*/ 0 w 634790"/>
                <a:gd name="connsiteY1" fmla="*/ 498764 h 581891"/>
                <a:gd name="connsiteX2" fmla="*/ 627233 w 634790"/>
                <a:gd name="connsiteY2" fmla="*/ 581891 h 581891"/>
                <a:gd name="connsiteX3" fmla="*/ 634790 w 634790"/>
                <a:gd name="connsiteY3" fmla="*/ 90685 h 581891"/>
                <a:gd name="connsiteX4" fmla="*/ 0 w 634790"/>
                <a:gd name="connsiteY4" fmla="*/ 0 h 5818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4790" h="581891">
                  <a:moveTo>
                    <a:pt x="0" y="0"/>
                  </a:moveTo>
                  <a:lnTo>
                    <a:pt x="0" y="498764"/>
                  </a:lnTo>
                  <a:lnTo>
                    <a:pt x="627233" y="581891"/>
                  </a:lnTo>
                  <a:lnTo>
                    <a:pt x="634790" y="90685"/>
                  </a:lnTo>
                  <a:lnTo>
                    <a:pt x="0" y="0"/>
                  </a:lnTo>
                  <a:close/>
                </a:path>
              </a:pathLst>
            </a:custGeom>
            <a:solidFill>
              <a:schemeClr val="accent1">
                <a:alpha val="63000"/>
              </a:schemeClr>
            </a:solidFill>
            <a:ln>
              <a:noFill/>
            </a:ln>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8" name="Group 187"/>
          <p:cNvGrpSpPr/>
          <p:nvPr/>
        </p:nvGrpSpPr>
        <p:grpSpPr>
          <a:xfrm>
            <a:off x="1547114" y="2207054"/>
            <a:ext cx="1107606" cy="824641"/>
            <a:chOff x="939760" y="666908"/>
            <a:chExt cx="5623170" cy="4186592"/>
          </a:xfrm>
        </p:grpSpPr>
        <p:sp>
          <p:nvSpPr>
            <p:cNvPr id="189" name="Freeform 188"/>
            <p:cNvSpPr/>
            <p:nvPr/>
          </p:nvSpPr>
          <p:spPr>
            <a:xfrm>
              <a:off x="4991070" y="3515905"/>
              <a:ext cx="1571860" cy="1330037"/>
            </a:xfrm>
            <a:custGeom>
              <a:avLst/>
              <a:gdLst>
                <a:gd name="connsiteX0" fmla="*/ 7557 w 1602089"/>
                <a:gd name="connsiteY0" fmla="*/ 468536 h 1352708"/>
                <a:gd name="connsiteX1" fmla="*/ 0 w 1602089"/>
                <a:gd name="connsiteY1" fmla="*/ 1352708 h 1352708"/>
                <a:gd name="connsiteX2" fmla="*/ 1602089 w 1602089"/>
                <a:gd name="connsiteY2" fmla="*/ 665019 h 1352708"/>
                <a:gd name="connsiteX3" fmla="*/ 1602089 w 1602089"/>
                <a:gd name="connsiteY3" fmla="*/ 0 h 1352708"/>
                <a:gd name="connsiteX4" fmla="*/ 7557 w 1602089"/>
                <a:gd name="connsiteY4" fmla="*/ 468536 h 1352708"/>
                <a:gd name="connsiteX0" fmla="*/ 0 w 1594532"/>
                <a:gd name="connsiteY0" fmla="*/ 468536 h 1330037"/>
                <a:gd name="connsiteX1" fmla="*/ 7557 w 1594532"/>
                <a:gd name="connsiteY1" fmla="*/ 1330037 h 1330037"/>
                <a:gd name="connsiteX2" fmla="*/ 1594532 w 1594532"/>
                <a:gd name="connsiteY2" fmla="*/ 665019 h 1330037"/>
                <a:gd name="connsiteX3" fmla="*/ 1594532 w 1594532"/>
                <a:gd name="connsiteY3" fmla="*/ 0 h 1330037"/>
                <a:gd name="connsiteX4" fmla="*/ 0 w 1594532"/>
                <a:gd name="connsiteY4" fmla="*/ 468536 h 1330037"/>
                <a:gd name="connsiteX0" fmla="*/ 0 w 1594532"/>
                <a:gd name="connsiteY0" fmla="*/ 468536 h 1330037"/>
                <a:gd name="connsiteX1" fmla="*/ 7557 w 1594532"/>
                <a:gd name="connsiteY1" fmla="*/ 1330037 h 1330037"/>
                <a:gd name="connsiteX2" fmla="*/ 1586975 w 1594532"/>
                <a:gd name="connsiteY2" fmla="*/ 687691 h 1330037"/>
                <a:gd name="connsiteX3" fmla="*/ 1594532 w 1594532"/>
                <a:gd name="connsiteY3" fmla="*/ 0 h 1330037"/>
                <a:gd name="connsiteX4" fmla="*/ 0 w 1594532"/>
                <a:gd name="connsiteY4" fmla="*/ 468536 h 1330037"/>
                <a:gd name="connsiteX0" fmla="*/ 0 w 1586975"/>
                <a:gd name="connsiteY0" fmla="*/ 453422 h 1314923"/>
                <a:gd name="connsiteX1" fmla="*/ 7557 w 1586975"/>
                <a:gd name="connsiteY1" fmla="*/ 1314923 h 1314923"/>
                <a:gd name="connsiteX2" fmla="*/ 1586975 w 1586975"/>
                <a:gd name="connsiteY2" fmla="*/ 672577 h 1314923"/>
                <a:gd name="connsiteX3" fmla="*/ 1564304 w 1586975"/>
                <a:gd name="connsiteY3" fmla="*/ 0 h 1314923"/>
                <a:gd name="connsiteX4" fmla="*/ 0 w 1586975"/>
                <a:gd name="connsiteY4" fmla="*/ 453422 h 1314923"/>
                <a:gd name="connsiteX0" fmla="*/ 0 w 1594532"/>
                <a:gd name="connsiteY0" fmla="*/ 468536 h 1330037"/>
                <a:gd name="connsiteX1" fmla="*/ 7557 w 1594532"/>
                <a:gd name="connsiteY1" fmla="*/ 1330037 h 1330037"/>
                <a:gd name="connsiteX2" fmla="*/ 1586975 w 1594532"/>
                <a:gd name="connsiteY2" fmla="*/ 687691 h 1330037"/>
                <a:gd name="connsiteX3" fmla="*/ 1594532 w 1594532"/>
                <a:gd name="connsiteY3" fmla="*/ 0 h 1330037"/>
                <a:gd name="connsiteX4" fmla="*/ 0 w 1594532"/>
                <a:gd name="connsiteY4" fmla="*/ 468536 h 1330037"/>
                <a:gd name="connsiteX0" fmla="*/ 0 w 1594532"/>
                <a:gd name="connsiteY0" fmla="*/ 468536 h 1330037"/>
                <a:gd name="connsiteX1" fmla="*/ 7557 w 1594532"/>
                <a:gd name="connsiteY1" fmla="*/ 1330037 h 1330037"/>
                <a:gd name="connsiteX2" fmla="*/ 1579310 w 1594532"/>
                <a:gd name="connsiteY2" fmla="*/ 808603 h 1330037"/>
                <a:gd name="connsiteX3" fmla="*/ 1594532 w 1594532"/>
                <a:gd name="connsiteY3" fmla="*/ 0 h 1330037"/>
                <a:gd name="connsiteX4" fmla="*/ 0 w 1594532"/>
                <a:gd name="connsiteY4" fmla="*/ 468536 h 13300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94532" h="1330037">
                  <a:moveTo>
                    <a:pt x="0" y="468536"/>
                  </a:moveTo>
                  <a:lnTo>
                    <a:pt x="7557" y="1330037"/>
                  </a:lnTo>
                  <a:lnTo>
                    <a:pt x="1579310" y="808603"/>
                  </a:lnTo>
                  <a:lnTo>
                    <a:pt x="1594532" y="0"/>
                  </a:lnTo>
                  <a:lnTo>
                    <a:pt x="0" y="468536"/>
                  </a:lnTo>
                  <a:close/>
                </a:path>
              </a:pathLst>
            </a:custGeom>
            <a:gradFill>
              <a:gsLst>
                <a:gs pos="0">
                  <a:schemeClr val="bg1">
                    <a:lumMod val="65000"/>
                  </a:schemeClr>
                </a:gs>
                <a:gs pos="50000">
                  <a:schemeClr val="tx1"/>
                </a:gs>
                <a:gs pos="100000">
                  <a:schemeClr val="tx1"/>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Freeform 189"/>
            <p:cNvSpPr/>
            <p:nvPr/>
          </p:nvSpPr>
          <p:spPr>
            <a:xfrm>
              <a:off x="4991069" y="666908"/>
              <a:ext cx="1571861" cy="3317533"/>
            </a:xfrm>
            <a:custGeom>
              <a:avLst/>
              <a:gdLst>
                <a:gd name="connsiteX0" fmla="*/ 7557 w 1579418"/>
                <a:gd name="connsiteY0" fmla="*/ 0 h 3325091"/>
                <a:gd name="connsiteX1" fmla="*/ 1579418 w 1579418"/>
                <a:gd name="connsiteY1" fmla="*/ 249382 h 3325091"/>
                <a:gd name="connsiteX2" fmla="*/ 1579418 w 1579418"/>
                <a:gd name="connsiteY2" fmla="*/ 2871669 h 3325091"/>
                <a:gd name="connsiteX3" fmla="*/ 0 w 1579418"/>
                <a:gd name="connsiteY3" fmla="*/ 3325091 h 3325091"/>
                <a:gd name="connsiteX4" fmla="*/ 7557 w 1579418"/>
                <a:gd name="connsiteY4" fmla="*/ 0 h 3325091"/>
                <a:gd name="connsiteX0" fmla="*/ 0 w 1571861"/>
                <a:gd name="connsiteY0" fmla="*/ 0 h 3317533"/>
                <a:gd name="connsiteX1" fmla="*/ 1571861 w 1571861"/>
                <a:gd name="connsiteY1" fmla="*/ 249382 h 3317533"/>
                <a:gd name="connsiteX2" fmla="*/ 1571861 w 1571861"/>
                <a:gd name="connsiteY2" fmla="*/ 2871669 h 3317533"/>
                <a:gd name="connsiteX3" fmla="*/ 0 w 1571861"/>
                <a:gd name="connsiteY3" fmla="*/ 3317533 h 3317533"/>
                <a:gd name="connsiteX4" fmla="*/ 0 w 1571861"/>
                <a:gd name="connsiteY4" fmla="*/ 0 h 33175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71861" h="3317533">
                  <a:moveTo>
                    <a:pt x="0" y="0"/>
                  </a:moveTo>
                  <a:lnTo>
                    <a:pt x="1571861" y="249382"/>
                  </a:lnTo>
                  <a:lnTo>
                    <a:pt x="1571861" y="2871669"/>
                  </a:lnTo>
                  <a:lnTo>
                    <a:pt x="0" y="3317533"/>
                  </a:lnTo>
                  <a:lnTo>
                    <a:pt x="0" y="0"/>
                  </a:lnTo>
                  <a:close/>
                </a:path>
              </a:pathLst>
            </a:custGeom>
            <a:gradFill>
              <a:gsLst>
                <a:gs pos="0">
                  <a:schemeClr val="bg1">
                    <a:lumMod val="65000"/>
                  </a:schemeClr>
                </a:gs>
                <a:gs pos="50000">
                  <a:schemeClr val="tx1"/>
                </a:gs>
                <a:gs pos="100000">
                  <a:schemeClr val="tx1"/>
                </a:gs>
              </a:gsLst>
              <a:lin ang="0" scaled="1"/>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Freeform 190"/>
            <p:cNvSpPr/>
            <p:nvPr/>
          </p:nvSpPr>
          <p:spPr>
            <a:xfrm>
              <a:off x="948061" y="675648"/>
              <a:ext cx="4058122" cy="3603518"/>
            </a:xfrm>
            <a:custGeom>
              <a:avLst/>
              <a:gdLst>
                <a:gd name="connsiteX0" fmla="*/ 0 w 4058122"/>
                <a:gd name="connsiteY0" fmla="*/ 143583 h 3627372"/>
                <a:gd name="connsiteX1" fmla="*/ 0 w 4058122"/>
                <a:gd name="connsiteY1" fmla="*/ 3385547 h 3627372"/>
                <a:gd name="connsiteX2" fmla="*/ 4058122 w 4058122"/>
                <a:gd name="connsiteY2" fmla="*/ 3627372 h 3627372"/>
                <a:gd name="connsiteX3" fmla="*/ 4058122 w 4058122"/>
                <a:gd name="connsiteY3" fmla="*/ 0 h 3627372"/>
                <a:gd name="connsiteX4" fmla="*/ 0 w 4058122"/>
                <a:gd name="connsiteY4" fmla="*/ 143583 h 3627372"/>
                <a:gd name="connsiteX0" fmla="*/ 0 w 4058122"/>
                <a:gd name="connsiteY0" fmla="*/ 111778 h 3595567"/>
                <a:gd name="connsiteX1" fmla="*/ 0 w 4058122"/>
                <a:gd name="connsiteY1" fmla="*/ 3353742 h 3595567"/>
                <a:gd name="connsiteX2" fmla="*/ 4058122 w 4058122"/>
                <a:gd name="connsiteY2" fmla="*/ 3595567 h 3595567"/>
                <a:gd name="connsiteX3" fmla="*/ 4058122 w 4058122"/>
                <a:gd name="connsiteY3" fmla="*/ 0 h 3595567"/>
                <a:gd name="connsiteX4" fmla="*/ 0 w 4058122"/>
                <a:gd name="connsiteY4" fmla="*/ 111778 h 3595567"/>
                <a:gd name="connsiteX0" fmla="*/ 0 w 4058122"/>
                <a:gd name="connsiteY0" fmla="*/ 119729 h 3603518"/>
                <a:gd name="connsiteX1" fmla="*/ 0 w 4058122"/>
                <a:gd name="connsiteY1" fmla="*/ 3361693 h 3603518"/>
                <a:gd name="connsiteX2" fmla="*/ 4058122 w 4058122"/>
                <a:gd name="connsiteY2" fmla="*/ 3603518 h 3603518"/>
                <a:gd name="connsiteX3" fmla="*/ 4058122 w 4058122"/>
                <a:gd name="connsiteY3" fmla="*/ 0 h 3603518"/>
                <a:gd name="connsiteX4" fmla="*/ 0 w 4058122"/>
                <a:gd name="connsiteY4" fmla="*/ 119729 h 360351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8122" h="3603518">
                  <a:moveTo>
                    <a:pt x="0" y="119729"/>
                  </a:moveTo>
                  <a:lnTo>
                    <a:pt x="0" y="3361693"/>
                  </a:lnTo>
                  <a:lnTo>
                    <a:pt x="4058122" y="3603518"/>
                  </a:lnTo>
                  <a:lnTo>
                    <a:pt x="4058122" y="0"/>
                  </a:lnTo>
                  <a:lnTo>
                    <a:pt x="0" y="119729"/>
                  </a:lnTo>
                  <a:close/>
                </a:path>
              </a:pathLst>
            </a:custGeom>
            <a:gradFill flip="none" rotWithShape="1">
              <a:gsLst>
                <a:gs pos="0">
                  <a:schemeClr val="tx1"/>
                </a:gs>
                <a:gs pos="50000">
                  <a:schemeClr val="tx1"/>
                </a:gs>
                <a:gs pos="100000">
                  <a:schemeClr val="bg1">
                    <a:lumMod val="75000"/>
                  </a:schemeClr>
                </a:gs>
              </a:gsLst>
              <a:lin ang="0" scaled="1"/>
              <a:tileRect/>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2" name="Freeform 191"/>
            <p:cNvSpPr/>
            <p:nvPr/>
          </p:nvSpPr>
          <p:spPr>
            <a:xfrm>
              <a:off x="939760" y="4042627"/>
              <a:ext cx="4058865" cy="810873"/>
            </a:xfrm>
            <a:custGeom>
              <a:avLst/>
              <a:gdLst>
                <a:gd name="connsiteX0" fmla="*/ 0 w 4043008"/>
                <a:gd name="connsiteY0" fmla="*/ 0 h 831273"/>
                <a:gd name="connsiteX1" fmla="*/ 4043008 w 4043008"/>
                <a:gd name="connsiteY1" fmla="*/ 234268 h 831273"/>
                <a:gd name="connsiteX2" fmla="*/ 4043008 w 4043008"/>
                <a:gd name="connsiteY2" fmla="*/ 831273 h 831273"/>
                <a:gd name="connsiteX3" fmla="*/ 30228 w 4043008"/>
                <a:gd name="connsiteY3" fmla="*/ 536549 h 831273"/>
                <a:gd name="connsiteX4" fmla="*/ 0 w 4043008"/>
                <a:gd name="connsiteY4" fmla="*/ 0 h 831273"/>
                <a:gd name="connsiteX0" fmla="*/ 22672 w 4065680"/>
                <a:gd name="connsiteY0" fmla="*/ 0 h 831273"/>
                <a:gd name="connsiteX1" fmla="*/ 4065680 w 4065680"/>
                <a:gd name="connsiteY1" fmla="*/ 234268 h 831273"/>
                <a:gd name="connsiteX2" fmla="*/ 4065680 w 4065680"/>
                <a:gd name="connsiteY2" fmla="*/ 831273 h 831273"/>
                <a:gd name="connsiteX3" fmla="*/ 0 w 4065680"/>
                <a:gd name="connsiteY3" fmla="*/ 521435 h 831273"/>
                <a:gd name="connsiteX4" fmla="*/ 22672 w 4065680"/>
                <a:gd name="connsiteY4" fmla="*/ 0 h 831273"/>
                <a:gd name="connsiteX0" fmla="*/ 7558 w 4050566"/>
                <a:gd name="connsiteY0" fmla="*/ 0 h 831273"/>
                <a:gd name="connsiteX1" fmla="*/ 4050566 w 4050566"/>
                <a:gd name="connsiteY1" fmla="*/ 234268 h 831273"/>
                <a:gd name="connsiteX2" fmla="*/ 4050566 w 4050566"/>
                <a:gd name="connsiteY2" fmla="*/ 831273 h 831273"/>
                <a:gd name="connsiteX3" fmla="*/ 0 w 4050566"/>
                <a:gd name="connsiteY3" fmla="*/ 521435 h 831273"/>
                <a:gd name="connsiteX4" fmla="*/ 7558 w 4050566"/>
                <a:gd name="connsiteY4" fmla="*/ 0 h 831273"/>
                <a:gd name="connsiteX0" fmla="*/ 7558 w 4050566"/>
                <a:gd name="connsiteY0" fmla="*/ 0 h 793488"/>
                <a:gd name="connsiteX1" fmla="*/ 4050566 w 4050566"/>
                <a:gd name="connsiteY1" fmla="*/ 234268 h 793488"/>
                <a:gd name="connsiteX2" fmla="*/ 4050566 w 4050566"/>
                <a:gd name="connsiteY2" fmla="*/ 793488 h 793488"/>
                <a:gd name="connsiteX3" fmla="*/ 0 w 4050566"/>
                <a:gd name="connsiteY3" fmla="*/ 521435 h 793488"/>
                <a:gd name="connsiteX4" fmla="*/ 7558 w 4050566"/>
                <a:gd name="connsiteY4" fmla="*/ 0 h 793488"/>
                <a:gd name="connsiteX0" fmla="*/ 7558 w 4050566"/>
                <a:gd name="connsiteY0" fmla="*/ 0 h 816159"/>
                <a:gd name="connsiteX1" fmla="*/ 4050566 w 4050566"/>
                <a:gd name="connsiteY1" fmla="*/ 234268 h 816159"/>
                <a:gd name="connsiteX2" fmla="*/ 4050566 w 4050566"/>
                <a:gd name="connsiteY2" fmla="*/ 816159 h 816159"/>
                <a:gd name="connsiteX3" fmla="*/ 0 w 4050566"/>
                <a:gd name="connsiteY3" fmla="*/ 521435 h 816159"/>
                <a:gd name="connsiteX4" fmla="*/ 7558 w 4050566"/>
                <a:gd name="connsiteY4" fmla="*/ 0 h 816159"/>
                <a:gd name="connsiteX0" fmla="*/ 0 w 4058865"/>
                <a:gd name="connsiteY0" fmla="*/ 0 h 810873"/>
                <a:gd name="connsiteX1" fmla="*/ 4058865 w 4058865"/>
                <a:gd name="connsiteY1" fmla="*/ 228982 h 810873"/>
                <a:gd name="connsiteX2" fmla="*/ 4058865 w 4058865"/>
                <a:gd name="connsiteY2" fmla="*/ 810873 h 810873"/>
                <a:gd name="connsiteX3" fmla="*/ 8299 w 4058865"/>
                <a:gd name="connsiteY3" fmla="*/ 516149 h 810873"/>
                <a:gd name="connsiteX4" fmla="*/ 0 w 4058865"/>
                <a:gd name="connsiteY4" fmla="*/ 0 h 81087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58865" h="810873">
                  <a:moveTo>
                    <a:pt x="0" y="0"/>
                  </a:moveTo>
                  <a:lnTo>
                    <a:pt x="4058865" y="228982"/>
                  </a:lnTo>
                  <a:lnTo>
                    <a:pt x="4058865" y="810873"/>
                  </a:lnTo>
                  <a:lnTo>
                    <a:pt x="8299" y="516149"/>
                  </a:lnTo>
                  <a:lnTo>
                    <a:pt x="0" y="0"/>
                  </a:lnTo>
                  <a:close/>
                </a:path>
              </a:pathLst>
            </a:custGeom>
            <a:gradFill flip="none" rotWithShape="1">
              <a:gsLst>
                <a:gs pos="0">
                  <a:schemeClr val="tx1"/>
                </a:gs>
                <a:gs pos="50000">
                  <a:schemeClr val="tx1"/>
                </a:gs>
                <a:gs pos="100000">
                  <a:schemeClr val="bg1">
                    <a:lumMod val="75000"/>
                  </a:schemeClr>
                </a:gs>
              </a:gsLst>
              <a:lin ang="0" scaled="1"/>
              <a:tileRect/>
            </a:gra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nvGrpSpPr>
            <p:cNvPr id="193" name="Group 192"/>
            <p:cNvGrpSpPr/>
            <p:nvPr/>
          </p:nvGrpSpPr>
          <p:grpSpPr>
            <a:xfrm>
              <a:off x="1012296" y="810492"/>
              <a:ext cx="468535" cy="3181508"/>
              <a:chOff x="3264635" y="937071"/>
              <a:chExt cx="468535" cy="3181508"/>
            </a:xfrm>
          </p:grpSpPr>
          <p:sp>
            <p:nvSpPr>
              <p:cNvPr id="279" name="Freeform 278"/>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80" name="Freeform 279"/>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Freeform 280"/>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Freeform 281"/>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Freeform 282"/>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Freeform 283"/>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Freeform 284"/>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Freeform 285"/>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Freeform 286"/>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Freeform 287"/>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Freeform 288"/>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Freeform 289"/>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Freeform 290"/>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Freeform 291"/>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94" name="Group 193"/>
            <p:cNvGrpSpPr/>
            <p:nvPr/>
          </p:nvGrpSpPr>
          <p:grpSpPr>
            <a:xfrm>
              <a:off x="1710061" y="810492"/>
              <a:ext cx="468535" cy="3181508"/>
              <a:chOff x="3264635" y="937071"/>
              <a:chExt cx="468535" cy="3181508"/>
            </a:xfrm>
          </p:grpSpPr>
          <p:sp>
            <p:nvSpPr>
              <p:cNvPr id="265" name="Freeform 264"/>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66" name="Freeform 265"/>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Freeform 266"/>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Freeform 267"/>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Freeform 268"/>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Freeform 269"/>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Freeform 270"/>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Freeform 271"/>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Freeform 272"/>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Freeform 273"/>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Freeform 274"/>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Freeform 275"/>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Freeform 276"/>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Freeform 277"/>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95" name="Group 194"/>
            <p:cNvGrpSpPr/>
            <p:nvPr/>
          </p:nvGrpSpPr>
          <p:grpSpPr>
            <a:xfrm>
              <a:off x="2319661" y="810492"/>
              <a:ext cx="468535" cy="3181508"/>
              <a:chOff x="3264635" y="937071"/>
              <a:chExt cx="468535" cy="3181508"/>
            </a:xfrm>
          </p:grpSpPr>
          <p:sp>
            <p:nvSpPr>
              <p:cNvPr id="251" name="Freeform 250"/>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52" name="Freeform 251"/>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Freeform 252"/>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Freeform 253"/>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Freeform 254"/>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Freeform 255"/>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Freeform 256"/>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Freeform 257"/>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9" name="Freeform 258"/>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Freeform 259"/>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 name="Freeform 260"/>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2" name="Freeform 261"/>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Freeform 262"/>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Freeform 263"/>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96" name="Group 195"/>
            <p:cNvGrpSpPr/>
            <p:nvPr/>
          </p:nvGrpSpPr>
          <p:grpSpPr>
            <a:xfrm>
              <a:off x="2973343" y="810492"/>
              <a:ext cx="468535" cy="3181508"/>
              <a:chOff x="3264635" y="937071"/>
              <a:chExt cx="468535" cy="3181508"/>
            </a:xfrm>
          </p:grpSpPr>
          <p:sp>
            <p:nvSpPr>
              <p:cNvPr id="237" name="Freeform 236"/>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38" name="Freeform 237"/>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Freeform 238"/>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Freeform 239"/>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Freeform 240"/>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Freeform 241"/>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Freeform 242"/>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Freeform 243"/>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Freeform 244"/>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Freeform 245"/>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Freeform 246"/>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Freeform 247"/>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Freeform 248"/>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Freeform 249"/>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97" name="Group 196"/>
            <p:cNvGrpSpPr/>
            <p:nvPr/>
          </p:nvGrpSpPr>
          <p:grpSpPr>
            <a:xfrm>
              <a:off x="3615061" y="810492"/>
              <a:ext cx="468535" cy="3181508"/>
              <a:chOff x="3264635" y="937071"/>
              <a:chExt cx="468535" cy="3181508"/>
            </a:xfrm>
          </p:grpSpPr>
          <p:sp>
            <p:nvSpPr>
              <p:cNvPr id="223" name="Freeform 222"/>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4" name="Freeform 223"/>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Freeform 224"/>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Freeform 225"/>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Freeform 226"/>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Freeform 227"/>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Freeform 228"/>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Freeform 229"/>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Freeform 230"/>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Freeform 231"/>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Freeform 232"/>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Freeform 233"/>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Freeform 234"/>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Freeform 235"/>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grpSp>
          <p:nvGrpSpPr>
            <p:cNvPr id="198" name="Group 197"/>
            <p:cNvGrpSpPr/>
            <p:nvPr/>
          </p:nvGrpSpPr>
          <p:grpSpPr>
            <a:xfrm>
              <a:off x="4300861" y="810492"/>
              <a:ext cx="468535" cy="3181508"/>
              <a:chOff x="3264635" y="937071"/>
              <a:chExt cx="468535" cy="3181508"/>
            </a:xfrm>
          </p:grpSpPr>
          <p:sp>
            <p:nvSpPr>
              <p:cNvPr id="209" name="Freeform 208"/>
              <p:cNvSpPr/>
              <p:nvPr/>
            </p:nvSpPr>
            <p:spPr>
              <a:xfrm>
                <a:off x="3264635" y="937071"/>
                <a:ext cx="468535" cy="3181508"/>
              </a:xfrm>
              <a:custGeom>
                <a:avLst/>
                <a:gdLst>
                  <a:gd name="connsiteX0" fmla="*/ 0 w 468535"/>
                  <a:gd name="connsiteY0" fmla="*/ 15114 h 3181508"/>
                  <a:gd name="connsiteX1" fmla="*/ 0 w 468535"/>
                  <a:gd name="connsiteY1" fmla="*/ 3166393 h 3181508"/>
                  <a:gd name="connsiteX2" fmla="*/ 468535 w 468535"/>
                  <a:gd name="connsiteY2" fmla="*/ 3181508 h 3181508"/>
                  <a:gd name="connsiteX3" fmla="*/ 468535 w 468535"/>
                  <a:gd name="connsiteY3" fmla="*/ 0 h 3181508"/>
                  <a:gd name="connsiteX4" fmla="*/ 0 w 468535"/>
                  <a:gd name="connsiteY4" fmla="*/ 15114 h 31815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5" h="3181508">
                    <a:moveTo>
                      <a:pt x="0" y="15114"/>
                    </a:moveTo>
                    <a:lnTo>
                      <a:pt x="0" y="3166393"/>
                    </a:lnTo>
                    <a:lnTo>
                      <a:pt x="468535" y="3181508"/>
                    </a:lnTo>
                    <a:lnTo>
                      <a:pt x="468535" y="0"/>
                    </a:lnTo>
                    <a:lnTo>
                      <a:pt x="0" y="15114"/>
                    </a:lnTo>
                    <a:close/>
                  </a:path>
                </a:pathLst>
              </a:custGeom>
              <a:gradFill flip="none" rotWithShape="1">
                <a:gsLst>
                  <a:gs pos="0">
                    <a:schemeClr val="tx1">
                      <a:lumMod val="75000"/>
                      <a:lumOff val="25000"/>
                    </a:schemeClr>
                  </a:gs>
                  <a:gs pos="50000">
                    <a:schemeClr val="tx1">
                      <a:lumMod val="65000"/>
                      <a:lumOff val="35000"/>
                    </a:schemeClr>
                  </a:gs>
                  <a:gs pos="100000">
                    <a:schemeClr val="bg1">
                      <a:lumMod val="75000"/>
                    </a:schemeClr>
                  </a:gs>
                </a:gsLst>
                <a:lin ang="0" scaled="1"/>
                <a:tileRect/>
              </a:gradFill>
              <a:scene3d>
                <a:camera prst="orthographicFront"/>
                <a:lightRig rig="threePt" dir="t"/>
              </a:scene3d>
              <a:sp3d extrusionH="44450">
                <a:bevelT prst="relaxedInset"/>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10" name="Freeform 209"/>
              <p:cNvSpPr/>
              <p:nvPr/>
            </p:nvSpPr>
            <p:spPr>
              <a:xfrm>
                <a:off x="3309977"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Freeform 210"/>
              <p:cNvSpPr/>
              <p:nvPr/>
            </p:nvSpPr>
            <p:spPr>
              <a:xfrm>
                <a:off x="3445689"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Freeform 211"/>
              <p:cNvSpPr/>
              <p:nvPr/>
            </p:nvSpPr>
            <p:spPr>
              <a:xfrm>
                <a:off x="3581400" y="989970"/>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Freeform 212"/>
              <p:cNvSpPr/>
              <p:nvPr/>
            </p:nvSpPr>
            <p:spPr>
              <a:xfrm>
                <a:off x="3309977"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Freeform 213"/>
              <p:cNvSpPr/>
              <p:nvPr/>
            </p:nvSpPr>
            <p:spPr>
              <a:xfrm>
                <a:off x="3445689"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Freeform 214"/>
              <p:cNvSpPr/>
              <p:nvPr/>
            </p:nvSpPr>
            <p:spPr>
              <a:xfrm>
                <a:off x="3581400" y="187225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Freeform 215"/>
              <p:cNvSpPr/>
              <p:nvPr/>
            </p:nvSpPr>
            <p:spPr>
              <a:xfrm>
                <a:off x="3320682"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Freeform 216"/>
              <p:cNvSpPr/>
              <p:nvPr/>
            </p:nvSpPr>
            <p:spPr>
              <a:xfrm>
                <a:off x="3456394"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Freeform 217"/>
              <p:cNvSpPr/>
              <p:nvPr/>
            </p:nvSpPr>
            <p:spPr>
              <a:xfrm>
                <a:off x="3592105" y="2594578"/>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Freeform 218"/>
              <p:cNvSpPr/>
              <p:nvPr/>
            </p:nvSpPr>
            <p:spPr>
              <a:xfrm>
                <a:off x="3310291"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Freeform 219"/>
              <p:cNvSpPr/>
              <p:nvPr/>
            </p:nvSpPr>
            <p:spPr>
              <a:xfrm>
                <a:off x="3446003"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Freeform 220"/>
              <p:cNvSpPr/>
              <p:nvPr/>
            </p:nvSpPr>
            <p:spPr>
              <a:xfrm>
                <a:off x="3581714" y="3415773"/>
                <a:ext cx="52899" cy="453422"/>
              </a:xfrm>
              <a:custGeom>
                <a:avLst/>
                <a:gdLst>
                  <a:gd name="connsiteX0" fmla="*/ 0 w 52899"/>
                  <a:gd name="connsiteY0" fmla="*/ 0 h 453422"/>
                  <a:gd name="connsiteX1" fmla="*/ 0 w 52899"/>
                  <a:gd name="connsiteY1" fmla="*/ 453422 h 453422"/>
                  <a:gd name="connsiteX2" fmla="*/ 52899 w 52899"/>
                  <a:gd name="connsiteY2" fmla="*/ 453422 h 453422"/>
                  <a:gd name="connsiteX3" fmla="*/ 52899 w 52899"/>
                  <a:gd name="connsiteY3" fmla="*/ 0 h 453422"/>
                  <a:gd name="connsiteX4" fmla="*/ 0 w 52899"/>
                  <a:gd name="connsiteY4" fmla="*/ 0 h 45342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899" h="453422">
                    <a:moveTo>
                      <a:pt x="0" y="0"/>
                    </a:moveTo>
                    <a:lnTo>
                      <a:pt x="0" y="453422"/>
                    </a:lnTo>
                    <a:lnTo>
                      <a:pt x="52899" y="453422"/>
                    </a:lnTo>
                    <a:lnTo>
                      <a:pt x="52899" y="0"/>
                    </a:lnTo>
                    <a:lnTo>
                      <a:pt x="0" y="0"/>
                    </a:lnTo>
                    <a:close/>
                  </a:path>
                </a:pathLst>
              </a:custGeom>
              <a:gradFill flip="none" rotWithShape="1">
                <a:gsLst>
                  <a:gs pos="0">
                    <a:schemeClr val="bg1">
                      <a:lumMod val="95000"/>
                    </a:schemeClr>
                  </a:gs>
                  <a:gs pos="50000">
                    <a:schemeClr val="bg1">
                      <a:lumMod val="85000"/>
                    </a:schemeClr>
                  </a:gs>
                  <a:gs pos="100000">
                    <a:schemeClr val="accent1">
                      <a:tint val="23500"/>
                      <a:satMod val="160000"/>
                    </a:schemeClr>
                  </a:gs>
                </a:gsLst>
                <a:lin ang="8100000" scaled="1"/>
                <a:tileRect/>
              </a:gradFill>
              <a:ln w="9525">
                <a:solidFill>
                  <a:schemeClr val="bg1">
                    <a:lumMod val="75000"/>
                  </a:schemeClr>
                </a:solidFill>
              </a:ln>
              <a:effectLst>
                <a:innerShdw blurRad="114300">
                  <a:prstClr val="black"/>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Freeform 221"/>
              <p:cNvSpPr/>
              <p:nvPr/>
            </p:nvSpPr>
            <p:spPr>
              <a:xfrm>
                <a:off x="3594623" y="2097074"/>
                <a:ext cx="68013" cy="989970"/>
              </a:xfrm>
              <a:custGeom>
                <a:avLst/>
                <a:gdLst>
                  <a:gd name="connsiteX0" fmla="*/ 68013 w 68013"/>
                  <a:gd name="connsiteY0" fmla="*/ 0 h 989970"/>
                  <a:gd name="connsiteX1" fmla="*/ 0 w 68013"/>
                  <a:gd name="connsiteY1" fmla="*/ 476093 h 989970"/>
                  <a:gd name="connsiteX2" fmla="*/ 68013 w 68013"/>
                  <a:gd name="connsiteY2" fmla="*/ 989970 h 989970"/>
                </a:gdLst>
                <a:ahLst/>
                <a:cxnLst>
                  <a:cxn ang="0">
                    <a:pos x="connsiteX0" y="connsiteY0"/>
                  </a:cxn>
                  <a:cxn ang="0">
                    <a:pos x="connsiteX1" y="connsiteY1"/>
                  </a:cxn>
                  <a:cxn ang="0">
                    <a:pos x="connsiteX2" y="connsiteY2"/>
                  </a:cxn>
                </a:cxnLst>
                <a:rect l="l" t="t" r="r" b="b"/>
                <a:pathLst>
                  <a:path w="68013" h="989970">
                    <a:moveTo>
                      <a:pt x="68013" y="0"/>
                    </a:moveTo>
                    <a:cubicBezTo>
                      <a:pt x="34006" y="155549"/>
                      <a:pt x="0" y="311098"/>
                      <a:pt x="0" y="476093"/>
                    </a:cubicBezTo>
                    <a:cubicBezTo>
                      <a:pt x="0" y="641088"/>
                      <a:pt x="34006" y="815529"/>
                      <a:pt x="68013" y="989970"/>
                    </a:cubicBezTo>
                  </a:path>
                </a:pathLst>
              </a:custGeom>
              <a:ln w="53975">
                <a:gradFill flip="none" rotWithShape="1">
                  <a:gsLst>
                    <a:gs pos="0">
                      <a:schemeClr val="bg2">
                        <a:lumMod val="90000"/>
                      </a:schemeClr>
                    </a:gs>
                    <a:gs pos="50000">
                      <a:schemeClr val="bg1">
                        <a:lumMod val="75000"/>
                      </a:schemeClr>
                    </a:gs>
                    <a:gs pos="100000">
                      <a:schemeClr val="accent1">
                        <a:tint val="23500"/>
                        <a:satMod val="160000"/>
                      </a:schemeClr>
                    </a:gs>
                  </a:gsLst>
                  <a:lin ang="0" scaled="1"/>
                  <a:tileRect/>
                </a:gradFill>
              </a:ln>
              <a:effectLst>
                <a:outerShdw blurRad="50800" dist="50800" dir="5400000" algn="ctr" rotWithShape="0">
                  <a:schemeClr val="tx1"/>
                </a:outerShdw>
              </a:effectLst>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99" name="Freeform 198"/>
            <p:cNvSpPr/>
            <p:nvPr/>
          </p:nvSpPr>
          <p:spPr>
            <a:xfrm>
              <a:off x="2244945" y="4203596"/>
              <a:ext cx="754848" cy="408080"/>
            </a:xfrm>
            <a:custGeom>
              <a:avLst/>
              <a:gdLst>
                <a:gd name="connsiteX0" fmla="*/ 0 w 710360"/>
                <a:gd name="connsiteY0" fmla="*/ 15114 h 423194"/>
                <a:gd name="connsiteX1" fmla="*/ 0 w 710360"/>
                <a:gd name="connsiteY1" fmla="*/ 370294 h 423194"/>
                <a:gd name="connsiteX2" fmla="*/ 710360 w 710360"/>
                <a:gd name="connsiteY2" fmla="*/ 423194 h 423194"/>
                <a:gd name="connsiteX3" fmla="*/ 710360 w 710360"/>
                <a:gd name="connsiteY3" fmla="*/ 37785 h 423194"/>
                <a:gd name="connsiteX4" fmla="*/ 90684 w 710360"/>
                <a:gd name="connsiteY4" fmla="*/ 0 h 423194"/>
                <a:gd name="connsiteX0" fmla="*/ 44488 w 754848"/>
                <a:gd name="connsiteY0" fmla="*/ 0 h 408080"/>
                <a:gd name="connsiteX1" fmla="*/ 44488 w 754848"/>
                <a:gd name="connsiteY1" fmla="*/ 355180 h 408080"/>
                <a:gd name="connsiteX2" fmla="*/ 754848 w 754848"/>
                <a:gd name="connsiteY2" fmla="*/ 408080 h 408080"/>
                <a:gd name="connsiteX3" fmla="*/ 754848 w 754848"/>
                <a:gd name="connsiteY3" fmla="*/ 22671 h 408080"/>
                <a:gd name="connsiteX4" fmla="*/ 0 w 754848"/>
                <a:gd name="connsiteY4" fmla="*/ 789 h 4080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4848" h="408080">
                  <a:moveTo>
                    <a:pt x="44488" y="0"/>
                  </a:moveTo>
                  <a:lnTo>
                    <a:pt x="44488" y="355180"/>
                  </a:lnTo>
                  <a:lnTo>
                    <a:pt x="754848" y="408080"/>
                  </a:lnTo>
                  <a:lnTo>
                    <a:pt x="754848" y="22671"/>
                  </a:lnTo>
                  <a:lnTo>
                    <a:pt x="0" y="789"/>
                  </a:lnTo>
                </a:path>
              </a:pathLst>
            </a:custGeom>
            <a:gradFill>
              <a:gsLst>
                <a:gs pos="0">
                  <a:srgbClr val="EDF2E2"/>
                </a:gs>
                <a:gs pos="50000">
                  <a:srgbClr val="92D050"/>
                </a:gs>
                <a:gs pos="100000">
                  <a:srgbClr val="E3ECD0"/>
                </a:gs>
              </a:gsLst>
              <a:lin ang="0" scaled="1"/>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0" name="Freeform 199"/>
            <p:cNvSpPr/>
            <p:nvPr/>
          </p:nvSpPr>
          <p:spPr>
            <a:xfrm>
              <a:off x="1095423" y="4143140"/>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1" name="Freeform 200"/>
            <p:cNvSpPr/>
            <p:nvPr/>
          </p:nvSpPr>
          <p:spPr>
            <a:xfrm>
              <a:off x="1405261" y="4196039"/>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Freeform 201"/>
            <p:cNvSpPr/>
            <p:nvPr/>
          </p:nvSpPr>
          <p:spPr>
            <a:xfrm>
              <a:off x="1694001" y="4180923"/>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3" name="Freeform 202"/>
            <p:cNvSpPr/>
            <p:nvPr/>
          </p:nvSpPr>
          <p:spPr>
            <a:xfrm>
              <a:off x="2003839" y="4233822"/>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Freeform 203"/>
            <p:cNvSpPr/>
            <p:nvPr/>
          </p:nvSpPr>
          <p:spPr>
            <a:xfrm>
              <a:off x="3133575" y="4279166"/>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5" name="Freeform 204"/>
            <p:cNvSpPr/>
            <p:nvPr/>
          </p:nvSpPr>
          <p:spPr>
            <a:xfrm>
              <a:off x="3443413" y="4332065"/>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Freeform 205"/>
            <p:cNvSpPr/>
            <p:nvPr/>
          </p:nvSpPr>
          <p:spPr>
            <a:xfrm>
              <a:off x="3945049" y="4316952"/>
              <a:ext cx="468536" cy="385408"/>
            </a:xfrm>
            <a:custGeom>
              <a:avLst/>
              <a:gdLst>
                <a:gd name="connsiteX0" fmla="*/ 0 w 468536"/>
                <a:gd name="connsiteY0" fmla="*/ 0 h 385408"/>
                <a:gd name="connsiteX1" fmla="*/ 0 w 468536"/>
                <a:gd name="connsiteY1" fmla="*/ 340066 h 385408"/>
                <a:gd name="connsiteX2" fmla="*/ 468536 w 468536"/>
                <a:gd name="connsiteY2" fmla="*/ 385408 h 385408"/>
                <a:gd name="connsiteX3" fmla="*/ 468536 w 468536"/>
                <a:gd name="connsiteY3" fmla="*/ 15114 h 385408"/>
                <a:gd name="connsiteX4" fmla="*/ 68013 w 468536"/>
                <a:gd name="connsiteY4" fmla="*/ 7557 h 38540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8536" h="385408">
                  <a:moveTo>
                    <a:pt x="0" y="0"/>
                  </a:moveTo>
                  <a:lnTo>
                    <a:pt x="0" y="340066"/>
                  </a:lnTo>
                  <a:lnTo>
                    <a:pt x="468536" y="385408"/>
                  </a:lnTo>
                  <a:lnTo>
                    <a:pt x="468536" y="15114"/>
                  </a:lnTo>
                  <a:lnTo>
                    <a:pt x="68013" y="7557"/>
                  </a:lnTo>
                </a:path>
              </a:pathLst>
            </a:custGeom>
            <a:gradFill flip="none" rotWithShape="1">
              <a:gsLst>
                <a:gs pos="0">
                  <a:schemeClr val="tx1">
                    <a:lumMod val="50000"/>
                    <a:lumOff val="50000"/>
                  </a:schemeClr>
                </a:gs>
                <a:gs pos="50000">
                  <a:schemeClr val="bg1">
                    <a:lumMod val="85000"/>
                  </a:schemeClr>
                </a:gs>
                <a:gs pos="100000">
                  <a:schemeClr val="accent1">
                    <a:tint val="23500"/>
                    <a:satMod val="160000"/>
                  </a:schemeClr>
                </a:gs>
              </a:gsLst>
              <a:lin ang="0" scaled="1"/>
              <a:tileRect/>
            </a:gradFill>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7" name="Freeform 206"/>
            <p:cNvSpPr/>
            <p:nvPr/>
          </p:nvSpPr>
          <p:spPr>
            <a:xfrm>
              <a:off x="4254887" y="4369851"/>
              <a:ext cx="111408" cy="120913"/>
            </a:xfrm>
            <a:custGeom>
              <a:avLst/>
              <a:gdLst>
                <a:gd name="connsiteX0" fmla="*/ 0 w 105798"/>
                <a:gd name="connsiteY0" fmla="*/ 0 h 120913"/>
                <a:gd name="connsiteX1" fmla="*/ 0 w 105798"/>
                <a:gd name="connsiteY1" fmla="*/ 105799 h 120913"/>
                <a:gd name="connsiteX2" fmla="*/ 105798 w 105798"/>
                <a:gd name="connsiteY2" fmla="*/ 120913 h 120913"/>
                <a:gd name="connsiteX3" fmla="*/ 105798 w 105798"/>
                <a:gd name="connsiteY3" fmla="*/ 22671 h 120913"/>
                <a:gd name="connsiteX4" fmla="*/ 0 w 105798"/>
                <a:gd name="connsiteY4" fmla="*/ 0 h 120913"/>
                <a:gd name="connsiteX0" fmla="*/ 0 w 111408"/>
                <a:gd name="connsiteY0" fmla="*/ 0 h 120913"/>
                <a:gd name="connsiteX1" fmla="*/ 0 w 111408"/>
                <a:gd name="connsiteY1" fmla="*/ 105799 h 120913"/>
                <a:gd name="connsiteX2" fmla="*/ 105798 w 111408"/>
                <a:gd name="connsiteY2" fmla="*/ 120913 h 120913"/>
                <a:gd name="connsiteX3" fmla="*/ 111408 w 111408"/>
                <a:gd name="connsiteY3" fmla="*/ 232 h 120913"/>
                <a:gd name="connsiteX4" fmla="*/ 0 w 111408"/>
                <a:gd name="connsiteY4" fmla="*/ 0 h 12091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408" h="120913">
                  <a:moveTo>
                    <a:pt x="0" y="0"/>
                  </a:moveTo>
                  <a:lnTo>
                    <a:pt x="0" y="105799"/>
                  </a:lnTo>
                  <a:lnTo>
                    <a:pt x="105798" y="120913"/>
                  </a:lnTo>
                  <a:lnTo>
                    <a:pt x="111408" y="232"/>
                  </a:lnTo>
                  <a:lnTo>
                    <a:pt x="0" y="0"/>
                  </a:lnTo>
                  <a:close/>
                </a:path>
              </a:pathLst>
            </a:custGeom>
            <a:gradFill>
              <a:gsLst>
                <a:gs pos="0">
                  <a:schemeClr val="accent2"/>
                </a:gs>
                <a:gs pos="73000">
                  <a:schemeClr val="bg1">
                    <a:lumMod val="85000"/>
                  </a:schemeClr>
                </a:gs>
                <a:gs pos="100000">
                  <a:schemeClr val="accent1">
                    <a:tint val="23500"/>
                    <a:satMod val="160000"/>
                  </a:schemeClr>
                </a:gs>
              </a:gsLst>
              <a:lin ang="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Freeform 207"/>
            <p:cNvSpPr/>
            <p:nvPr/>
          </p:nvSpPr>
          <p:spPr>
            <a:xfrm>
              <a:off x="5562600" y="1268322"/>
              <a:ext cx="634790" cy="581891"/>
            </a:xfrm>
            <a:custGeom>
              <a:avLst/>
              <a:gdLst>
                <a:gd name="connsiteX0" fmla="*/ 0 w 619676"/>
                <a:gd name="connsiteY0" fmla="*/ 7557 h 559220"/>
                <a:gd name="connsiteX1" fmla="*/ 0 w 619676"/>
                <a:gd name="connsiteY1" fmla="*/ 506321 h 559220"/>
                <a:gd name="connsiteX2" fmla="*/ 619676 w 619676"/>
                <a:gd name="connsiteY2" fmla="*/ 559220 h 559220"/>
                <a:gd name="connsiteX3" fmla="*/ 619676 w 619676"/>
                <a:gd name="connsiteY3" fmla="*/ 0 h 559220"/>
                <a:gd name="connsiteX4" fmla="*/ 0 w 619676"/>
                <a:gd name="connsiteY4" fmla="*/ 7557 h 559220"/>
                <a:gd name="connsiteX0" fmla="*/ 0 w 634790"/>
                <a:gd name="connsiteY0" fmla="*/ 0 h 551663"/>
                <a:gd name="connsiteX1" fmla="*/ 0 w 634790"/>
                <a:gd name="connsiteY1" fmla="*/ 498764 h 551663"/>
                <a:gd name="connsiteX2" fmla="*/ 619676 w 634790"/>
                <a:gd name="connsiteY2" fmla="*/ 551663 h 551663"/>
                <a:gd name="connsiteX3" fmla="*/ 634790 w 634790"/>
                <a:gd name="connsiteY3" fmla="*/ 68014 h 551663"/>
                <a:gd name="connsiteX4" fmla="*/ 0 w 634790"/>
                <a:gd name="connsiteY4" fmla="*/ 0 h 551663"/>
                <a:gd name="connsiteX0" fmla="*/ 0 w 634790"/>
                <a:gd name="connsiteY0" fmla="*/ 0 h 551663"/>
                <a:gd name="connsiteX1" fmla="*/ 0 w 634790"/>
                <a:gd name="connsiteY1" fmla="*/ 498764 h 551663"/>
                <a:gd name="connsiteX2" fmla="*/ 619676 w 634790"/>
                <a:gd name="connsiteY2" fmla="*/ 551663 h 551663"/>
                <a:gd name="connsiteX3" fmla="*/ 634790 w 634790"/>
                <a:gd name="connsiteY3" fmla="*/ 90685 h 551663"/>
                <a:gd name="connsiteX4" fmla="*/ 0 w 634790"/>
                <a:gd name="connsiteY4" fmla="*/ 0 h 551663"/>
                <a:gd name="connsiteX0" fmla="*/ 0 w 634790"/>
                <a:gd name="connsiteY0" fmla="*/ 0 h 581891"/>
                <a:gd name="connsiteX1" fmla="*/ 0 w 634790"/>
                <a:gd name="connsiteY1" fmla="*/ 498764 h 581891"/>
                <a:gd name="connsiteX2" fmla="*/ 619676 w 634790"/>
                <a:gd name="connsiteY2" fmla="*/ 581891 h 581891"/>
                <a:gd name="connsiteX3" fmla="*/ 634790 w 634790"/>
                <a:gd name="connsiteY3" fmla="*/ 90685 h 581891"/>
                <a:gd name="connsiteX4" fmla="*/ 0 w 634790"/>
                <a:gd name="connsiteY4" fmla="*/ 0 h 581891"/>
                <a:gd name="connsiteX0" fmla="*/ 0 w 634790"/>
                <a:gd name="connsiteY0" fmla="*/ 0 h 612119"/>
                <a:gd name="connsiteX1" fmla="*/ 0 w 634790"/>
                <a:gd name="connsiteY1" fmla="*/ 498764 h 612119"/>
                <a:gd name="connsiteX2" fmla="*/ 619676 w 634790"/>
                <a:gd name="connsiteY2" fmla="*/ 612119 h 612119"/>
                <a:gd name="connsiteX3" fmla="*/ 634790 w 634790"/>
                <a:gd name="connsiteY3" fmla="*/ 90685 h 612119"/>
                <a:gd name="connsiteX4" fmla="*/ 0 w 634790"/>
                <a:gd name="connsiteY4" fmla="*/ 0 h 612119"/>
                <a:gd name="connsiteX0" fmla="*/ 0 w 634790"/>
                <a:gd name="connsiteY0" fmla="*/ 0 h 581891"/>
                <a:gd name="connsiteX1" fmla="*/ 0 w 634790"/>
                <a:gd name="connsiteY1" fmla="*/ 498764 h 581891"/>
                <a:gd name="connsiteX2" fmla="*/ 627233 w 634790"/>
                <a:gd name="connsiteY2" fmla="*/ 581891 h 581891"/>
                <a:gd name="connsiteX3" fmla="*/ 634790 w 634790"/>
                <a:gd name="connsiteY3" fmla="*/ 90685 h 581891"/>
                <a:gd name="connsiteX4" fmla="*/ 0 w 634790"/>
                <a:gd name="connsiteY4" fmla="*/ 0 h 58189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34790" h="581891">
                  <a:moveTo>
                    <a:pt x="0" y="0"/>
                  </a:moveTo>
                  <a:lnTo>
                    <a:pt x="0" y="498764"/>
                  </a:lnTo>
                  <a:lnTo>
                    <a:pt x="627233" y="581891"/>
                  </a:lnTo>
                  <a:lnTo>
                    <a:pt x="634790" y="90685"/>
                  </a:lnTo>
                  <a:lnTo>
                    <a:pt x="0" y="0"/>
                  </a:lnTo>
                  <a:close/>
                </a:path>
              </a:pathLst>
            </a:custGeom>
            <a:solidFill>
              <a:schemeClr val="accent1">
                <a:alpha val="63000"/>
              </a:schemeClr>
            </a:solidFill>
            <a:ln>
              <a:noFill/>
            </a:ln>
            <a:scene3d>
              <a:camera prst="orthographicFront"/>
              <a:lightRig rig="threePt" dir="t"/>
            </a:scene3d>
            <a:sp3d>
              <a:bevelT prst="slope"/>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495358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Custom 3">
      <a:dk1>
        <a:sysClr val="windowText" lastClr="000000"/>
      </a:dk1>
      <a:lt1>
        <a:sysClr val="window" lastClr="FFFFFF"/>
      </a:lt1>
      <a:dk2>
        <a:srgbClr val="7F3F2D"/>
      </a:dk2>
      <a:lt2>
        <a:srgbClr val="E7DEC9"/>
      </a:lt2>
      <a:accent1>
        <a:srgbClr val="3891A7"/>
      </a:accent1>
      <a:accent2>
        <a:srgbClr val="FEB80A"/>
      </a:accent2>
      <a:accent3>
        <a:srgbClr val="C32D2E"/>
      </a:accent3>
      <a:accent4>
        <a:srgbClr val="84AA33"/>
      </a:accent4>
      <a:accent5>
        <a:srgbClr val="964305"/>
      </a:accent5>
      <a:accent6>
        <a:srgbClr val="475A8D"/>
      </a:accent6>
      <a:hlink>
        <a:srgbClr val="002060"/>
      </a:hlink>
      <a:folHlink>
        <a:srgbClr val="002060"/>
      </a:folHlink>
    </a:clrScheme>
    <a:fontScheme name="Solstice">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92650838</TotalTime>
  <Pages>25</Pages>
  <Words>3226</Words>
  <Application>Microsoft Office PowerPoint</Application>
  <PresentationFormat>On-screen Show (4:3)</PresentationFormat>
  <Paragraphs>619</Paragraphs>
  <Slides>54</Slides>
  <Notes>11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2</vt:i4>
      </vt:variant>
      <vt:variant>
        <vt:lpstr>Slide Titles</vt:lpstr>
      </vt:variant>
      <vt:variant>
        <vt:i4>54</vt:i4>
      </vt:variant>
    </vt:vector>
  </HeadingPairs>
  <TitlesOfParts>
    <vt:vector size="65" baseType="lpstr">
      <vt:lpstr>Arial</vt:lpstr>
      <vt:lpstr>Book Antiqua</vt:lpstr>
      <vt:lpstr>Courier New</vt:lpstr>
      <vt:lpstr>Gill Sans MT</vt:lpstr>
      <vt:lpstr>Times New Roman</vt:lpstr>
      <vt:lpstr>Verdana</vt:lpstr>
      <vt:lpstr>Wingdings</vt:lpstr>
      <vt:lpstr>Wingdings 2</vt:lpstr>
      <vt:lpstr>Solstice</vt:lpstr>
      <vt:lpstr>Document</vt:lpstr>
      <vt:lpstr>ClipArt</vt:lpstr>
      <vt:lpstr>MIS</vt:lpstr>
      <vt:lpstr>Outline</vt:lpstr>
      <vt:lpstr>Computer Security</vt:lpstr>
      <vt:lpstr>Threats to Information</vt:lpstr>
      <vt:lpstr>Security Categories</vt:lpstr>
      <vt:lpstr>Horror Stories</vt:lpstr>
      <vt:lpstr>More Horror Stories</vt:lpstr>
      <vt:lpstr>Disaster Planning (older)</vt:lpstr>
      <vt:lpstr>Data Backup (in-house/old style)</vt:lpstr>
      <vt:lpstr>Disaster Planning (continuous)</vt:lpstr>
      <vt:lpstr>Continuous Backup</vt:lpstr>
      <vt:lpstr>Threats to Users</vt:lpstr>
      <vt:lpstr>Virus/Trojan Horse</vt:lpstr>
      <vt:lpstr>Spyware</vt:lpstr>
      <vt:lpstr>Stopping a Virus/Trojan Horse</vt:lpstr>
      <vt:lpstr>Phishing: Fake Web Sites</vt:lpstr>
      <vt:lpstr>Avoiding Phishing Attacks</vt:lpstr>
      <vt:lpstr>Two-step Process often used by Banks</vt:lpstr>
      <vt:lpstr>Patching Software</vt:lpstr>
      <vt:lpstr>Unpatched Computer/Known Holes</vt:lpstr>
      <vt:lpstr>Update Your Software</vt:lpstr>
      <vt:lpstr>Internet Data Transmission</vt:lpstr>
      <vt:lpstr>Intercepted Wireless Communications</vt:lpstr>
      <vt:lpstr>Protect Wireless Transmissions</vt:lpstr>
      <vt:lpstr>Common Web Encryption: Login only</vt:lpstr>
      <vt:lpstr>Fundamental Issue: User Identification</vt:lpstr>
      <vt:lpstr>Bad Passwords</vt:lpstr>
      <vt:lpstr>Iris Scan</vt:lpstr>
      <vt:lpstr>Biometrics: Thermal</vt:lpstr>
      <vt:lpstr>Lack of Biometric Standards</vt:lpstr>
      <vt:lpstr>Access Controls: Permissions in Windows</vt:lpstr>
      <vt:lpstr>Security Controls</vt:lpstr>
      <vt:lpstr>Single sign-on</vt:lpstr>
      <vt:lpstr>Encryption: Single Key</vt:lpstr>
      <vt:lpstr>Encryption:  Dual Key</vt:lpstr>
      <vt:lpstr>Dual Key:  Authentication</vt:lpstr>
      <vt:lpstr>Certificate Authority</vt:lpstr>
      <vt:lpstr>Encryption Summary</vt:lpstr>
      <vt:lpstr>Clipper Chip: Key Escrow</vt:lpstr>
      <vt:lpstr>Additional Controls</vt:lpstr>
      <vt:lpstr>Computer Forensics</vt:lpstr>
      <vt:lpstr>Securing E-Commerce Servers</vt:lpstr>
      <vt:lpstr>Internet Firewall</vt:lpstr>
      <vt:lpstr>Firewalls: Rules</vt:lpstr>
      <vt:lpstr>Intrusion Detection System (IDS) Intrusion Prevention System (IPS)</vt:lpstr>
      <vt:lpstr>Denial Of Service</vt:lpstr>
      <vt:lpstr>Denial of Service Actions</vt:lpstr>
      <vt:lpstr>Cloud Computing and Security</vt:lpstr>
      <vt:lpstr>Privacy</vt:lpstr>
      <vt:lpstr>Technology Toolbox: Security Permissions</vt:lpstr>
      <vt:lpstr>Quick Quiz: Assigning Security Permissions</vt:lpstr>
      <vt:lpstr>Technology Toolbox: Encrypting Files</vt:lpstr>
      <vt:lpstr>Quick Quiz: Encryption</vt:lpstr>
      <vt:lpstr>Cases: Professional Sports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MIS  Chapter 1</dc:title>
  <dc:subject>Management Information Systems Introduction</dc:subject>
  <dc:creator>Jerry Post</dc:creator>
  <cp:keywords>Overheads</cp:keywords>
  <cp:lastModifiedBy>BSE21F097</cp:lastModifiedBy>
  <cp:revision>186</cp:revision>
  <cp:lastPrinted>1996-08-02T15:11:44Z</cp:lastPrinted>
  <dcterms:created xsi:type="dcterms:W3CDTF">1994-08-11T09:03:52Z</dcterms:created>
  <dcterms:modified xsi:type="dcterms:W3CDTF">2025-06-17T19:59:45Z</dcterms:modified>
</cp:coreProperties>
</file>