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82" r:id="rId2"/>
    <p:sldId id="293" r:id="rId3"/>
    <p:sldId id="258" r:id="rId4"/>
    <p:sldId id="261" r:id="rId5"/>
    <p:sldId id="264" r:id="rId6"/>
    <p:sldId id="265" r:id="rId7"/>
    <p:sldId id="267" r:id="rId8"/>
    <p:sldId id="268" r:id="rId9"/>
    <p:sldId id="286" r:id="rId10"/>
    <p:sldId id="290" r:id="rId11"/>
    <p:sldId id="287" r:id="rId12"/>
    <p:sldId id="270" r:id="rId13"/>
    <p:sldId id="291" r:id="rId14"/>
    <p:sldId id="294" r:id="rId15"/>
    <p:sldId id="295" r:id="rId16"/>
    <p:sldId id="296" r:id="rId17"/>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2">
          <p15:clr>
            <a:srgbClr val="A4A3A4"/>
          </p15:clr>
        </p15:guide>
        <p15:guide id="2" pos="24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8CAF1F"/>
    <a:srgbClr val="56C5D0"/>
    <a:srgbClr val="78D1D9"/>
    <a:srgbClr val="D9D9D9"/>
    <a:srgbClr val="9B9DA0"/>
    <a:srgbClr val="F68B1F"/>
    <a:srgbClr val="FFB12B"/>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84"/>
    <p:restoredTop sz="86355" autoAdjust="0"/>
  </p:normalViewPr>
  <p:slideViewPr>
    <p:cSldViewPr snapToGrid="0" snapToObjects="1">
      <p:cViewPr varScale="1">
        <p:scale>
          <a:sx n="64" d="100"/>
          <a:sy n="64" d="100"/>
        </p:scale>
        <p:origin x="1908" y="72"/>
      </p:cViewPr>
      <p:guideLst>
        <p:guide orient="horz" pos="1332"/>
        <p:guide pos="2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58" d="100"/>
          <a:sy n="158" d="100"/>
        </p:scale>
        <p:origin x="-6008" y="-10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BE14BC67-CA2B-4609-A5DA-07F42AF4C13B}" type="datetimeFigureOut">
              <a:rPr lang="en-PH" smtClean="0"/>
              <a:t>07//18/2019</a:t>
            </a:fld>
            <a:endParaRPr lang="en-PH"/>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PH"/>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39CD3361-43ED-4FE9-AC1F-F2AA0C1F8F0D}" type="slidenum">
              <a:rPr lang="en-PH" smtClean="0"/>
              <a:t>‹#›</a:t>
            </a:fld>
            <a:endParaRPr lang="en-PH"/>
          </a:p>
        </p:txBody>
      </p:sp>
    </p:spTree>
    <p:extLst>
      <p:ext uri="{BB962C8B-B14F-4D97-AF65-F5344CB8AC3E}">
        <p14:creationId xmlns:p14="http://schemas.microsoft.com/office/powerpoint/2010/main" val="724562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549400" y="3329940"/>
            <a:ext cx="619760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Header Placeholder 1"/>
          <p:cNvSpPr>
            <a:spLocks noGrp="1"/>
          </p:cNvSpPr>
          <p:nvPr>
            <p:ph type="hdr" sz="quarter"/>
          </p:nvPr>
        </p:nvSpPr>
        <p:spPr>
          <a:xfrm>
            <a:off x="128311" y="66522"/>
            <a:ext cx="4028440" cy="350520"/>
          </a:xfrm>
          <a:prstGeom prst="rect">
            <a:avLst/>
          </a:prstGeom>
        </p:spPr>
        <p:txBody>
          <a:bodyPr vert="horz" lIns="93177" tIns="46589" rIns="93177" bIns="46589" rtlCol="0"/>
          <a:lstStyle>
            <a:lvl1pPr algn="l">
              <a:defRPr sz="900">
                <a:latin typeface="Arial"/>
                <a:cs typeface="Arial"/>
              </a:defRPr>
            </a:lvl1pPr>
          </a:lstStyle>
          <a:p>
            <a:r>
              <a:rPr lang="en-US"/>
              <a:t>Can You Say What Your Strategy Really Is?</a:t>
            </a:r>
            <a:endParaRPr lang="en-US" dirty="0"/>
          </a:p>
        </p:txBody>
      </p:sp>
      <p:sp>
        <p:nvSpPr>
          <p:cNvPr id="9" name="Date Placeholder 2"/>
          <p:cNvSpPr>
            <a:spLocks noGrp="1"/>
          </p:cNvSpPr>
          <p:nvPr>
            <p:ph type="dt" idx="1"/>
          </p:nvPr>
        </p:nvSpPr>
        <p:spPr>
          <a:xfrm>
            <a:off x="5148190" y="66522"/>
            <a:ext cx="4028440" cy="350520"/>
          </a:xfrm>
          <a:prstGeom prst="rect">
            <a:avLst/>
          </a:prstGeom>
        </p:spPr>
        <p:txBody>
          <a:bodyPr vert="horz" lIns="93177" tIns="46589" rIns="93177" bIns="46589" rtlCol="0"/>
          <a:lstStyle>
            <a:lvl1pPr algn="r">
              <a:defRPr sz="900">
                <a:latin typeface="Arial"/>
                <a:cs typeface="Arial"/>
              </a:defRPr>
            </a:lvl1pPr>
          </a:lstStyle>
          <a:p>
            <a:r>
              <a:rPr lang="en-US" dirty="0"/>
              <a:t>By David J. Collis and Michael </a:t>
            </a:r>
            <a:r>
              <a:rPr lang="en-US" dirty="0" err="1"/>
              <a:t>G.Rukstad</a:t>
            </a:r>
            <a:endParaRPr lang="en-US" dirty="0"/>
          </a:p>
        </p:txBody>
      </p:sp>
      <p:sp>
        <p:nvSpPr>
          <p:cNvPr id="10" name="Footer Placeholder 5"/>
          <p:cNvSpPr>
            <a:spLocks noGrp="1"/>
          </p:cNvSpPr>
          <p:nvPr>
            <p:ph type="ftr" sz="quarter" idx="4"/>
          </p:nvPr>
        </p:nvSpPr>
        <p:spPr>
          <a:xfrm>
            <a:off x="128311" y="6543762"/>
            <a:ext cx="4028440" cy="350520"/>
          </a:xfrm>
          <a:prstGeom prst="rect">
            <a:avLst/>
          </a:prstGeom>
        </p:spPr>
        <p:txBody>
          <a:bodyPr vert="horz" lIns="93177" tIns="46589" rIns="93177" bIns="46589" rtlCol="0" anchor="b"/>
          <a:lstStyle>
            <a:lvl1pPr algn="l">
              <a:defRPr sz="900">
                <a:latin typeface="Arial"/>
                <a:cs typeface="Arial"/>
              </a:defRPr>
            </a:lvl1pPr>
          </a:lstStyle>
          <a:p>
            <a:r>
              <a:rPr lang="en-US" dirty="0"/>
              <a:t>Harvard Business Review</a:t>
            </a:r>
          </a:p>
        </p:txBody>
      </p:sp>
      <p:sp>
        <p:nvSpPr>
          <p:cNvPr id="11" name="Slide Number Placeholder 6"/>
          <p:cNvSpPr>
            <a:spLocks noGrp="1"/>
          </p:cNvSpPr>
          <p:nvPr>
            <p:ph type="sldNum" sz="quarter" idx="5"/>
          </p:nvPr>
        </p:nvSpPr>
        <p:spPr>
          <a:xfrm>
            <a:off x="5148190" y="6543762"/>
            <a:ext cx="4028440" cy="350520"/>
          </a:xfrm>
          <a:prstGeom prst="rect">
            <a:avLst/>
          </a:prstGeom>
        </p:spPr>
        <p:txBody>
          <a:bodyPr vert="horz" lIns="93177" tIns="46589" rIns="93177" bIns="46589" rtlCol="0" anchor="b"/>
          <a:lstStyle>
            <a:lvl1pPr algn="r">
              <a:defRPr sz="900"/>
            </a:lvl1pPr>
          </a:lstStyle>
          <a:p>
            <a:fld id="{4B132C3A-D1A4-A74E-BF86-7D29C3A9ADA0}" type="slidenum">
              <a:rPr lang="en-US" smtClean="0"/>
              <a:pPr/>
              <a:t>‹#›</a:t>
            </a:fld>
            <a:endParaRPr lang="en-US"/>
          </a:p>
        </p:txBody>
      </p:sp>
    </p:spTree>
    <p:extLst>
      <p:ext uri="{BB962C8B-B14F-4D97-AF65-F5344CB8AC3E}">
        <p14:creationId xmlns:p14="http://schemas.microsoft.com/office/powerpoint/2010/main" val="406725779"/>
      </p:ext>
    </p:extLst>
  </p:cSld>
  <p:clrMap bg1="lt1" tx1="dk1" bg2="lt2" tx2="dk2" accent1="accent1" accent2="accent2" accent3="accent3" accent4="accent4" accent5="accent5" accent6="accent6" hlink="hlink" folHlink="folHlink"/>
  <p:hf sldNum="0" hdr="0" ftr="0" dt="0"/>
  <p:notesStyle>
    <a:lvl1pPr marL="109728" indent="-109728" algn="l" defTabSz="457200" rtl="0" eaLnBrk="1" latinLnBrk="0" hangingPunct="1">
      <a:spcBef>
        <a:spcPts val="1000"/>
      </a:spcBef>
      <a:buFont typeface="Arial"/>
      <a:buChar char="•"/>
      <a:defRPr sz="900" kern="1200">
        <a:solidFill>
          <a:schemeClr val="tx1"/>
        </a:solidFill>
        <a:latin typeface="Arial"/>
        <a:ea typeface="+mn-ea"/>
        <a:cs typeface="Arial"/>
      </a:defRPr>
    </a:lvl1pPr>
    <a:lvl2pPr marL="109728" indent="-109728" algn="l" defTabSz="457200" rtl="0" eaLnBrk="1" latinLnBrk="0" hangingPunct="1">
      <a:spcBef>
        <a:spcPts val="1000"/>
      </a:spcBef>
      <a:buFont typeface="Arial"/>
      <a:buChar char="•"/>
      <a:defRPr sz="900" kern="1200">
        <a:solidFill>
          <a:schemeClr val="tx1"/>
        </a:solidFill>
        <a:latin typeface="Arial"/>
        <a:ea typeface="+mn-ea"/>
        <a:cs typeface="Arial"/>
      </a:defRPr>
    </a:lvl2pPr>
    <a:lvl3pPr marL="109728" indent="-109728" algn="l" defTabSz="457200" rtl="0" eaLnBrk="1" latinLnBrk="0" hangingPunct="1">
      <a:spcBef>
        <a:spcPts val="1000"/>
      </a:spcBef>
      <a:buFont typeface="Arial"/>
      <a:buChar char="•"/>
      <a:defRPr sz="900" kern="1200">
        <a:solidFill>
          <a:schemeClr val="tx1"/>
        </a:solidFill>
        <a:latin typeface="Arial"/>
        <a:ea typeface="+mn-ea"/>
        <a:cs typeface="Arial"/>
      </a:defRPr>
    </a:lvl3pPr>
    <a:lvl4pPr marL="109728" indent="-109728" algn="l" defTabSz="457200" rtl="0" eaLnBrk="1" latinLnBrk="0" hangingPunct="1">
      <a:spcBef>
        <a:spcPts val="1000"/>
      </a:spcBef>
      <a:buFont typeface="Arial"/>
      <a:buChar char="•"/>
      <a:defRPr sz="900" kern="1200">
        <a:solidFill>
          <a:schemeClr val="tx1"/>
        </a:solidFill>
        <a:latin typeface="Arial"/>
        <a:ea typeface="+mn-ea"/>
        <a:cs typeface="Arial"/>
      </a:defRPr>
    </a:lvl4pPr>
    <a:lvl5pPr marL="109728" indent="-109728" algn="l" defTabSz="457200" rtl="0" eaLnBrk="1" latinLnBrk="0" hangingPunct="1">
      <a:spcBef>
        <a:spcPts val="1000"/>
      </a:spcBef>
      <a:buFont typeface="Arial"/>
      <a:buChar char="•"/>
      <a:defRPr sz="900" kern="1200">
        <a:solidFill>
          <a:schemeClr val="tx1"/>
        </a:solidFill>
        <a:latin typeface="Arial"/>
        <a:ea typeface="+mn-ea"/>
        <a:cs typeface="Arial"/>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Did you ever wonder who your real customers are?</a:t>
            </a:r>
          </a:p>
          <a:p>
            <a:r>
              <a:rPr lang="en-PH" dirty="0" smtClean="0"/>
              <a:t>Or had you</a:t>
            </a:r>
            <a:r>
              <a:rPr lang="en-PH" baseline="0" dirty="0" smtClean="0"/>
              <a:t> ever had a dilemma which customers to target for your product?</a:t>
            </a:r>
          </a:p>
          <a:p>
            <a:r>
              <a:rPr lang="en-PH" baseline="0" dirty="0" smtClean="0"/>
              <a:t>Lucky you, I will talk about the power of customer segmentation in the context of loan approval using Home Credit dataset</a:t>
            </a:r>
            <a:endParaRPr lang="en-PH" dirty="0"/>
          </a:p>
        </p:txBody>
      </p:sp>
    </p:spTree>
    <p:extLst>
      <p:ext uri="{BB962C8B-B14F-4D97-AF65-F5344CB8AC3E}">
        <p14:creationId xmlns:p14="http://schemas.microsoft.com/office/powerpoint/2010/main" val="309529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latin typeface="+mj-lt"/>
                <a:cs typeface="+mn-cs"/>
              </a:rPr>
              <a:t>This guy over here deserves a second chance. We might be discouraged by his demands of high amount of loan, but we forgot that he had a stable income and had a high external source of income. We should offer him a more flexible payment terms </a:t>
            </a:r>
            <a:r>
              <a:rPr lang="en-US" sz="1000" dirty="0" smtClean="0">
                <a:latin typeface="+mj-lt"/>
                <a:cs typeface="+mn-cs"/>
              </a:rPr>
              <a:t>so</a:t>
            </a:r>
            <a:r>
              <a:rPr lang="en-US" sz="1000" baseline="0" dirty="0" smtClean="0">
                <a:latin typeface="+mj-lt"/>
                <a:cs typeface="+mn-cs"/>
              </a:rPr>
              <a:t> </a:t>
            </a:r>
            <a:r>
              <a:rPr lang="en-US" sz="1000" dirty="0" smtClean="0">
                <a:latin typeface="+mj-lt"/>
                <a:cs typeface="+mn-cs"/>
              </a:rPr>
              <a:t>I </a:t>
            </a:r>
            <a:r>
              <a:rPr lang="en-US" sz="1000" dirty="0">
                <a:latin typeface="+mj-lt"/>
                <a:cs typeface="+mn-cs"/>
              </a:rPr>
              <a:t>suggest getting the highest amount of loan where he would not be able to miss a payment.</a:t>
            </a:r>
          </a:p>
        </p:txBody>
      </p:sp>
      <p:sp>
        <p:nvSpPr>
          <p:cNvPr id="4" name="Header Placeholder 3"/>
          <p:cNvSpPr>
            <a:spLocks noGrp="1"/>
          </p:cNvSpPr>
          <p:nvPr>
            <p:ph type="hdr" sz="quarter" idx="10"/>
          </p:nvPr>
        </p:nvSpPr>
        <p:spPr/>
        <p:txBody>
          <a:bodyPr/>
          <a:lstStyle/>
          <a:p>
            <a:r>
              <a:rPr lang="en-US" dirty="0" smtClean="0"/>
              <a:t>How Managers Become Leaders</a:t>
            </a:r>
            <a:endParaRPr lang="en-US" dirty="0"/>
          </a:p>
        </p:txBody>
      </p:sp>
      <p:sp>
        <p:nvSpPr>
          <p:cNvPr id="5" name="Date Placeholder 4"/>
          <p:cNvSpPr>
            <a:spLocks noGrp="1"/>
          </p:cNvSpPr>
          <p:nvPr>
            <p:ph type="dt" idx="11"/>
          </p:nvPr>
        </p:nvSpPr>
        <p:spPr/>
        <p:txBody>
          <a:bodyPr/>
          <a:lstStyle/>
          <a:p>
            <a:r>
              <a:rPr lang="en-US" dirty="0">
                <a:cs typeface="Arial"/>
              </a:rPr>
              <a:t>Based on the article by Michael D. Watkins</a:t>
            </a:r>
            <a:endParaRPr lang="en-US" dirty="0"/>
          </a:p>
        </p:txBody>
      </p:sp>
      <p:sp>
        <p:nvSpPr>
          <p:cNvPr id="6" name="Footer Placeholder 5"/>
          <p:cNvSpPr>
            <a:spLocks noGrp="1"/>
          </p:cNvSpPr>
          <p:nvPr>
            <p:ph type="ftr" sz="quarter" idx="12"/>
          </p:nvPr>
        </p:nvSpPr>
        <p:spPr/>
        <p:txBody>
          <a:bodyPr/>
          <a:lstStyle/>
          <a:p>
            <a:r>
              <a:rPr lang="en-US" sz="800"/>
              <a:t>Harvard Business Review</a:t>
            </a:r>
            <a:endParaRPr lang="en-US" sz="800" dirty="0"/>
          </a:p>
        </p:txBody>
      </p:sp>
      <p:sp>
        <p:nvSpPr>
          <p:cNvPr id="7" name="Slide Number Placeholder 6"/>
          <p:cNvSpPr>
            <a:spLocks noGrp="1"/>
          </p:cNvSpPr>
          <p:nvPr>
            <p:ph type="sldNum" sz="quarter" idx="13"/>
          </p:nvPr>
        </p:nvSpPr>
        <p:spPr/>
        <p:txBody>
          <a:bodyPr/>
          <a:lstStyle/>
          <a:p>
            <a:fld id="{F19303DE-3E45-4DD3-9505-92EF4803EF97}" type="slidenum">
              <a:rPr lang="en-US" sz="800"/>
              <a:pPr/>
              <a:t>10</a:t>
            </a:fld>
            <a:endParaRPr lang="en-US" sz="800" dirty="0"/>
          </a:p>
        </p:txBody>
      </p:sp>
    </p:spTree>
    <p:extLst>
      <p:ext uri="{BB962C8B-B14F-4D97-AF65-F5344CB8AC3E}">
        <p14:creationId xmlns:p14="http://schemas.microsoft.com/office/powerpoint/2010/main" val="98624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latin typeface="+mj-lt"/>
                <a:cs typeface="+mn-cs"/>
              </a:rPr>
              <a:t>Last but not the least, our loyal borrowers. We might give them some incentives to spend, but the fact that they already had a lot of transactions with us is enough to keep them.</a:t>
            </a:r>
          </a:p>
        </p:txBody>
      </p:sp>
      <p:sp>
        <p:nvSpPr>
          <p:cNvPr id="4" name="Header Placeholder 3"/>
          <p:cNvSpPr>
            <a:spLocks noGrp="1"/>
          </p:cNvSpPr>
          <p:nvPr>
            <p:ph type="hdr" sz="quarter" idx="10"/>
          </p:nvPr>
        </p:nvSpPr>
        <p:spPr/>
        <p:txBody>
          <a:bodyPr/>
          <a:lstStyle/>
          <a:p>
            <a:r>
              <a:rPr lang="en-US" dirty="0" smtClean="0"/>
              <a:t>How Managers Become Leaders</a:t>
            </a:r>
            <a:endParaRPr lang="en-US" dirty="0"/>
          </a:p>
        </p:txBody>
      </p:sp>
      <p:sp>
        <p:nvSpPr>
          <p:cNvPr id="5" name="Date Placeholder 4"/>
          <p:cNvSpPr>
            <a:spLocks noGrp="1"/>
          </p:cNvSpPr>
          <p:nvPr>
            <p:ph type="dt" idx="11"/>
          </p:nvPr>
        </p:nvSpPr>
        <p:spPr/>
        <p:txBody>
          <a:bodyPr/>
          <a:lstStyle/>
          <a:p>
            <a:r>
              <a:rPr lang="en-US" dirty="0">
                <a:cs typeface="Arial"/>
              </a:rPr>
              <a:t>Based on the article by Michael D. Watkins</a:t>
            </a:r>
            <a:endParaRPr lang="en-US" dirty="0"/>
          </a:p>
        </p:txBody>
      </p:sp>
      <p:sp>
        <p:nvSpPr>
          <p:cNvPr id="6" name="Footer Placeholder 5"/>
          <p:cNvSpPr>
            <a:spLocks noGrp="1"/>
          </p:cNvSpPr>
          <p:nvPr>
            <p:ph type="ftr" sz="quarter" idx="12"/>
          </p:nvPr>
        </p:nvSpPr>
        <p:spPr/>
        <p:txBody>
          <a:bodyPr/>
          <a:lstStyle/>
          <a:p>
            <a:r>
              <a:rPr lang="en-US" sz="800"/>
              <a:t>Harvard Business Review</a:t>
            </a:r>
            <a:endParaRPr lang="en-US" sz="800" dirty="0"/>
          </a:p>
        </p:txBody>
      </p:sp>
      <p:sp>
        <p:nvSpPr>
          <p:cNvPr id="7" name="Slide Number Placeholder 6"/>
          <p:cNvSpPr>
            <a:spLocks noGrp="1"/>
          </p:cNvSpPr>
          <p:nvPr>
            <p:ph type="sldNum" sz="quarter" idx="13"/>
          </p:nvPr>
        </p:nvSpPr>
        <p:spPr/>
        <p:txBody>
          <a:bodyPr/>
          <a:lstStyle/>
          <a:p>
            <a:fld id="{F19303DE-3E45-4DD3-9505-92EF4803EF97}" type="slidenum">
              <a:rPr lang="en-US" sz="800"/>
              <a:pPr/>
              <a:t>11</a:t>
            </a:fld>
            <a:endParaRPr lang="en-US" sz="800" dirty="0"/>
          </a:p>
        </p:txBody>
      </p:sp>
    </p:spTree>
    <p:extLst>
      <p:ext uri="{BB962C8B-B14F-4D97-AF65-F5344CB8AC3E}">
        <p14:creationId xmlns:p14="http://schemas.microsoft.com/office/powerpoint/2010/main" val="2396538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15767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latin typeface="+mj-lt"/>
              <a:cs typeface="+mn-cs"/>
            </a:endParaRPr>
          </a:p>
        </p:txBody>
      </p:sp>
      <p:sp>
        <p:nvSpPr>
          <p:cNvPr id="4" name="Header Placeholder 3"/>
          <p:cNvSpPr>
            <a:spLocks noGrp="1"/>
          </p:cNvSpPr>
          <p:nvPr>
            <p:ph type="hdr" sz="quarter" idx="10"/>
          </p:nvPr>
        </p:nvSpPr>
        <p:spPr/>
        <p:txBody>
          <a:bodyPr/>
          <a:lstStyle/>
          <a:p>
            <a:r>
              <a:rPr lang="en-US" dirty="0"/>
              <a:t>How Managers Become Leaders</a:t>
            </a:r>
          </a:p>
        </p:txBody>
      </p:sp>
      <p:sp>
        <p:nvSpPr>
          <p:cNvPr id="5" name="Date Placeholder 4"/>
          <p:cNvSpPr>
            <a:spLocks noGrp="1"/>
          </p:cNvSpPr>
          <p:nvPr>
            <p:ph type="dt" idx="11"/>
          </p:nvPr>
        </p:nvSpPr>
        <p:spPr/>
        <p:txBody>
          <a:bodyPr/>
          <a:lstStyle/>
          <a:p>
            <a:r>
              <a:rPr lang="en-US" dirty="0">
                <a:cs typeface="Arial"/>
              </a:rPr>
              <a:t>Based on the article by Michael D. Watkins</a:t>
            </a:r>
            <a:endParaRPr lang="en-US" dirty="0"/>
          </a:p>
        </p:txBody>
      </p:sp>
      <p:sp>
        <p:nvSpPr>
          <p:cNvPr id="6" name="Footer Placeholder 5"/>
          <p:cNvSpPr>
            <a:spLocks noGrp="1"/>
          </p:cNvSpPr>
          <p:nvPr>
            <p:ph type="ftr" sz="quarter" idx="12"/>
          </p:nvPr>
        </p:nvSpPr>
        <p:spPr/>
        <p:txBody>
          <a:bodyPr/>
          <a:lstStyle/>
          <a:p>
            <a:r>
              <a:rPr lang="en-US" sz="800"/>
              <a:t>Harvard Business Review</a:t>
            </a:r>
            <a:endParaRPr lang="en-US" sz="800" dirty="0"/>
          </a:p>
        </p:txBody>
      </p:sp>
      <p:sp>
        <p:nvSpPr>
          <p:cNvPr id="7" name="Slide Number Placeholder 6"/>
          <p:cNvSpPr>
            <a:spLocks noGrp="1"/>
          </p:cNvSpPr>
          <p:nvPr>
            <p:ph type="sldNum" sz="quarter" idx="13"/>
          </p:nvPr>
        </p:nvSpPr>
        <p:spPr/>
        <p:txBody>
          <a:bodyPr/>
          <a:lstStyle/>
          <a:p>
            <a:fld id="{F19303DE-3E45-4DD3-9505-92EF4803EF97}" type="slidenum">
              <a:rPr lang="en-US" sz="800"/>
              <a:pPr/>
              <a:t>13</a:t>
            </a:fld>
            <a:endParaRPr lang="en-US" sz="800" dirty="0"/>
          </a:p>
        </p:txBody>
      </p:sp>
    </p:spTree>
    <p:extLst>
      <p:ext uri="{BB962C8B-B14F-4D97-AF65-F5344CB8AC3E}">
        <p14:creationId xmlns:p14="http://schemas.microsoft.com/office/powerpoint/2010/main" val="65308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853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34382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224841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Let</a:t>
            </a:r>
            <a:r>
              <a:rPr lang="en-US" baseline="0" dirty="0" smtClean="0"/>
              <a:t> us play a game, who’d you rather? </a:t>
            </a:r>
          </a:p>
          <a:p>
            <a:pPr marL="0" indent="0">
              <a:buNone/>
            </a:pPr>
            <a:r>
              <a:rPr lang="en-US" baseline="0" dirty="0" smtClean="0"/>
              <a:t>Introducing borrower #1, blah </a:t>
            </a:r>
            <a:r>
              <a:rPr lang="en-US" baseline="0" dirty="0" err="1" smtClean="0"/>
              <a:t>blah</a:t>
            </a:r>
            <a:r>
              <a:rPr lang="en-US" baseline="0" dirty="0" smtClean="0"/>
              <a:t> OR</a:t>
            </a:r>
          </a:p>
          <a:p>
            <a:pPr marL="0" indent="0">
              <a:buNone/>
            </a:pPr>
            <a:r>
              <a:rPr lang="en-US" baseline="0" dirty="0" smtClean="0"/>
              <a:t>Introducing borrower #2</a:t>
            </a:r>
            <a:endParaRPr lang="en-US" dirty="0"/>
          </a:p>
        </p:txBody>
      </p:sp>
    </p:spTree>
    <p:extLst>
      <p:ext uri="{BB962C8B-B14F-4D97-AF65-F5344CB8AC3E}">
        <p14:creationId xmlns:p14="http://schemas.microsoft.com/office/powerpoint/2010/main" val="110330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Keep the answers to yourselves, and make sure to consider</a:t>
            </a:r>
            <a:r>
              <a:rPr lang="en-US" baseline="0" dirty="0" smtClean="0"/>
              <a:t> these 2 critical questions:</a:t>
            </a:r>
          </a:p>
          <a:p>
            <a:pPr lvl="0"/>
            <a:r>
              <a:rPr lang="en-US" baseline="0" dirty="0" smtClean="0"/>
              <a:t>What is the main driver…</a:t>
            </a:r>
          </a:p>
          <a:p>
            <a:pPr lvl="0"/>
            <a:r>
              <a:rPr lang="en-US" baseline="0" dirty="0" smtClean="0"/>
              <a:t>Who are your existing </a:t>
            </a:r>
            <a:r>
              <a:rPr lang="en-US" dirty="0" smtClean="0"/>
              <a:t>borrowers </a:t>
            </a:r>
            <a:r>
              <a:rPr lang="en-US" baseline="0" dirty="0" smtClean="0"/>
              <a:t>and how can we maximize them?</a:t>
            </a:r>
            <a:endParaRPr lang="en-US" dirty="0"/>
          </a:p>
        </p:txBody>
      </p:sp>
    </p:spTree>
    <p:extLst>
      <p:ext uri="{BB962C8B-B14F-4D97-AF65-F5344CB8AC3E}">
        <p14:creationId xmlns:p14="http://schemas.microsoft.com/office/powerpoint/2010/main" val="123530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is my propose strategy to get to know your borrower:</a:t>
            </a:r>
          </a:p>
          <a:p>
            <a:pPr marL="0" indent="0">
              <a:buNone/>
            </a:pPr>
            <a:r>
              <a:rPr lang="en-US" dirty="0" smtClean="0"/>
              <a:t>First,</a:t>
            </a:r>
            <a:r>
              <a:rPr lang="en-US" baseline="0" dirty="0" smtClean="0"/>
              <a:t> get to know the borrower’s payment patterns, next organize them with clusters, and turn those clusters into actions by incorporating marketing strategies to them</a:t>
            </a:r>
            <a:endParaRPr lang="en-US" dirty="0"/>
          </a:p>
        </p:txBody>
      </p:sp>
    </p:spTree>
    <p:extLst>
      <p:ext uri="{BB962C8B-B14F-4D97-AF65-F5344CB8AC3E}">
        <p14:creationId xmlns:p14="http://schemas.microsoft.com/office/powerpoint/2010/main" val="348791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Let’s go</a:t>
            </a:r>
            <a:r>
              <a:rPr lang="en-US" baseline="0" dirty="0" smtClean="0"/>
              <a:t> to the first step of your getting-to-know your borrowers starter pack:</a:t>
            </a:r>
          </a:p>
          <a:p>
            <a:pPr marL="0" indent="0">
              <a:buNone/>
            </a:pPr>
            <a:r>
              <a:rPr lang="en-US" baseline="0" dirty="0" smtClean="0"/>
              <a:t>We all should do our background checks by considering the previous transactions, your borrower had. I considered </a:t>
            </a:r>
            <a:r>
              <a:rPr lang="en-US" baseline="0" dirty="0" err="1" smtClean="0"/>
              <a:t>recency</a:t>
            </a:r>
            <a:r>
              <a:rPr lang="en-US" baseline="0" dirty="0" smtClean="0"/>
              <a:t>, frequency and monetary value of their loan payment transactions to predict what is the main predictor of approval of a loan.</a:t>
            </a:r>
          </a:p>
          <a:p>
            <a:pPr marL="0" indent="0">
              <a:buNone/>
            </a:pPr>
            <a:r>
              <a:rPr lang="en-US" baseline="0" dirty="0" smtClean="0"/>
              <a:t>Beside it, we see the accuracy, precision and recall of the three algorithms I used to predict the approval of a loan</a:t>
            </a:r>
          </a:p>
          <a:p>
            <a:pPr marL="0" indent="0">
              <a:buNone/>
            </a:pPr>
            <a:endParaRPr lang="en-US" dirty="0"/>
          </a:p>
        </p:txBody>
      </p:sp>
    </p:spTree>
    <p:extLst>
      <p:ext uri="{BB962C8B-B14F-4D97-AF65-F5344CB8AC3E}">
        <p14:creationId xmlns:p14="http://schemas.microsoft.com/office/powerpoint/2010/main" val="289121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…And</a:t>
            </a:r>
            <a:r>
              <a:rPr lang="en-US" baseline="0" dirty="0" smtClean="0"/>
              <a:t> the result is:</a:t>
            </a:r>
          </a:p>
          <a:p>
            <a:pPr marL="0" indent="0">
              <a:buNone/>
            </a:pPr>
            <a:r>
              <a:rPr lang="en-US" baseline="0" dirty="0" smtClean="0"/>
              <a:t>Not to get the customers with the largest loan amount so we can have the largest interest.</a:t>
            </a:r>
          </a:p>
          <a:p>
            <a:pPr marL="0" indent="0">
              <a:buNone/>
            </a:pPr>
            <a:r>
              <a:rPr lang="en-US" baseline="0" dirty="0" smtClean="0"/>
              <a:t>But we should focus on the minimizing the possibility of delays of a borrower.</a:t>
            </a:r>
          </a:p>
        </p:txBody>
      </p:sp>
    </p:spTree>
    <p:extLst>
      <p:ext uri="{BB962C8B-B14F-4D97-AF65-F5344CB8AC3E}">
        <p14:creationId xmlns:p14="http://schemas.microsoft.com/office/powerpoint/2010/main" val="1546188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Next,</a:t>
            </a:r>
            <a:r>
              <a:rPr lang="en-US" baseline="0" dirty="0" smtClean="0"/>
              <a:t> we group them borrowers that had the same payment patterns, gender, source of income and assets/collateral. This is what it looks like when we group them;</a:t>
            </a:r>
            <a:endParaRPr lang="en-US" dirty="0"/>
          </a:p>
        </p:txBody>
      </p:sp>
    </p:spTree>
    <p:extLst>
      <p:ext uri="{BB962C8B-B14F-4D97-AF65-F5344CB8AC3E}">
        <p14:creationId xmlns:p14="http://schemas.microsoft.com/office/powerpoint/2010/main" val="402889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So based on our clusters, what should we look for a borrower?</a:t>
            </a:r>
            <a:r>
              <a:rPr lang="en-US" baseline="0" dirty="0" smtClean="0"/>
              <a:t> To have a good payment pattern or by minimizing the number of delays, the borrowers should have a stable source of income to be able to pay off their debts on time</a:t>
            </a:r>
            <a:endParaRPr lang="en-US" dirty="0"/>
          </a:p>
        </p:txBody>
      </p:sp>
    </p:spTree>
    <p:extLst>
      <p:ext uri="{BB962C8B-B14F-4D97-AF65-F5344CB8AC3E}">
        <p14:creationId xmlns:p14="http://schemas.microsoft.com/office/powerpoint/2010/main" val="3207384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latin typeface="+mj-lt"/>
                <a:cs typeface="+mn-cs"/>
              </a:rPr>
              <a:t>Translating them into marketing actionable insights, first we should be wary of this guy:</a:t>
            </a:r>
          </a:p>
          <a:p>
            <a:pPr lvl="0"/>
            <a:r>
              <a:rPr lang="en-US" sz="1000" dirty="0">
                <a:latin typeface="+mj-lt"/>
                <a:cs typeface="+mn-cs"/>
              </a:rPr>
              <a:t>He is the usual borrower and is mostly our customer, but we forgot that he had an unstable income. We should maximize the number of weeks he can pay without any delays, and offer it to him.</a:t>
            </a:r>
          </a:p>
        </p:txBody>
      </p:sp>
      <p:sp>
        <p:nvSpPr>
          <p:cNvPr id="4" name="Header Placeholder 3"/>
          <p:cNvSpPr>
            <a:spLocks noGrp="1"/>
          </p:cNvSpPr>
          <p:nvPr>
            <p:ph type="hdr" sz="quarter" idx="10"/>
          </p:nvPr>
        </p:nvSpPr>
        <p:spPr/>
        <p:txBody>
          <a:bodyPr/>
          <a:lstStyle/>
          <a:p>
            <a:r>
              <a:rPr lang="en-US" dirty="0" smtClean="0"/>
              <a:t>How Managers Become Leaders</a:t>
            </a:r>
            <a:endParaRPr lang="en-US" dirty="0"/>
          </a:p>
        </p:txBody>
      </p:sp>
      <p:sp>
        <p:nvSpPr>
          <p:cNvPr id="5" name="Date Placeholder 4"/>
          <p:cNvSpPr>
            <a:spLocks noGrp="1"/>
          </p:cNvSpPr>
          <p:nvPr>
            <p:ph type="dt" idx="11"/>
          </p:nvPr>
        </p:nvSpPr>
        <p:spPr/>
        <p:txBody>
          <a:bodyPr/>
          <a:lstStyle/>
          <a:p>
            <a:r>
              <a:rPr lang="en-US" dirty="0">
                <a:cs typeface="Arial"/>
              </a:rPr>
              <a:t>Based on the article by Michael D. Watkins</a:t>
            </a:r>
            <a:endParaRPr lang="en-US" dirty="0"/>
          </a:p>
        </p:txBody>
      </p:sp>
      <p:sp>
        <p:nvSpPr>
          <p:cNvPr id="6" name="Footer Placeholder 5"/>
          <p:cNvSpPr>
            <a:spLocks noGrp="1"/>
          </p:cNvSpPr>
          <p:nvPr>
            <p:ph type="ftr" sz="quarter" idx="12"/>
          </p:nvPr>
        </p:nvSpPr>
        <p:spPr/>
        <p:txBody>
          <a:bodyPr/>
          <a:lstStyle/>
          <a:p>
            <a:r>
              <a:rPr lang="en-US" sz="800"/>
              <a:t>Harvard Business Review</a:t>
            </a:r>
            <a:endParaRPr lang="en-US" sz="800" dirty="0"/>
          </a:p>
        </p:txBody>
      </p:sp>
      <p:sp>
        <p:nvSpPr>
          <p:cNvPr id="7" name="Slide Number Placeholder 6"/>
          <p:cNvSpPr>
            <a:spLocks noGrp="1"/>
          </p:cNvSpPr>
          <p:nvPr>
            <p:ph type="sldNum" sz="quarter" idx="13"/>
          </p:nvPr>
        </p:nvSpPr>
        <p:spPr/>
        <p:txBody>
          <a:bodyPr/>
          <a:lstStyle/>
          <a:p>
            <a:fld id="{F19303DE-3E45-4DD3-9505-92EF4803EF97}" type="slidenum">
              <a:rPr lang="en-US" sz="800"/>
              <a:pPr/>
              <a:t>9</a:t>
            </a:fld>
            <a:endParaRPr lang="en-US" sz="800" dirty="0"/>
          </a:p>
        </p:txBody>
      </p:sp>
    </p:spTree>
    <p:extLst>
      <p:ext uri="{BB962C8B-B14F-4D97-AF65-F5344CB8AC3E}">
        <p14:creationId xmlns:p14="http://schemas.microsoft.com/office/powerpoint/2010/main" val="164211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2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04679" y="685800"/>
            <a:ext cx="4282121" cy="5495925"/>
          </a:xfrm>
          <a:prstGeom prst="rect">
            <a:avLst/>
          </a:prstGeom>
          <a:solidFill>
            <a:schemeClr val="tx1"/>
          </a:solidFill>
        </p:spPr>
        <p:txBody>
          <a:bodyPr vert="horz" lIns="1005840" tIns="2057400" anchor="t" anchorCtr="0"/>
          <a:lstStyle>
            <a:lvl1pPr marL="285750" indent="-285750" algn="l">
              <a:defRPr lang="en-US" sz="3600" b="0" i="0" kern="1200" spc="-150" dirty="0" smtClean="0">
                <a:solidFill>
                  <a:schemeClr val="bg1"/>
                </a:solidFill>
                <a:latin typeface="Arial Black"/>
                <a:ea typeface="+mn-ea"/>
                <a:cs typeface="Arial Black"/>
              </a:defRPr>
            </a:lvl1pPr>
            <a:lvl2pPr>
              <a:defRPr sz="2400">
                <a:solidFill>
                  <a:schemeClr val="bg1"/>
                </a:solidFill>
              </a:defRPr>
            </a:lvl2pPr>
          </a:lstStyle>
          <a:p>
            <a:pPr marL="0" lvl="0" indent="0" algn="l" defTabSz="914400" rtl="0" eaLnBrk="1" latinLnBrk="0" hangingPunct="1">
              <a:lnSpc>
                <a:spcPct val="100000"/>
              </a:lnSpc>
              <a:spcBef>
                <a:spcPts val="0"/>
              </a:spcBef>
              <a:spcAft>
                <a:spcPts val="600"/>
              </a:spcAft>
              <a:buFont typeface="Arial" panose="020B0604020202020204" pitchFamily="34" charset="0"/>
              <a:buChar char="​"/>
            </a:pPr>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0"/>
          </p:nvPr>
        </p:nvSpPr>
        <p:spPr>
          <a:xfrm>
            <a:off x="8545871" y="6342238"/>
            <a:ext cx="451378" cy="365125"/>
          </a:xfrm>
          <a:prstGeom prst="rect">
            <a:avLst/>
          </a:prstGeom>
        </p:spPr>
        <p:txBody>
          <a:bodyPr/>
          <a:lstStyle/>
          <a:p>
            <a:fld id="{DD3FF57B-5F25-B54A-A918-FB50C2689073}" type="slidenum">
              <a:rPr lang="en-US" smtClean="0"/>
              <a:pPr/>
              <a:t>‹#›</a:t>
            </a:fld>
            <a:endParaRPr lang="en-US" dirty="0"/>
          </a:p>
        </p:txBody>
      </p:sp>
      <p:sp>
        <p:nvSpPr>
          <p:cNvPr id="7" name="Text Placeholder 6"/>
          <p:cNvSpPr>
            <a:spLocks noGrp="1"/>
          </p:cNvSpPr>
          <p:nvPr>
            <p:ph type="body" sz="quarter" idx="11"/>
          </p:nvPr>
        </p:nvSpPr>
        <p:spPr>
          <a:xfrm>
            <a:off x="457200" y="685800"/>
            <a:ext cx="3403600" cy="5495544"/>
          </a:xfrm>
          <a:prstGeom prst="rect">
            <a:avLst/>
          </a:prstGeom>
        </p:spPr>
        <p:txBody>
          <a:bodyPr vert="horz" lIns="91440" tIns="2057400" anchor="t" anchorCtr="0"/>
          <a:lstStyle>
            <a:lvl1pPr>
              <a:lnSpc>
                <a:spcPct val="100000"/>
              </a:lnSpc>
              <a:spcBef>
                <a:spcPts val="0"/>
              </a:spcBef>
              <a:spcAft>
                <a:spcPts val="600"/>
              </a:spcAft>
              <a:defRPr sz="3600" b="0" spc="-150">
                <a:solidFill>
                  <a:schemeClr val="tx1"/>
                </a:solidFill>
                <a:latin typeface="Arial Black"/>
                <a:cs typeface="Arial Black"/>
              </a:defRPr>
            </a:lvl1pPr>
            <a:lvl2pPr>
              <a:defRPr sz="2400">
                <a:solidFill>
                  <a:schemeClr val="tx1"/>
                </a:solidFill>
              </a:defRPr>
            </a:lvl2pPr>
          </a:lstStyle>
          <a:p>
            <a:pPr lvl="0"/>
            <a:r>
              <a:rPr lang="en-US" dirty="0" smtClean="0"/>
              <a:t>Click to edit Master text styles</a:t>
            </a:r>
          </a:p>
          <a:p>
            <a:pPr lvl="1"/>
            <a:r>
              <a:rPr lang="en-US" dirty="0" smtClean="0"/>
              <a:t>Second level</a:t>
            </a:r>
          </a:p>
        </p:txBody>
      </p:sp>
      <p:sp>
        <p:nvSpPr>
          <p:cNvPr id="5" name="Text Placeholder 7"/>
          <p:cNvSpPr>
            <a:spLocks noGrp="1"/>
          </p:cNvSpPr>
          <p:nvPr>
            <p:ph type="body" sz="quarter" idx="14" hasCustomPrompt="1"/>
          </p:nvPr>
        </p:nvSpPr>
        <p:spPr>
          <a:xfrm>
            <a:off x="454538" y="600597"/>
            <a:ext cx="5067914" cy="443014"/>
          </a:xfrm>
          <a:prstGeom prst="rect">
            <a:avLst/>
          </a:prstGeom>
        </p:spPr>
        <p:txBody>
          <a:bodyPr vert="horz"/>
          <a:lstStyle>
            <a:lvl1pPr>
              <a:defRPr sz="2000" b="0" spc="-90">
                <a:solidFill>
                  <a:schemeClr val="tx2"/>
                </a:solidFill>
                <a:latin typeface="+mj-lt"/>
                <a:cs typeface="Arial Black"/>
              </a:defRPr>
            </a:lvl1pPr>
          </a:lstStyle>
          <a:p>
            <a:pPr lvl="0"/>
            <a:r>
              <a:rPr lang="en-US" dirty="0" smtClean="0"/>
              <a:t>Click To Edit Master Text Styles</a:t>
            </a:r>
          </a:p>
        </p:txBody>
      </p:sp>
    </p:spTree>
    <p:extLst>
      <p:ext uri="{BB962C8B-B14F-4D97-AF65-F5344CB8AC3E}">
        <p14:creationId xmlns:p14="http://schemas.microsoft.com/office/powerpoint/2010/main" val="12402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example + slug option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45871" y="6342238"/>
            <a:ext cx="451378" cy="365125"/>
          </a:xfrm>
          <a:prstGeom prst="rect">
            <a:avLst/>
          </a:prstGeom>
        </p:spPr>
        <p:txBody>
          <a:bodyPr/>
          <a:lstStyle/>
          <a:p>
            <a:fld id="{DD3FF57B-5F25-B54A-A918-FB50C2689073}" type="slidenum">
              <a:rPr lang="en-US" smtClean="0"/>
              <a:pPr/>
              <a:t>‹#›</a:t>
            </a:fld>
            <a:endParaRPr lang="en-US" dirty="0"/>
          </a:p>
        </p:txBody>
      </p:sp>
      <p:sp>
        <p:nvSpPr>
          <p:cNvPr id="4" name="Title 1"/>
          <p:cNvSpPr>
            <a:spLocks noGrp="1"/>
          </p:cNvSpPr>
          <p:nvPr>
            <p:ph type="title"/>
          </p:nvPr>
        </p:nvSpPr>
        <p:spPr>
          <a:xfrm>
            <a:off x="457199" y="997474"/>
            <a:ext cx="5048865" cy="1228028"/>
          </a:xfrm>
        </p:spPr>
        <p:txBody>
          <a:bodyPr/>
          <a:lstStyle/>
          <a:p>
            <a:r>
              <a:rPr lang="en-US" dirty="0" smtClean="0"/>
              <a:t>Click to edit Master title style</a:t>
            </a:r>
            <a:endParaRPr lang="en-US" dirty="0"/>
          </a:p>
        </p:txBody>
      </p:sp>
      <p:sp>
        <p:nvSpPr>
          <p:cNvPr id="5" name="Text Placeholder 7"/>
          <p:cNvSpPr>
            <a:spLocks noGrp="1"/>
          </p:cNvSpPr>
          <p:nvPr>
            <p:ph type="body" sz="quarter" idx="11" hasCustomPrompt="1"/>
          </p:nvPr>
        </p:nvSpPr>
        <p:spPr>
          <a:xfrm>
            <a:off x="454538" y="600597"/>
            <a:ext cx="5067914" cy="443014"/>
          </a:xfrm>
          <a:prstGeom prst="rect">
            <a:avLst/>
          </a:prstGeom>
        </p:spPr>
        <p:txBody>
          <a:bodyPr vert="horz"/>
          <a:lstStyle>
            <a:lvl1pPr>
              <a:defRPr sz="2000" b="0" spc="-90">
                <a:solidFill>
                  <a:schemeClr val="tx2"/>
                </a:solidFill>
                <a:latin typeface="+mj-lt"/>
                <a:cs typeface="Arial Black"/>
              </a:defRPr>
            </a:lvl1pPr>
          </a:lstStyle>
          <a:p>
            <a:pPr lvl="0"/>
            <a:r>
              <a:rPr lang="en-US" dirty="0" smtClean="0"/>
              <a:t>Click To Edit Master Text Styles</a:t>
            </a:r>
          </a:p>
        </p:txBody>
      </p:sp>
      <p:sp>
        <p:nvSpPr>
          <p:cNvPr id="6" name="Rectangle 5"/>
          <p:cNvSpPr/>
          <p:nvPr userDrawn="1"/>
        </p:nvSpPr>
        <p:spPr>
          <a:xfrm>
            <a:off x="457200" y="2222500"/>
            <a:ext cx="8225286" cy="3962400"/>
          </a:xfrm>
          <a:prstGeom prst="rect">
            <a:avLst/>
          </a:prstGeom>
          <a:solidFill>
            <a:srgbClr val="F9B21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b="1" dirty="0" smtClean="0">
              <a:solidFill>
                <a:schemeClr val="tx2"/>
              </a:solidFill>
              <a:latin typeface="+mj-lt"/>
            </a:endParaRPr>
          </a:p>
        </p:txBody>
      </p:sp>
      <p:sp>
        <p:nvSpPr>
          <p:cNvPr id="8" name="Text Placeholder 3"/>
          <p:cNvSpPr>
            <a:spLocks noGrp="1"/>
          </p:cNvSpPr>
          <p:nvPr>
            <p:ph type="body" sz="quarter" idx="13"/>
          </p:nvPr>
        </p:nvSpPr>
        <p:spPr>
          <a:xfrm>
            <a:off x="639811" y="2222500"/>
            <a:ext cx="4401081" cy="2951163"/>
          </a:xfrm>
          <a:prstGeom prst="rect">
            <a:avLst/>
          </a:prstGeom>
        </p:spPr>
        <p:txBody>
          <a:bodyPr vert="horz" tIns="457200"/>
          <a:lstStyle>
            <a:lvl1pPr>
              <a:lnSpc>
                <a:spcPct val="100000"/>
              </a:lnSpc>
              <a:defRPr sz="3200" b="0" i="0">
                <a:solidFill>
                  <a:srgbClr val="FFFFFF"/>
                </a:solidFill>
                <a:latin typeface="Arial"/>
                <a:cs typeface="Arial"/>
              </a:defRPr>
            </a:lvl1pPr>
            <a:lvl2pPr>
              <a:lnSpc>
                <a:spcPct val="100000"/>
              </a:lnSpc>
              <a:defRPr sz="2800" b="0" i="0">
                <a:solidFill>
                  <a:srgbClr val="FFFFFF"/>
                </a:solidFill>
                <a:latin typeface="Arial"/>
                <a:cs typeface="Aria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pic>
        <p:nvPicPr>
          <p:cNvPr id="9" name="Picture 8" descr="exampl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8190" y="655038"/>
            <a:ext cx="844296" cy="243840"/>
          </a:xfrm>
          <a:prstGeom prst="rect">
            <a:avLst/>
          </a:prstGeom>
        </p:spPr>
      </p:pic>
      <p:sp>
        <p:nvSpPr>
          <p:cNvPr id="10" name="Rectangle 9"/>
          <p:cNvSpPr/>
          <p:nvPr userDrawn="1"/>
        </p:nvSpPr>
        <p:spPr>
          <a:xfrm>
            <a:off x="7696200" y="600597"/>
            <a:ext cx="1301049" cy="44301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b="1" dirty="0" smtClean="0">
              <a:solidFill>
                <a:schemeClr val="tx2"/>
              </a:solidFill>
              <a:latin typeface="+mj-lt"/>
            </a:endParaRPr>
          </a:p>
        </p:txBody>
      </p:sp>
    </p:spTree>
    <p:extLst>
      <p:ext uri="{BB962C8B-B14F-4D97-AF65-F5344CB8AC3E}">
        <p14:creationId xmlns:p14="http://schemas.microsoft.com/office/powerpoint/2010/main" val="184551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4549" y="274638"/>
            <a:ext cx="8229600" cy="1143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8416" y="1600201"/>
            <a:ext cx="8195733" cy="42186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10" name="Slide Number Placeholder 5"/>
          <p:cNvSpPr txBox="1">
            <a:spLocks/>
          </p:cNvSpPr>
          <p:nvPr userDrawn="1"/>
        </p:nvSpPr>
        <p:spPr>
          <a:xfrm>
            <a:off x="8533219" y="5818816"/>
            <a:ext cx="366232" cy="259464"/>
          </a:xfrm>
          <a:prstGeom prst="rect">
            <a:avLst/>
          </a:prstGeom>
        </p:spPr>
        <p:txBody>
          <a:bodyPr vert="horz" lIns="91440" tIns="45720" rIns="91440" bIns="45720" rtlCol="0" anchor="t"/>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BBCE627-6DD2-794B-9901-E04EAAC2D6C3}" type="slidenum">
              <a:rPr lang="en-US" smtClean="0"/>
              <a:pPr/>
              <a:t>‹#›</a:t>
            </a:fld>
            <a:endParaRPr lang="en-US" dirty="0"/>
          </a:p>
        </p:txBody>
      </p:sp>
    </p:spTree>
    <p:extLst>
      <p:ext uri="{BB962C8B-B14F-4D97-AF65-F5344CB8AC3E}">
        <p14:creationId xmlns:p14="http://schemas.microsoft.com/office/powerpoint/2010/main" val="25913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316" y="470802"/>
            <a:ext cx="6172200" cy="1782004"/>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nSpc>
                <a:spcPct val="80000"/>
              </a:lnSpc>
            </a:pPr>
            <a:r>
              <a:rPr lang="en-US" sz="4400" dirty="0" err="1">
                <a:latin typeface="Arial Black" panose="020B0A04020102020204" pitchFamily="34" charset="0"/>
              </a:rPr>
              <a:t>Eskwelabs</a:t>
            </a:r>
            <a:r>
              <a:rPr lang="en-US" sz="4400" dirty="0">
                <a:latin typeface="Arial Black" panose="020B0A04020102020204" pitchFamily="34" charset="0"/>
              </a:rPr>
              <a:t> </a:t>
            </a:r>
            <a:r>
              <a:rPr lang="en-US" sz="4400" dirty="0" smtClean="0">
                <a:latin typeface="Arial Black" panose="020B0A04020102020204" pitchFamily="34" charset="0"/>
              </a:rPr>
              <a:t>Capstone</a:t>
            </a:r>
          </a:p>
          <a:p>
            <a:pPr>
              <a:lnSpc>
                <a:spcPct val="80000"/>
              </a:lnSpc>
            </a:pPr>
            <a:r>
              <a:rPr lang="en-US" sz="4400" dirty="0" smtClean="0">
                <a:latin typeface="Arial Black" panose="020B0A04020102020204" pitchFamily="34" charset="0"/>
              </a:rPr>
              <a:t>Project</a:t>
            </a:r>
            <a:endParaRPr lang="en-US" sz="4400" dirty="0">
              <a:latin typeface="Arial Black" panose="020B0A04020102020204" pitchFamily="34" charset="0"/>
            </a:endParaRPr>
          </a:p>
        </p:txBody>
      </p:sp>
      <p:sp>
        <p:nvSpPr>
          <p:cNvPr id="3" name="Rectangle 2"/>
          <p:cNvSpPr/>
          <p:nvPr/>
        </p:nvSpPr>
        <p:spPr>
          <a:xfrm>
            <a:off x="193315" y="2254468"/>
            <a:ext cx="8761499" cy="4445877"/>
          </a:xfrm>
          <a:prstGeom prst="rect">
            <a:avLst/>
          </a:prstGeom>
          <a:solidFill>
            <a:srgbClr val="FFB1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solidFill>
                <a:srgbClr val="C00000"/>
              </a:solidFill>
            </a:endParaRPr>
          </a:p>
        </p:txBody>
      </p:sp>
      <p:sp>
        <p:nvSpPr>
          <p:cNvPr id="4" name="Title 3"/>
          <p:cNvSpPr txBox="1">
            <a:spLocks/>
          </p:cNvSpPr>
          <p:nvPr/>
        </p:nvSpPr>
        <p:spPr>
          <a:xfrm>
            <a:off x="193314" y="2618739"/>
            <a:ext cx="6172200" cy="3717333"/>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sz="4000" dirty="0" smtClean="0">
                <a:latin typeface="Arial" panose="020B0604020202020204" pitchFamily="34" charset="0"/>
                <a:cs typeface="Arial" panose="020B0604020202020204" pitchFamily="34" charset="0"/>
              </a:rPr>
              <a:t>Getting to Know Your Borrower</a:t>
            </a:r>
            <a:endParaRPr lang="en-US" sz="3600"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by </a:t>
            </a:r>
            <a:r>
              <a:rPr lang="en-US" sz="2000" dirty="0">
                <a:latin typeface="Arial" panose="020B0604020202020204" pitchFamily="34" charset="0"/>
                <a:cs typeface="Arial" panose="020B0604020202020204" pitchFamily="34" charset="0"/>
              </a:rPr>
              <a:t>Mike Allan </a:t>
            </a:r>
            <a:r>
              <a:rPr lang="en-US" sz="2000" dirty="0" smtClean="0">
                <a:latin typeface="Arial" panose="020B0604020202020204" pitchFamily="34" charset="0"/>
                <a:cs typeface="Arial" panose="020B0604020202020204" pitchFamily="34" charset="0"/>
              </a:rPr>
              <a:t>Nillo</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542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5504121" y="685800"/>
            <a:ext cx="3403600" cy="5495544"/>
          </a:xfrm>
        </p:spPr>
        <p:txBody>
          <a:bodyPr>
            <a:normAutofit/>
          </a:bodyPr>
          <a:lstStyle/>
          <a:p>
            <a:r>
              <a:rPr lang="en-PH" sz="2800" dirty="0"/>
              <a:t>High </a:t>
            </a:r>
            <a:r>
              <a:rPr lang="en-PH" sz="2800" dirty="0" smtClean="0"/>
              <a:t>Loaner</a:t>
            </a:r>
          </a:p>
          <a:p>
            <a:endParaRPr lang="en-PH" dirty="0"/>
          </a:p>
          <a:p>
            <a:pPr marL="342900" indent="-342900" fontAlgn="base">
              <a:buFont typeface="Arial" panose="020B0604020202020204" pitchFamily="34" charset="0"/>
              <a:buChar char="•"/>
            </a:pPr>
            <a:r>
              <a:rPr lang="en-US" sz="2000" b="1" dirty="0">
                <a:solidFill>
                  <a:srgbClr val="8CAF1F"/>
                </a:solidFill>
                <a:latin typeface="+mn-lt"/>
              </a:rPr>
              <a:t>High</a:t>
            </a:r>
            <a:r>
              <a:rPr lang="en-US" sz="2000" dirty="0">
                <a:latin typeface="+mn-lt"/>
              </a:rPr>
              <a:t> External Source of Income</a:t>
            </a:r>
          </a:p>
          <a:p>
            <a:pPr marL="342900" indent="-342900" fontAlgn="base">
              <a:buFont typeface="Arial" panose="020B0604020202020204" pitchFamily="34" charset="0"/>
              <a:buChar char="•"/>
            </a:pPr>
            <a:r>
              <a:rPr lang="en-US" sz="2000" dirty="0" smtClean="0">
                <a:latin typeface="+mn-lt"/>
              </a:rPr>
              <a:t>Male and Female</a:t>
            </a:r>
            <a:endParaRPr lang="en-US" sz="2000" dirty="0">
              <a:latin typeface="+mn-lt"/>
            </a:endParaRPr>
          </a:p>
          <a:p>
            <a:pPr marL="342900" indent="-342900" fontAlgn="base">
              <a:buFont typeface="Arial" panose="020B0604020202020204" pitchFamily="34" charset="0"/>
              <a:buChar char="•"/>
            </a:pPr>
            <a:r>
              <a:rPr lang="en-US" sz="2000" dirty="0">
                <a:latin typeface="+mn-lt"/>
              </a:rPr>
              <a:t>Mostly </a:t>
            </a:r>
            <a:r>
              <a:rPr lang="en-US" sz="2000" b="1" dirty="0">
                <a:solidFill>
                  <a:srgbClr val="8CAF1F"/>
                </a:solidFill>
                <a:latin typeface="+mn-lt"/>
              </a:rPr>
              <a:t>staff</a:t>
            </a:r>
            <a:r>
              <a:rPr lang="en-US" sz="2000" dirty="0">
                <a:solidFill>
                  <a:srgbClr val="8CAF1F"/>
                </a:solidFill>
                <a:latin typeface="+mn-lt"/>
              </a:rPr>
              <a:t> </a:t>
            </a:r>
            <a:r>
              <a:rPr lang="en-US" sz="2000" dirty="0">
                <a:latin typeface="+mn-lt"/>
              </a:rPr>
              <a:t>occupation type</a:t>
            </a:r>
          </a:p>
          <a:p>
            <a:endParaRPr lang="en-US" dirty="0"/>
          </a:p>
        </p:txBody>
      </p:sp>
      <p:sp>
        <p:nvSpPr>
          <p:cNvPr id="22" name="Rectangle 21"/>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244549" y="233289"/>
            <a:ext cx="8229600" cy="1143000"/>
          </a:xfrm>
          <a:prstGeom prst="rect">
            <a:avLst/>
          </a:prstGeom>
          <a:noFill/>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endParaRPr lang="en-US" dirty="0"/>
          </a:p>
        </p:txBody>
      </p:sp>
      <p:sp>
        <p:nvSpPr>
          <p:cNvPr id="25" name="Rectangle 24"/>
          <p:cNvSpPr/>
          <p:nvPr/>
        </p:nvSpPr>
        <p:spPr>
          <a:xfrm>
            <a:off x="7825797" y="1447209"/>
            <a:ext cx="908532" cy="253998"/>
          </a:xfrm>
          <a:prstGeom prst="rect">
            <a:avLst/>
          </a:prstGeom>
          <a:solidFill>
            <a:srgbClr val="78D1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524018" y="1462981"/>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   </a:t>
            </a:r>
            <a:r>
              <a:rPr lang="en-US" sz="900" dirty="0">
                <a:solidFill>
                  <a:srgbClr val="7F7F7F"/>
                </a:solidFill>
                <a:latin typeface="Arial Black"/>
                <a:cs typeface="Arial Black"/>
              </a:rPr>
              <a:t>CLUSTERS   </a:t>
            </a:r>
            <a:r>
              <a:rPr lang="en-US" sz="900" dirty="0">
                <a:solidFill>
                  <a:schemeClr val="bg1"/>
                </a:solidFill>
                <a:latin typeface="Arial Black"/>
                <a:cs typeface="Arial Black"/>
              </a:rPr>
              <a:t>MARKETING</a:t>
            </a:r>
          </a:p>
        </p:txBody>
      </p:sp>
      <p:sp>
        <p:nvSpPr>
          <p:cNvPr id="14"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Give Them A Chance…</a:t>
            </a:r>
            <a:endParaRPr lang="en-US" dirty="0"/>
          </a:p>
        </p:txBody>
      </p:sp>
      <p:sp>
        <p:nvSpPr>
          <p:cNvPr id="12" name="TextBox 11"/>
          <p:cNvSpPr txBox="1"/>
          <p:nvPr/>
        </p:nvSpPr>
        <p:spPr>
          <a:xfrm>
            <a:off x="7613507" y="233289"/>
            <a:ext cx="809837" cy="276999"/>
          </a:xfrm>
          <a:prstGeom prst="rect">
            <a:avLst/>
          </a:prstGeom>
          <a:solidFill>
            <a:schemeClr val="tx2"/>
          </a:solidFill>
        </p:spPr>
        <p:txBody>
          <a:bodyPr wrap="none" rtlCol="0">
            <a:spAutoFit/>
          </a:bodyPr>
          <a:lstStyle/>
          <a:p>
            <a:r>
              <a:rPr lang="en-US" sz="1200" b="1" dirty="0" smtClean="0">
                <a:solidFill>
                  <a:schemeClr val="bg2"/>
                </a:solidFill>
              </a:rPr>
              <a:t>INSIGHT</a:t>
            </a:r>
            <a:endParaRPr lang="en-US" sz="1200" b="1" dirty="0">
              <a:solidFill>
                <a:schemeClr val="bg2"/>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37697"/>
            <a:ext cx="3901937" cy="3901937"/>
          </a:xfrm>
          <a:prstGeom prst="rect">
            <a:avLst/>
          </a:prstGeom>
          <a:ln w="76200">
            <a:solidFill>
              <a:srgbClr val="56C5D0"/>
            </a:solidFill>
          </a:ln>
        </p:spPr>
      </p:pic>
    </p:spTree>
    <p:extLst>
      <p:ext uri="{BB962C8B-B14F-4D97-AF65-F5344CB8AC3E}">
        <p14:creationId xmlns:p14="http://schemas.microsoft.com/office/powerpoint/2010/main" val="4210034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p:cNvPicPr>
            <a:picLocks noChangeAspect="1"/>
          </p:cNvPicPr>
          <p:nvPr/>
        </p:nvPicPr>
        <p:blipFill rotWithShape="1">
          <a:blip r:embed="rId3">
            <a:extLst>
              <a:ext uri="{28A0092B-C50C-407E-A947-70E740481C1C}">
                <a14:useLocalDpi xmlns:a14="http://schemas.microsoft.com/office/drawing/2010/main" val="0"/>
              </a:ext>
            </a:extLst>
          </a:blip>
          <a:srcRect l="55177" t="19076" r="25450" b="22675"/>
          <a:stretch/>
        </p:blipFill>
        <p:spPr>
          <a:xfrm>
            <a:off x="4195780" y="2059545"/>
            <a:ext cx="1166954" cy="2631642"/>
          </a:xfrm>
          <a:prstGeom prst="rect">
            <a:avLst/>
          </a:prstGeom>
        </p:spPr>
      </p:pic>
      <p:sp>
        <p:nvSpPr>
          <p:cNvPr id="22" name="Rectangle 21"/>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244549" y="233289"/>
            <a:ext cx="8229600" cy="1143000"/>
          </a:xfrm>
          <a:prstGeom prst="rect">
            <a:avLst/>
          </a:prstGeom>
          <a:noFill/>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endParaRPr lang="en-US" dirty="0"/>
          </a:p>
        </p:txBody>
      </p:sp>
      <p:sp>
        <p:nvSpPr>
          <p:cNvPr id="25" name="Rectangle 24"/>
          <p:cNvSpPr/>
          <p:nvPr/>
        </p:nvSpPr>
        <p:spPr>
          <a:xfrm>
            <a:off x="7825797" y="1447209"/>
            <a:ext cx="908532" cy="253998"/>
          </a:xfrm>
          <a:prstGeom prst="rect">
            <a:avLst/>
          </a:prstGeom>
          <a:solidFill>
            <a:srgbClr val="78D1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524018" y="1462981"/>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   </a:t>
            </a:r>
            <a:r>
              <a:rPr lang="en-US" sz="900" dirty="0">
                <a:solidFill>
                  <a:srgbClr val="7F7F7F"/>
                </a:solidFill>
                <a:latin typeface="Arial Black"/>
                <a:cs typeface="Arial Black"/>
              </a:rPr>
              <a:t>CLUSTERS   </a:t>
            </a:r>
            <a:r>
              <a:rPr lang="en-US" sz="900" dirty="0">
                <a:solidFill>
                  <a:schemeClr val="bg1"/>
                </a:solidFill>
                <a:latin typeface="Arial Black"/>
                <a:cs typeface="Arial Black"/>
              </a:rPr>
              <a:t>MARKETING</a:t>
            </a:r>
          </a:p>
        </p:txBody>
      </p:sp>
      <p:sp>
        <p:nvSpPr>
          <p:cNvPr id="17"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Treasure them</a:t>
            </a:r>
            <a:endParaRPr lang="en-US" dirty="0"/>
          </a:p>
        </p:txBody>
      </p:sp>
      <p:sp>
        <p:nvSpPr>
          <p:cNvPr id="12" name="TextBox 11"/>
          <p:cNvSpPr txBox="1"/>
          <p:nvPr/>
        </p:nvSpPr>
        <p:spPr>
          <a:xfrm>
            <a:off x="7613507" y="233289"/>
            <a:ext cx="809837" cy="276999"/>
          </a:xfrm>
          <a:prstGeom prst="rect">
            <a:avLst/>
          </a:prstGeom>
          <a:solidFill>
            <a:schemeClr val="tx2"/>
          </a:solidFill>
        </p:spPr>
        <p:txBody>
          <a:bodyPr wrap="none" rtlCol="0">
            <a:spAutoFit/>
          </a:bodyPr>
          <a:lstStyle/>
          <a:p>
            <a:r>
              <a:rPr lang="en-US" sz="1200" b="1" dirty="0" smtClean="0">
                <a:solidFill>
                  <a:schemeClr val="bg2"/>
                </a:solidFill>
              </a:rPr>
              <a:t>INSIGHT</a:t>
            </a:r>
            <a:endParaRPr lang="en-US" sz="1200" b="1" dirty="0">
              <a:solidFill>
                <a:schemeClr val="bg2"/>
              </a:solidFill>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5883"/>
          <a:stretch/>
        </p:blipFill>
        <p:spPr>
          <a:xfrm>
            <a:off x="1812130" y="1749638"/>
            <a:ext cx="5519741" cy="2597510"/>
          </a:xfrm>
          <a:prstGeom prst="rect">
            <a:avLst/>
          </a:prstGeom>
          <a:ln w="76200">
            <a:solidFill>
              <a:srgbClr val="56C5D0"/>
            </a:solidFill>
          </a:ln>
        </p:spPr>
      </p:pic>
      <p:sp>
        <p:nvSpPr>
          <p:cNvPr id="16" name="Text Placeholder 14"/>
          <p:cNvSpPr>
            <a:spLocks noGrp="1"/>
          </p:cNvSpPr>
          <p:nvPr>
            <p:ph type="body" sz="quarter" idx="11"/>
          </p:nvPr>
        </p:nvSpPr>
        <p:spPr>
          <a:xfrm>
            <a:off x="462914" y="2617729"/>
            <a:ext cx="8218173" cy="2561111"/>
          </a:xfrm>
        </p:spPr>
        <p:txBody>
          <a:bodyPr>
            <a:noAutofit/>
          </a:bodyPr>
          <a:lstStyle/>
          <a:p>
            <a:pPr algn="ctr"/>
            <a:r>
              <a:rPr lang="en-PH" sz="2800" dirty="0" smtClean="0"/>
              <a:t>Low Spending, Loyal Borrowers</a:t>
            </a:r>
            <a:endParaRPr lang="en-PH" dirty="0"/>
          </a:p>
          <a:p>
            <a:pPr algn="ctr" fontAlgn="base"/>
            <a:endParaRPr lang="en-US" sz="2000" dirty="0" smtClean="0">
              <a:latin typeface="+mn-lt"/>
            </a:endParaRPr>
          </a:p>
          <a:p>
            <a:pPr marL="342900" indent="-342900" algn="ctr" fontAlgn="base">
              <a:buFont typeface="Arial" panose="020B0604020202020204" pitchFamily="34" charset="0"/>
              <a:buChar char="•"/>
            </a:pPr>
            <a:r>
              <a:rPr lang="en-US" sz="2000" dirty="0" smtClean="0">
                <a:latin typeface="+mn-lt"/>
              </a:rPr>
              <a:t>Mixed of low and high source of income</a:t>
            </a:r>
          </a:p>
          <a:p>
            <a:pPr marL="342900" indent="-342900" algn="ctr" fontAlgn="base">
              <a:buFont typeface="Arial" panose="020B0604020202020204" pitchFamily="34" charset="0"/>
              <a:buChar char="•"/>
            </a:pPr>
            <a:r>
              <a:rPr lang="en-US" sz="2000" dirty="0" smtClean="0">
                <a:latin typeface="+mn-lt"/>
              </a:rPr>
              <a:t>Mixed composition of gender</a:t>
            </a:r>
          </a:p>
          <a:p>
            <a:pPr marL="342900" indent="-342900" algn="ctr" fontAlgn="base">
              <a:buFont typeface="Arial" panose="020B0604020202020204" pitchFamily="34" charset="0"/>
              <a:buChar char="•"/>
            </a:pPr>
            <a:r>
              <a:rPr lang="en-US" sz="2000" b="1" dirty="0" smtClean="0">
                <a:solidFill>
                  <a:srgbClr val="8CAF1F"/>
                </a:solidFill>
                <a:latin typeface="+mn-lt"/>
              </a:rPr>
              <a:t>Upper-level</a:t>
            </a:r>
            <a:r>
              <a:rPr lang="en-US" sz="2000" dirty="0" smtClean="0">
                <a:latin typeface="+mn-lt"/>
              </a:rPr>
              <a:t> occupation type (</a:t>
            </a:r>
            <a:r>
              <a:rPr lang="en-US" sz="2000" b="1" dirty="0" smtClean="0">
                <a:solidFill>
                  <a:srgbClr val="8CAF1F"/>
                </a:solidFill>
                <a:latin typeface="+mn-lt"/>
              </a:rPr>
              <a:t>managerial</a:t>
            </a:r>
            <a:r>
              <a:rPr lang="en-US" sz="2000" dirty="0" smtClean="0">
                <a:latin typeface="+mn-lt"/>
              </a:rPr>
              <a:t> and </a:t>
            </a:r>
            <a:r>
              <a:rPr lang="en-US" sz="2000" b="1" dirty="0" smtClean="0">
                <a:solidFill>
                  <a:srgbClr val="8CAF1F"/>
                </a:solidFill>
                <a:latin typeface="+mn-lt"/>
              </a:rPr>
              <a:t>tech</a:t>
            </a:r>
            <a:r>
              <a:rPr lang="en-US" sz="2000" dirty="0" smtClean="0">
                <a:solidFill>
                  <a:srgbClr val="8CAF1F"/>
                </a:solidFill>
                <a:latin typeface="+mn-lt"/>
              </a:rPr>
              <a:t> </a:t>
            </a:r>
            <a:r>
              <a:rPr lang="en-US" sz="2000" b="1" dirty="0" smtClean="0">
                <a:solidFill>
                  <a:srgbClr val="8CAF1F"/>
                </a:solidFill>
                <a:latin typeface="+mn-lt"/>
              </a:rPr>
              <a:t>staff</a:t>
            </a:r>
            <a:r>
              <a:rPr lang="en-US" sz="2000" b="1" dirty="0" smtClean="0">
                <a:latin typeface="+mn-lt"/>
              </a:rPr>
              <a:t>)</a:t>
            </a:r>
            <a:endParaRPr lang="en-US" sz="2000" b="1" dirty="0">
              <a:latin typeface="+mn-lt"/>
            </a:endParaRPr>
          </a:p>
        </p:txBody>
      </p:sp>
    </p:spTree>
    <p:extLst>
      <p:ext uri="{BB962C8B-B14F-4D97-AF65-F5344CB8AC3E}">
        <p14:creationId xmlns:p14="http://schemas.microsoft.com/office/powerpoint/2010/main" val="314803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Machine Learning &lt;&gt; Marketing</a:t>
            </a:r>
            <a:endParaRPr lang="en-US" dirty="0"/>
          </a:p>
        </p:txBody>
      </p:sp>
      <p:sp>
        <p:nvSpPr>
          <p:cNvPr id="6" name="Content Placeholder 2"/>
          <p:cNvSpPr txBox="1">
            <a:spLocks/>
          </p:cNvSpPr>
          <p:nvPr/>
        </p:nvSpPr>
        <p:spPr>
          <a:xfrm>
            <a:off x="885146" y="2322549"/>
            <a:ext cx="5970292" cy="2864048"/>
          </a:xfrm>
          <a:prstGeom prst="rect">
            <a:avLst/>
          </a:prstGeom>
        </p:spPr>
        <p:txBody>
          <a:bodyPr/>
          <a:lst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bg2"/>
                </a:solidFill>
              </a:rPr>
              <a:t>Borrowers with lowest delay and highest ability to pay should be prioritized. </a:t>
            </a:r>
            <a:r>
              <a:rPr lang="en-US" dirty="0">
                <a:solidFill>
                  <a:schemeClr val="bg2"/>
                </a:solidFill>
              </a:rPr>
              <a:t/>
            </a:r>
            <a:br>
              <a:rPr lang="en-US" dirty="0">
                <a:solidFill>
                  <a:schemeClr val="bg2"/>
                </a:solidFill>
              </a:rPr>
            </a:br>
            <a:r>
              <a:rPr lang="en-US" dirty="0" smtClean="0">
                <a:solidFill>
                  <a:schemeClr val="bg2"/>
                </a:solidFill>
              </a:rPr>
              <a:t>Beware of average borrowers, give some chance the high loaner and treasure our loyal borrowers</a:t>
            </a:r>
            <a:endParaRPr lang="en-US" dirty="0">
              <a:solidFill>
                <a:schemeClr val="bg2"/>
              </a:solidFill>
            </a:endParaRPr>
          </a:p>
        </p:txBody>
      </p:sp>
      <p:sp>
        <p:nvSpPr>
          <p:cNvPr id="9" name="TextBox 8"/>
          <p:cNvSpPr txBox="1"/>
          <p:nvPr/>
        </p:nvSpPr>
        <p:spPr>
          <a:xfrm>
            <a:off x="7613507" y="233289"/>
            <a:ext cx="809837" cy="276999"/>
          </a:xfrm>
          <a:prstGeom prst="rect">
            <a:avLst/>
          </a:prstGeom>
          <a:solidFill>
            <a:schemeClr val="tx2"/>
          </a:solidFill>
        </p:spPr>
        <p:txBody>
          <a:bodyPr wrap="none" rtlCol="0">
            <a:spAutoFit/>
          </a:bodyPr>
          <a:lstStyle/>
          <a:p>
            <a:r>
              <a:rPr lang="en-US" sz="1200" b="1" smtClean="0">
                <a:solidFill>
                  <a:schemeClr val="bg2"/>
                </a:solidFill>
              </a:rPr>
              <a:t>INSIGHT</a:t>
            </a:r>
            <a:endParaRPr lang="en-US" sz="1200" b="1" dirty="0">
              <a:solidFill>
                <a:schemeClr val="bg2"/>
              </a:solidFill>
            </a:endParaRPr>
          </a:p>
        </p:txBody>
      </p:sp>
      <p:sp>
        <p:nvSpPr>
          <p:cNvPr id="8" name="TextBox 7"/>
          <p:cNvSpPr txBox="1"/>
          <p:nvPr/>
        </p:nvSpPr>
        <p:spPr>
          <a:xfrm>
            <a:off x="417245" y="4562812"/>
            <a:ext cx="8241168" cy="749808"/>
          </a:xfrm>
          <a:prstGeom prst="rect">
            <a:avLst/>
          </a:prstGeom>
          <a:solidFill>
            <a:srgbClr val="C2C2C2"/>
          </a:solidFill>
        </p:spPr>
        <p:txBody>
          <a:bodyPr wrap="square" lIns="91440" tIns="91440" rIns="91440" bIns="91440" rtlCol="0">
            <a:noAutofit/>
          </a:bodyPr>
          <a:lstStyle/>
          <a:p>
            <a:endParaRPr lang="en-US" b="1" dirty="0">
              <a:solidFill>
                <a:schemeClr val="bg1"/>
              </a:solidFill>
              <a:latin typeface="Arial Black"/>
              <a:cs typeface="Arial Black"/>
            </a:endParaRPr>
          </a:p>
        </p:txBody>
      </p:sp>
      <p:sp>
        <p:nvSpPr>
          <p:cNvPr id="10" name="TextBox 9"/>
          <p:cNvSpPr txBox="1"/>
          <p:nvPr/>
        </p:nvSpPr>
        <p:spPr>
          <a:xfrm>
            <a:off x="417244" y="5410222"/>
            <a:ext cx="8241168" cy="749808"/>
          </a:xfrm>
          <a:prstGeom prst="rect">
            <a:avLst/>
          </a:prstGeom>
          <a:solidFill>
            <a:srgbClr val="C2C2C2"/>
          </a:solidFill>
        </p:spPr>
        <p:txBody>
          <a:bodyPr wrap="square" lIns="91440" tIns="91440" rIns="91440" bIns="91440" rtlCol="0">
            <a:noAutofit/>
          </a:bodyPr>
          <a:lstStyle/>
          <a:p>
            <a:endParaRPr lang="en-US" b="1" dirty="0">
              <a:solidFill>
                <a:schemeClr val="bg1"/>
              </a:solidFill>
              <a:latin typeface="Arial Black"/>
              <a:cs typeface="Arial Black"/>
            </a:endParaRPr>
          </a:p>
        </p:txBody>
      </p:sp>
      <p:sp>
        <p:nvSpPr>
          <p:cNvPr id="12" name="TextBox 11"/>
          <p:cNvSpPr txBox="1"/>
          <p:nvPr/>
        </p:nvSpPr>
        <p:spPr>
          <a:xfrm>
            <a:off x="417244" y="3715402"/>
            <a:ext cx="8241168" cy="749808"/>
          </a:xfrm>
          <a:prstGeom prst="rect">
            <a:avLst/>
          </a:prstGeom>
          <a:solidFill>
            <a:srgbClr val="C2C2C2"/>
          </a:solidFill>
        </p:spPr>
        <p:txBody>
          <a:bodyPr wrap="square" lIns="91440" tIns="91440" rIns="91440" bIns="91440" rtlCol="0">
            <a:noAutofit/>
          </a:bodyPr>
          <a:lstStyle/>
          <a:p>
            <a:endParaRPr lang="en-US" b="1" dirty="0">
              <a:solidFill>
                <a:schemeClr val="bg1"/>
              </a:solidFill>
              <a:latin typeface="Arial Black"/>
              <a:cs typeface="Arial Black"/>
            </a:endParaRPr>
          </a:p>
        </p:txBody>
      </p:sp>
      <p:sp>
        <p:nvSpPr>
          <p:cNvPr id="13" name="TextBox 12"/>
          <p:cNvSpPr txBox="1"/>
          <p:nvPr/>
        </p:nvSpPr>
        <p:spPr>
          <a:xfrm>
            <a:off x="4186879" y="2867992"/>
            <a:ext cx="4471533" cy="749808"/>
          </a:xfrm>
          <a:prstGeom prst="rect">
            <a:avLst/>
          </a:prstGeom>
          <a:solidFill>
            <a:srgbClr val="C2C2C2"/>
          </a:solidFill>
        </p:spPr>
        <p:txBody>
          <a:bodyPr wrap="square" lIns="91440" tIns="91440" rIns="91440" bIns="91440" rtlCol="0">
            <a:noAutofit/>
          </a:bodyPr>
          <a:lstStyle/>
          <a:p>
            <a:endParaRPr lang="en-US" b="1" dirty="0">
              <a:solidFill>
                <a:schemeClr val="bg1"/>
              </a:solidFill>
              <a:latin typeface="Arial Black"/>
              <a:cs typeface="Arial Black"/>
            </a:endParaRPr>
          </a:p>
        </p:txBody>
      </p:sp>
      <p:sp>
        <p:nvSpPr>
          <p:cNvPr id="14" name="TextBox 13"/>
          <p:cNvSpPr txBox="1"/>
          <p:nvPr/>
        </p:nvSpPr>
        <p:spPr>
          <a:xfrm>
            <a:off x="417243" y="2867992"/>
            <a:ext cx="4146290" cy="749808"/>
          </a:xfrm>
          <a:prstGeom prst="rect">
            <a:avLst/>
          </a:prstGeom>
          <a:solidFill>
            <a:srgbClr val="FF9600"/>
          </a:solidFill>
        </p:spPr>
        <p:txBody>
          <a:bodyPr wrap="square" lIns="91440" tIns="91440" rIns="91440" bIns="91440" rtlCol="0">
            <a:noAutofit/>
          </a:bodyPr>
          <a:lstStyle/>
          <a:p>
            <a:r>
              <a:rPr lang="en-US" sz="1600" b="1" dirty="0">
                <a:solidFill>
                  <a:schemeClr val="tx1">
                    <a:lumMod val="75000"/>
                    <a:lumOff val="25000"/>
                  </a:schemeClr>
                </a:solidFill>
                <a:latin typeface="Arial Black"/>
                <a:cs typeface="Arial Black"/>
              </a:rPr>
              <a:t>DAY 1-30</a:t>
            </a:r>
          </a:p>
          <a:p>
            <a:r>
              <a:rPr lang="en-US" b="1" dirty="0" smtClean="0">
                <a:solidFill>
                  <a:schemeClr val="bg1"/>
                </a:solidFill>
                <a:latin typeface="Arial Black"/>
                <a:cs typeface="Arial Black"/>
              </a:rPr>
              <a:t>Experiment via A/B tests</a:t>
            </a:r>
            <a:endParaRPr lang="en-US" b="1" dirty="0">
              <a:solidFill>
                <a:schemeClr val="bg1"/>
              </a:solidFill>
              <a:latin typeface="Arial Black"/>
              <a:cs typeface="Arial Black"/>
            </a:endParaRPr>
          </a:p>
        </p:txBody>
      </p:sp>
      <p:sp>
        <p:nvSpPr>
          <p:cNvPr id="15" name="TextBox 14"/>
          <p:cNvSpPr txBox="1"/>
          <p:nvPr/>
        </p:nvSpPr>
        <p:spPr>
          <a:xfrm>
            <a:off x="2138692" y="3715402"/>
            <a:ext cx="4096374" cy="743719"/>
          </a:xfrm>
          <a:prstGeom prst="rect">
            <a:avLst/>
          </a:prstGeom>
          <a:solidFill>
            <a:srgbClr val="56C5D0"/>
          </a:solidFill>
        </p:spPr>
        <p:txBody>
          <a:bodyPr wrap="square" lIns="91440" tIns="91440" rIns="91440" bIns="91440" rtlCol="0">
            <a:noAutofit/>
          </a:bodyPr>
          <a:lstStyle/>
          <a:p>
            <a:r>
              <a:rPr lang="en-US" sz="1600" b="1" dirty="0">
                <a:solidFill>
                  <a:schemeClr val="tx1">
                    <a:lumMod val="75000"/>
                    <a:lumOff val="25000"/>
                  </a:schemeClr>
                </a:solidFill>
                <a:latin typeface="Arial Black"/>
                <a:cs typeface="Arial Black"/>
              </a:rPr>
              <a:t>DAY </a:t>
            </a:r>
            <a:r>
              <a:rPr lang="en-US" sz="1600" b="1" dirty="0" smtClean="0">
                <a:solidFill>
                  <a:schemeClr val="tx1">
                    <a:lumMod val="75000"/>
                    <a:lumOff val="25000"/>
                  </a:schemeClr>
                </a:solidFill>
                <a:latin typeface="Arial Black"/>
                <a:cs typeface="Arial Black"/>
              </a:rPr>
              <a:t>20-50</a:t>
            </a:r>
          </a:p>
          <a:p>
            <a:r>
              <a:rPr lang="en-US" b="1" dirty="0" smtClean="0">
                <a:solidFill>
                  <a:schemeClr val="bg1"/>
                </a:solidFill>
                <a:latin typeface="Arial Black"/>
                <a:cs typeface="Arial Black"/>
              </a:rPr>
              <a:t>Evaluate results</a:t>
            </a:r>
            <a:endParaRPr lang="en-US" b="1" dirty="0">
              <a:solidFill>
                <a:schemeClr val="bg1"/>
              </a:solidFill>
              <a:latin typeface="Arial Black"/>
              <a:cs typeface="Arial Black"/>
            </a:endParaRPr>
          </a:p>
        </p:txBody>
      </p:sp>
      <p:sp>
        <p:nvSpPr>
          <p:cNvPr id="16" name="TextBox 15"/>
          <p:cNvSpPr txBox="1"/>
          <p:nvPr/>
        </p:nvSpPr>
        <p:spPr>
          <a:xfrm>
            <a:off x="2138692" y="4562812"/>
            <a:ext cx="5109953" cy="749808"/>
          </a:xfrm>
          <a:prstGeom prst="rect">
            <a:avLst/>
          </a:prstGeom>
          <a:solidFill>
            <a:srgbClr val="8CAF1F"/>
          </a:solidFill>
        </p:spPr>
        <p:txBody>
          <a:bodyPr wrap="square" lIns="91440" tIns="91440" rIns="91440" bIns="91440" rtlCol="0">
            <a:noAutofit/>
          </a:bodyPr>
          <a:lstStyle/>
          <a:p>
            <a:r>
              <a:rPr lang="en-US" sz="1600" b="1" dirty="0">
                <a:solidFill>
                  <a:schemeClr val="tx1">
                    <a:lumMod val="75000"/>
                    <a:lumOff val="25000"/>
                  </a:schemeClr>
                </a:solidFill>
                <a:latin typeface="Arial Black"/>
                <a:cs typeface="Arial Black"/>
              </a:rPr>
              <a:t>DAY 20-70</a:t>
            </a:r>
          </a:p>
          <a:p>
            <a:r>
              <a:rPr lang="en-US" b="1" dirty="0">
                <a:solidFill>
                  <a:schemeClr val="bg1"/>
                </a:solidFill>
                <a:latin typeface="Arial Black"/>
                <a:cs typeface="Arial Black"/>
              </a:rPr>
              <a:t>Build </a:t>
            </a:r>
            <a:r>
              <a:rPr lang="en-US" b="1" dirty="0" smtClean="0">
                <a:solidFill>
                  <a:schemeClr val="bg1"/>
                </a:solidFill>
                <a:latin typeface="Arial Black"/>
                <a:cs typeface="Arial Black"/>
              </a:rPr>
              <a:t>outlier </a:t>
            </a:r>
            <a:r>
              <a:rPr lang="en-US" b="1" dirty="0">
                <a:solidFill>
                  <a:schemeClr val="bg1"/>
                </a:solidFill>
                <a:latin typeface="Arial Black"/>
                <a:cs typeface="Arial Black"/>
              </a:rPr>
              <a:t>detection system</a:t>
            </a:r>
          </a:p>
        </p:txBody>
      </p:sp>
      <p:sp>
        <p:nvSpPr>
          <p:cNvPr id="17" name="TextBox 16"/>
          <p:cNvSpPr txBox="1"/>
          <p:nvPr/>
        </p:nvSpPr>
        <p:spPr>
          <a:xfrm>
            <a:off x="3779112" y="5423304"/>
            <a:ext cx="4879301" cy="738719"/>
          </a:xfrm>
          <a:prstGeom prst="rect">
            <a:avLst/>
          </a:prstGeom>
          <a:solidFill>
            <a:schemeClr val="accent6"/>
          </a:solidFill>
        </p:spPr>
        <p:txBody>
          <a:bodyPr wrap="square" lIns="91440" tIns="91440" rIns="91440" bIns="91440" rtlCol="0">
            <a:noAutofit/>
          </a:bodyPr>
          <a:lstStyle/>
          <a:p>
            <a:r>
              <a:rPr lang="en-US" sz="1600" b="1" dirty="0">
                <a:solidFill>
                  <a:schemeClr val="tx1">
                    <a:lumMod val="75000"/>
                    <a:lumOff val="25000"/>
                  </a:schemeClr>
                </a:solidFill>
                <a:latin typeface="Arial Black"/>
                <a:cs typeface="Arial Black"/>
              </a:rPr>
              <a:t>DAY </a:t>
            </a:r>
            <a:r>
              <a:rPr lang="en-US" sz="1600" b="1" dirty="0" smtClean="0">
                <a:solidFill>
                  <a:schemeClr val="tx1">
                    <a:lumMod val="75000"/>
                    <a:lumOff val="25000"/>
                  </a:schemeClr>
                </a:solidFill>
                <a:latin typeface="Arial Black"/>
                <a:cs typeface="Arial Black"/>
              </a:rPr>
              <a:t>45 onwards</a:t>
            </a:r>
            <a:endParaRPr lang="en-US" sz="1600" b="1" dirty="0">
              <a:solidFill>
                <a:schemeClr val="tx1">
                  <a:lumMod val="75000"/>
                  <a:lumOff val="25000"/>
                </a:schemeClr>
              </a:solidFill>
              <a:latin typeface="Arial Black"/>
              <a:cs typeface="Arial Black"/>
            </a:endParaRPr>
          </a:p>
          <a:p>
            <a:r>
              <a:rPr lang="en-US" b="1" dirty="0" smtClean="0">
                <a:solidFill>
                  <a:schemeClr val="bg1"/>
                </a:solidFill>
                <a:latin typeface="Arial Black"/>
                <a:cs typeface="Arial Black"/>
              </a:rPr>
              <a:t>Maintain and add more data…</a:t>
            </a:r>
            <a:endParaRPr lang="en-US" b="1" dirty="0">
              <a:solidFill>
                <a:schemeClr val="bg1"/>
              </a:solidFill>
              <a:latin typeface="Arial Black"/>
              <a:cs typeface="Arial Black"/>
            </a:endParaRPr>
          </a:p>
        </p:txBody>
      </p:sp>
      <p:sp>
        <p:nvSpPr>
          <p:cNvPr id="18" name="Rectangle 17"/>
          <p:cNvSpPr/>
          <p:nvPr/>
        </p:nvSpPr>
        <p:spPr>
          <a:xfrm>
            <a:off x="7825797" y="1447209"/>
            <a:ext cx="908532" cy="253998"/>
          </a:xfrm>
          <a:prstGeom prst="rect">
            <a:avLst/>
          </a:prstGeom>
          <a:solidFill>
            <a:srgbClr val="78D1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24018" y="1462981"/>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   </a:t>
            </a:r>
            <a:r>
              <a:rPr lang="en-US" sz="900" dirty="0">
                <a:solidFill>
                  <a:srgbClr val="7F7F7F"/>
                </a:solidFill>
                <a:latin typeface="Arial Black"/>
                <a:cs typeface="Arial Black"/>
              </a:rPr>
              <a:t>CLUSTERS   </a:t>
            </a:r>
            <a:r>
              <a:rPr lang="en-US" sz="900" dirty="0">
                <a:solidFill>
                  <a:schemeClr val="bg1"/>
                </a:solidFill>
                <a:latin typeface="Arial Black"/>
                <a:cs typeface="Arial Black"/>
              </a:rPr>
              <a:t>MARKETING</a:t>
            </a:r>
          </a:p>
        </p:txBody>
      </p:sp>
    </p:spTree>
    <p:extLst>
      <p:ext uri="{BB962C8B-B14F-4D97-AF65-F5344CB8AC3E}">
        <p14:creationId xmlns:p14="http://schemas.microsoft.com/office/powerpoint/2010/main" val="305669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833601"/>
            <a:ext cx="2743200" cy="2743200"/>
          </a:xfrm>
          <a:prstGeom prst="rect">
            <a:avLst/>
          </a:prstGeom>
        </p:spPr>
      </p:pic>
      <p:sp>
        <p:nvSpPr>
          <p:cNvPr id="4" name="Text Placeholder 3"/>
          <p:cNvSpPr>
            <a:spLocks noGrp="1"/>
          </p:cNvSpPr>
          <p:nvPr>
            <p:ph type="body" sz="quarter" idx="13"/>
          </p:nvPr>
        </p:nvSpPr>
        <p:spPr/>
        <p:txBody>
          <a:bodyPr tIns="457200"/>
          <a:lstStyle/>
          <a:p>
            <a:pPr>
              <a:lnSpc>
                <a:spcPct val="100000"/>
              </a:lnSpc>
            </a:pPr>
            <a:r>
              <a:rPr lang="en-US" b="1" dirty="0" smtClean="0">
                <a:solidFill>
                  <a:schemeClr val="bg1"/>
                </a:solidFill>
                <a:latin typeface="+mn-lt"/>
              </a:rPr>
              <a:t>THANK YOU!</a:t>
            </a:r>
            <a:endParaRPr lang="en-US" sz="2800" b="0" dirty="0">
              <a:latin typeface="+mn-lt"/>
            </a:endParaRPr>
          </a:p>
        </p:txBody>
      </p:sp>
    </p:spTree>
    <p:extLst>
      <p:ext uri="{BB962C8B-B14F-4D97-AF65-F5344CB8AC3E}">
        <p14:creationId xmlns:p14="http://schemas.microsoft.com/office/powerpoint/2010/main" val="2800905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Appendix: Specific Steps</a:t>
            </a:r>
            <a:endParaRPr lang="en-US" dirty="0"/>
          </a:p>
        </p:txBody>
      </p:sp>
      <p:sp>
        <p:nvSpPr>
          <p:cNvPr id="8" name="Content Placeholder 2"/>
          <p:cNvSpPr txBox="1">
            <a:spLocks/>
          </p:cNvSpPr>
          <p:nvPr/>
        </p:nvSpPr>
        <p:spPr>
          <a:xfrm>
            <a:off x="273089" y="1996794"/>
            <a:ext cx="5377388" cy="3953413"/>
          </a:xfrm>
          <a:prstGeom prst="rect">
            <a:avLst/>
          </a:prstGeom>
        </p:spPr>
        <p:txBody>
          <a:bodyPr/>
          <a:lst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Data Cleaning</a:t>
            </a:r>
            <a:endParaRPr lang="en-US" sz="2400" dirty="0"/>
          </a:p>
          <a:p>
            <a:r>
              <a:rPr lang="en-US" sz="1200" b="0" dirty="0"/>
              <a:t>1. More logical feature engineering that reflects the payment patterns (RFM, cohorts/segments, </a:t>
            </a:r>
            <a:r>
              <a:rPr lang="en-US" sz="1200" b="0" dirty="0" err="1"/>
              <a:t>groupby</a:t>
            </a:r>
            <a:r>
              <a:rPr lang="en-US" sz="1200" b="0" dirty="0"/>
              <a:t> aggregation function) </a:t>
            </a:r>
          </a:p>
          <a:p>
            <a:r>
              <a:rPr lang="en-US" sz="1200" b="0" dirty="0"/>
              <a:t>2. Balancing the dataset</a:t>
            </a:r>
          </a:p>
          <a:p>
            <a:r>
              <a:rPr lang="en-US" sz="1200" b="0" dirty="0"/>
              <a:t>3. Transforming and normalizing the dataset according to the assumptions of the algorithms that I will use</a:t>
            </a:r>
          </a:p>
          <a:p>
            <a:r>
              <a:rPr lang="en-US" sz="1200" b="0" dirty="0"/>
              <a:t>4. Cross validation and parameter tuning for the machine learning </a:t>
            </a:r>
            <a:r>
              <a:rPr lang="en-US" sz="1200" b="0" dirty="0" smtClean="0"/>
              <a:t>algorithms</a:t>
            </a:r>
          </a:p>
          <a:p>
            <a:endParaRPr lang="en-US" sz="1200" b="0" dirty="0"/>
          </a:p>
          <a:p>
            <a:r>
              <a:rPr lang="en-US" sz="2400" dirty="0"/>
              <a:t>Unsupervised Clustering</a:t>
            </a:r>
          </a:p>
          <a:p>
            <a:r>
              <a:rPr lang="en-US" sz="1200" b="0" dirty="0"/>
              <a:t>- Age, Gender, Family Status </a:t>
            </a:r>
            <a:r>
              <a:rPr lang="en-US" sz="1200" dirty="0"/>
              <a:t>DEMOGRAPHIC</a:t>
            </a:r>
            <a:r>
              <a:rPr lang="en-US" sz="1200" b="0" dirty="0"/>
              <a:t/>
            </a:r>
            <a:br>
              <a:rPr lang="en-US" sz="1200" b="0" dirty="0"/>
            </a:br>
            <a:r>
              <a:rPr lang="en-US" sz="1200" b="0" dirty="0"/>
              <a:t>- Income Source, Occupation Type, External Source </a:t>
            </a:r>
            <a:r>
              <a:rPr lang="en-US" sz="1200" dirty="0"/>
              <a:t>ABILITY TO PAY</a:t>
            </a:r>
            <a:r>
              <a:rPr lang="en-US" sz="1200" b="0" dirty="0"/>
              <a:t/>
            </a:r>
            <a:br>
              <a:rPr lang="en-US" sz="1200" b="0" dirty="0"/>
            </a:br>
            <a:r>
              <a:rPr lang="en-US" sz="1200" b="0" dirty="0"/>
              <a:t>- Car Ownership, Home Ownership </a:t>
            </a:r>
            <a:r>
              <a:rPr lang="en-US" sz="1200" dirty="0"/>
              <a:t>ASSETS</a:t>
            </a:r>
            <a:r>
              <a:rPr lang="en-US" sz="1200" b="0" dirty="0"/>
              <a:t/>
            </a:r>
            <a:br>
              <a:rPr lang="en-US" sz="1200" b="0" dirty="0"/>
            </a:br>
            <a:endParaRPr lang="en-US" sz="1200" b="0" dirty="0"/>
          </a:p>
        </p:txBody>
      </p:sp>
    </p:spTree>
    <p:extLst>
      <p:ext uri="{BB962C8B-B14F-4D97-AF65-F5344CB8AC3E}">
        <p14:creationId xmlns:p14="http://schemas.microsoft.com/office/powerpoint/2010/main" val="2284374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Appendix: EDA</a:t>
            </a:r>
            <a:endParaRPr lang="en-US" dirty="0"/>
          </a:p>
        </p:txBody>
      </p:sp>
      <p:pic>
        <p:nvPicPr>
          <p:cNvPr id="1026" name="Picture 2" descr="https://lh4.googleusercontent.com/3Pazewl_Ouq_KHuy4mjEocmuHz4rbOHUdlB7aVfSwHiPqRZEtyp6gK56517ijknQsXYTDDB5sn4My12k_jBXYYVKiM1zl6xmPPKnjKmSV9C1NFFCyvRTHokWBLF0fKJnIAPCVN5qc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50" y="1567355"/>
            <a:ext cx="4232858" cy="3159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30mHC9Gd4E3zOSgZAInSwdunARDtwsDHp7Y4xgDu4qOres3FBQgTJcuWb-5jHMekZqBdvGOC1ajPhUbGxXZ0pBQhbFvfnCjSF4rLwJbxOQe7ic2njdjD7sDAoOpQ-pgHMbDQ1MrJo0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266" y="3404645"/>
            <a:ext cx="4380455" cy="326417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504497" y="2569781"/>
            <a:ext cx="2522482" cy="17184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672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Appendix: Supervised Learning Algorithms</a:t>
            </a:r>
            <a:endParaRPr lang="en-US" dirty="0"/>
          </a:p>
        </p:txBody>
      </p:sp>
      <p:sp>
        <p:nvSpPr>
          <p:cNvPr id="8" name="Content Placeholder 2"/>
          <p:cNvSpPr txBox="1">
            <a:spLocks/>
          </p:cNvSpPr>
          <p:nvPr/>
        </p:nvSpPr>
        <p:spPr>
          <a:xfrm>
            <a:off x="244549" y="1996794"/>
            <a:ext cx="5377388" cy="3953413"/>
          </a:xfrm>
          <a:prstGeom prst="rect">
            <a:avLst/>
          </a:prstGeom>
        </p:spPr>
        <p:txBody>
          <a:bodyPr/>
          <a:lst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Logistic Regression</a:t>
            </a:r>
            <a:endParaRPr lang="en-US" sz="2400" dirty="0"/>
          </a:p>
          <a:p>
            <a:r>
              <a:rPr lang="en-US" sz="1200" b="0" dirty="0" smtClean="0"/>
              <a:t>Accuracy: 51.7%</a:t>
            </a:r>
          </a:p>
          <a:p>
            <a:r>
              <a:rPr lang="en-US" sz="1200" b="0" dirty="0" smtClean="0"/>
              <a:t>Precision: 51.9%</a:t>
            </a:r>
          </a:p>
          <a:p>
            <a:r>
              <a:rPr lang="en-US" sz="1200" b="0" dirty="0" smtClean="0"/>
              <a:t>Recall: 57.5%</a:t>
            </a:r>
          </a:p>
          <a:p>
            <a:r>
              <a:rPr lang="en-US" sz="1200" b="0" dirty="0" smtClean="0"/>
              <a:t>F1: 54.6%</a:t>
            </a:r>
            <a:endParaRPr lang="en-US" sz="1200" b="0" dirty="0"/>
          </a:p>
          <a:p>
            <a:r>
              <a:rPr lang="en-US" sz="2400" dirty="0" smtClean="0"/>
              <a:t>Random Forest</a:t>
            </a:r>
            <a:endParaRPr lang="en-US" sz="2400" dirty="0"/>
          </a:p>
          <a:p>
            <a:r>
              <a:rPr lang="en-US" sz="1200" b="0" dirty="0"/>
              <a:t>Accuracy: </a:t>
            </a:r>
            <a:r>
              <a:rPr lang="en-US" sz="1200" b="0" dirty="0" smtClean="0"/>
              <a:t>92.5%</a:t>
            </a:r>
            <a:endParaRPr lang="en-US" sz="1200" b="0" dirty="0"/>
          </a:p>
          <a:p>
            <a:r>
              <a:rPr lang="en-US" sz="1200" b="0" dirty="0">
                <a:solidFill>
                  <a:srgbClr val="00B050"/>
                </a:solidFill>
              </a:rPr>
              <a:t>Precision: </a:t>
            </a:r>
            <a:r>
              <a:rPr lang="en-US" sz="1200" b="0" dirty="0" smtClean="0">
                <a:solidFill>
                  <a:srgbClr val="00B050"/>
                </a:solidFill>
              </a:rPr>
              <a:t>97.7%</a:t>
            </a:r>
            <a:endParaRPr lang="en-US" sz="1200" b="0" dirty="0">
              <a:solidFill>
                <a:srgbClr val="00B050"/>
              </a:solidFill>
            </a:endParaRPr>
          </a:p>
          <a:p>
            <a:r>
              <a:rPr lang="en-US" sz="1200" b="0" dirty="0"/>
              <a:t>Recall: </a:t>
            </a:r>
            <a:r>
              <a:rPr lang="en-US" sz="1200" b="0" dirty="0" smtClean="0"/>
              <a:t>87.3%</a:t>
            </a:r>
            <a:endParaRPr lang="en-US" sz="1200" b="0" dirty="0"/>
          </a:p>
          <a:p>
            <a:r>
              <a:rPr lang="en-US" sz="1200" b="0" dirty="0"/>
              <a:t>F1: </a:t>
            </a:r>
            <a:r>
              <a:rPr lang="en-US" sz="1200" b="0" dirty="0" smtClean="0"/>
              <a:t>92.2%</a:t>
            </a:r>
          </a:p>
          <a:p>
            <a:r>
              <a:rPr lang="en-US" sz="2400" dirty="0" err="1" smtClean="0"/>
              <a:t>XGBoost</a:t>
            </a:r>
            <a:endParaRPr lang="en-US" sz="2400" dirty="0"/>
          </a:p>
          <a:p>
            <a:r>
              <a:rPr lang="en-US" sz="1200" b="0" dirty="0">
                <a:solidFill>
                  <a:srgbClr val="00B050"/>
                </a:solidFill>
              </a:rPr>
              <a:t>Accuracy: </a:t>
            </a:r>
            <a:r>
              <a:rPr lang="en-US" sz="1200" b="0" dirty="0" smtClean="0">
                <a:solidFill>
                  <a:srgbClr val="00B050"/>
                </a:solidFill>
              </a:rPr>
              <a:t>94.5</a:t>
            </a:r>
            <a:r>
              <a:rPr lang="en-US" sz="1200" b="0" dirty="0">
                <a:solidFill>
                  <a:srgbClr val="00B050"/>
                </a:solidFill>
              </a:rPr>
              <a:t>%</a:t>
            </a:r>
          </a:p>
          <a:p>
            <a:r>
              <a:rPr lang="en-US" sz="1200" b="0" dirty="0"/>
              <a:t>Precision</a:t>
            </a:r>
            <a:r>
              <a:rPr lang="en-US" sz="1200" b="0" dirty="0" smtClean="0"/>
              <a:t>:</a:t>
            </a:r>
            <a:endParaRPr lang="en-US" sz="1200" b="0" dirty="0"/>
          </a:p>
          <a:p>
            <a:r>
              <a:rPr lang="en-US" sz="1200" b="0" dirty="0"/>
              <a:t>Recall</a:t>
            </a:r>
            <a:r>
              <a:rPr lang="en-US" sz="1200" b="0" dirty="0" smtClean="0"/>
              <a:t>: </a:t>
            </a:r>
            <a:endParaRPr lang="en-US" sz="1200" b="0" dirty="0"/>
          </a:p>
          <a:p>
            <a:r>
              <a:rPr lang="en-US" sz="1200" b="0" dirty="0"/>
              <a:t>F1: </a:t>
            </a:r>
          </a:p>
          <a:p>
            <a:endParaRPr lang="en-US" sz="1200" b="0" dirty="0"/>
          </a:p>
        </p:txBody>
      </p:sp>
    </p:spTree>
    <p:extLst>
      <p:ext uri="{BB962C8B-B14F-4D97-AF65-F5344CB8AC3E}">
        <p14:creationId xmlns:p14="http://schemas.microsoft.com/office/powerpoint/2010/main" val="395388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Who’d You Rather?</a:t>
            </a:r>
            <a:endParaRPr lang="en-US"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566" y="1867234"/>
            <a:ext cx="2821038" cy="2821038"/>
          </a:xfrm>
          <a:prstGeom prst="rect">
            <a:avLst/>
          </a:prstGeom>
          <a:ln w="76200">
            <a:noFill/>
          </a:ln>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96" y="1867234"/>
            <a:ext cx="2821038" cy="2821038"/>
          </a:xfrm>
          <a:prstGeom prst="rect">
            <a:avLst/>
          </a:prstGeom>
          <a:ln w="76200">
            <a:noFill/>
          </a:ln>
        </p:spPr>
      </p:pic>
      <p:sp>
        <p:nvSpPr>
          <p:cNvPr id="39" name="Rectangle 38"/>
          <p:cNvSpPr/>
          <p:nvPr/>
        </p:nvSpPr>
        <p:spPr>
          <a:xfrm>
            <a:off x="1217216" y="5099526"/>
            <a:ext cx="2113399" cy="369332"/>
          </a:xfrm>
          <a:prstGeom prst="rect">
            <a:avLst/>
          </a:prstGeom>
        </p:spPr>
        <p:txBody>
          <a:bodyPr wrap="none">
            <a:spAutoFit/>
          </a:bodyPr>
          <a:lstStyle/>
          <a:p>
            <a:r>
              <a:rPr lang="en-US" dirty="0" smtClean="0">
                <a:solidFill>
                  <a:srgbClr val="F68B1F"/>
                </a:solidFill>
                <a:latin typeface="Arial Black"/>
                <a:cs typeface="Arial Black"/>
              </a:rPr>
              <a:t>JAKE PERALTA</a:t>
            </a:r>
            <a:endParaRPr lang="en-US" dirty="0">
              <a:solidFill>
                <a:srgbClr val="F68B1F"/>
              </a:solidFill>
              <a:latin typeface="Arial Black"/>
              <a:cs typeface="Arial Black"/>
            </a:endParaRPr>
          </a:p>
        </p:txBody>
      </p:sp>
      <p:sp>
        <p:nvSpPr>
          <p:cNvPr id="40" name="Rectangle 39"/>
          <p:cNvSpPr/>
          <p:nvPr/>
        </p:nvSpPr>
        <p:spPr>
          <a:xfrm>
            <a:off x="5701945" y="5099526"/>
            <a:ext cx="2336281" cy="369332"/>
          </a:xfrm>
          <a:prstGeom prst="rect">
            <a:avLst/>
          </a:prstGeom>
        </p:spPr>
        <p:txBody>
          <a:bodyPr wrap="none">
            <a:spAutoFit/>
          </a:bodyPr>
          <a:lstStyle/>
          <a:p>
            <a:r>
              <a:rPr lang="en-US" dirty="0" smtClean="0">
                <a:solidFill>
                  <a:srgbClr val="F68B1F"/>
                </a:solidFill>
                <a:latin typeface="Arial Black"/>
                <a:cs typeface="Arial Black"/>
              </a:rPr>
              <a:t>CHARLES BOYLE</a:t>
            </a:r>
            <a:endParaRPr lang="en-US" dirty="0">
              <a:solidFill>
                <a:srgbClr val="F68B1F"/>
              </a:solidFill>
              <a:latin typeface="Arial Black"/>
              <a:cs typeface="Arial Black"/>
            </a:endParaRPr>
          </a:p>
        </p:txBody>
      </p:sp>
      <p:sp>
        <p:nvSpPr>
          <p:cNvPr id="41" name="Rectangle 40"/>
          <p:cNvSpPr/>
          <p:nvPr/>
        </p:nvSpPr>
        <p:spPr>
          <a:xfrm>
            <a:off x="665600" y="5464613"/>
            <a:ext cx="3216630" cy="1077218"/>
          </a:xfrm>
          <a:prstGeom prst="rect">
            <a:avLst/>
          </a:prstGeom>
        </p:spPr>
        <p:txBody>
          <a:bodyPr wrap="square">
            <a:spAutoFit/>
          </a:bodyPr>
          <a:lstStyle/>
          <a:p>
            <a:pPr algn="ctr"/>
            <a:r>
              <a:rPr lang="en-US" sz="1600" b="1" dirty="0" smtClean="0">
                <a:solidFill>
                  <a:srgbClr val="9B9DA0"/>
                </a:solidFill>
                <a:cs typeface="Arial Black"/>
              </a:rPr>
              <a:t>Male</a:t>
            </a:r>
            <a:endParaRPr lang="en-US" sz="1600" b="1" dirty="0">
              <a:solidFill>
                <a:srgbClr val="9B9DA0"/>
              </a:solidFill>
              <a:cs typeface="Arial Black"/>
            </a:endParaRPr>
          </a:p>
          <a:p>
            <a:pPr algn="ctr"/>
            <a:r>
              <a:rPr lang="en-US" sz="1600" b="1" dirty="0" smtClean="0">
                <a:solidFill>
                  <a:srgbClr val="8CAF1F"/>
                </a:solidFill>
                <a:cs typeface="Arial Black"/>
              </a:rPr>
              <a:t>Young </a:t>
            </a:r>
            <a:r>
              <a:rPr lang="en-US" sz="1600" b="1" dirty="0" smtClean="0">
                <a:solidFill>
                  <a:srgbClr val="9B9DA0"/>
                </a:solidFill>
                <a:cs typeface="Arial Black"/>
              </a:rPr>
              <a:t>below 25</a:t>
            </a:r>
            <a:endParaRPr lang="en-US" sz="1600" b="1" dirty="0">
              <a:solidFill>
                <a:srgbClr val="8CAF1F"/>
              </a:solidFill>
              <a:cs typeface="Arial Black"/>
            </a:endParaRPr>
          </a:p>
          <a:p>
            <a:pPr algn="ctr"/>
            <a:r>
              <a:rPr lang="en-US" sz="1600" b="1" dirty="0" smtClean="0">
                <a:solidFill>
                  <a:srgbClr val="9B9DA0"/>
                </a:solidFill>
                <a:cs typeface="Arial Black"/>
              </a:rPr>
              <a:t>Literally, </a:t>
            </a:r>
            <a:r>
              <a:rPr lang="en-US" sz="1600" b="1" dirty="0" smtClean="0">
                <a:solidFill>
                  <a:srgbClr val="8CAF1F"/>
                </a:solidFill>
                <a:cs typeface="Arial Black"/>
              </a:rPr>
              <a:t>forever in debt</a:t>
            </a:r>
          </a:p>
          <a:p>
            <a:pPr algn="ctr"/>
            <a:r>
              <a:rPr lang="en-US" sz="1600" b="1" dirty="0" smtClean="0">
                <a:solidFill>
                  <a:srgbClr val="9B9DA0"/>
                </a:solidFill>
                <a:cs typeface="Arial Black"/>
              </a:rPr>
              <a:t>Have an </a:t>
            </a:r>
            <a:r>
              <a:rPr lang="en-US" sz="1600" b="1" dirty="0" smtClean="0">
                <a:solidFill>
                  <a:srgbClr val="8CAF1F"/>
                </a:solidFill>
                <a:cs typeface="Arial Black"/>
              </a:rPr>
              <a:t>unstable income</a:t>
            </a:r>
            <a:endParaRPr lang="en-US" sz="1600" b="1" dirty="0">
              <a:solidFill>
                <a:srgbClr val="8CAF1F"/>
              </a:solidFill>
              <a:cs typeface="Arial Black"/>
            </a:endParaRPr>
          </a:p>
        </p:txBody>
      </p:sp>
      <p:sp>
        <p:nvSpPr>
          <p:cNvPr id="42" name="Rectangle 41"/>
          <p:cNvSpPr/>
          <p:nvPr/>
        </p:nvSpPr>
        <p:spPr>
          <a:xfrm>
            <a:off x="5261770" y="5464613"/>
            <a:ext cx="3216630" cy="1077218"/>
          </a:xfrm>
          <a:prstGeom prst="rect">
            <a:avLst/>
          </a:prstGeom>
        </p:spPr>
        <p:txBody>
          <a:bodyPr wrap="square">
            <a:spAutoFit/>
          </a:bodyPr>
          <a:lstStyle/>
          <a:p>
            <a:pPr algn="ctr"/>
            <a:r>
              <a:rPr lang="en-US" sz="1600" b="1" dirty="0" smtClean="0">
                <a:solidFill>
                  <a:srgbClr val="9B9DA0"/>
                </a:solidFill>
                <a:cs typeface="Arial Black"/>
              </a:rPr>
              <a:t>Male</a:t>
            </a:r>
            <a:endParaRPr lang="en-US" sz="1600" b="1" dirty="0">
              <a:solidFill>
                <a:srgbClr val="9B9DA0"/>
              </a:solidFill>
              <a:cs typeface="Arial Black"/>
            </a:endParaRPr>
          </a:p>
          <a:p>
            <a:pPr algn="ctr"/>
            <a:r>
              <a:rPr lang="en-US" sz="1600" b="1" dirty="0" smtClean="0">
                <a:solidFill>
                  <a:srgbClr val="8CAF1F"/>
                </a:solidFill>
                <a:cs typeface="Arial Black"/>
              </a:rPr>
              <a:t>Old, </a:t>
            </a:r>
            <a:r>
              <a:rPr lang="en-US" sz="1600" b="1" dirty="0" smtClean="0">
                <a:solidFill>
                  <a:srgbClr val="9B9DA0"/>
                </a:solidFill>
                <a:cs typeface="Arial Black"/>
              </a:rPr>
              <a:t>but mature</a:t>
            </a:r>
            <a:endParaRPr lang="en-US" sz="1600" b="1" dirty="0">
              <a:solidFill>
                <a:srgbClr val="9B9DA0"/>
              </a:solidFill>
              <a:cs typeface="Arial Black"/>
            </a:endParaRPr>
          </a:p>
          <a:p>
            <a:pPr algn="ctr"/>
            <a:r>
              <a:rPr lang="en-US" sz="1600" b="1" dirty="0" smtClean="0">
                <a:solidFill>
                  <a:srgbClr val="8CAF1F"/>
                </a:solidFill>
                <a:cs typeface="Arial Black"/>
              </a:rPr>
              <a:t>No house</a:t>
            </a:r>
          </a:p>
          <a:p>
            <a:pPr algn="ctr"/>
            <a:r>
              <a:rPr lang="en-US" sz="1600" b="1" dirty="0" smtClean="0">
                <a:solidFill>
                  <a:srgbClr val="8CAF1F"/>
                </a:solidFill>
                <a:cs typeface="Arial Black"/>
              </a:rPr>
              <a:t>Food blogger </a:t>
            </a:r>
            <a:r>
              <a:rPr lang="en-US" sz="1600" b="1" dirty="0" smtClean="0">
                <a:solidFill>
                  <a:srgbClr val="9B9DA0"/>
                </a:solidFill>
                <a:cs typeface="Arial Black"/>
              </a:rPr>
              <a:t>/ office staff</a:t>
            </a:r>
            <a:endParaRPr lang="en-US" sz="1600" b="1" dirty="0">
              <a:solidFill>
                <a:srgbClr val="8CAF1F"/>
              </a:solidFill>
              <a:cs typeface="Arial Black"/>
            </a:endParaRPr>
          </a:p>
        </p:txBody>
      </p:sp>
    </p:spTree>
    <p:extLst>
      <p:ext uri="{BB962C8B-B14F-4D97-AF65-F5344CB8AC3E}">
        <p14:creationId xmlns:p14="http://schemas.microsoft.com/office/powerpoint/2010/main" val="3738832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549" y="233289"/>
            <a:ext cx="8663172" cy="1213920"/>
          </a:xfrm>
          <a:prstGeom prst="rect">
            <a:avLst/>
          </a:prstGeom>
          <a:solidFill>
            <a:srgbClr val="FFB1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3"/>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a:t>Two Critical </a:t>
            </a:r>
            <a:r>
              <a:rPr lang="en-US" dirty="0" smtClean="0"/>
              <a:t>Segmentation</a:t>
            </a:r>
            <a:r>
              <a:rPr lang="en-US" dirty="0"/>
              <a:t/>
            </a:r>
            <a:br>
              <a:rPr lang="en-US" dirty="0"/>
            </a:br>
            <a:r>
              <a:rPr lang="en-US" dirty="0"/>
              <a:t>Questions</a:t>
            </a:r>
          </a:p>
        </p:txBody>
      </p:sp>
      <p:sp>
        <p:nvSpPr>
          <p:cNvPr id="4" name="Content Placeholder 4"/>
          <p:cNvSpPr txBox="1">
            <a:spLocks/>
          </p:cNvSpPr>
          <p:nvPr/>
        </p:nvSpPr>
        <p:spPr>
          <a:xfrm>
            <a:off x="273089" y="2159003"/>
            <a:ext cx="4849244" cy="4525963"/>
          </a:xfrm>
          <a:prstGeom prst="rect">
            <a:avLst/>
          </a:prstGeom>
        </p:spPr>
        <p:txBody>
          <a:bodyPr/>
          <a:lst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What is the main driver of a borrower getting approved or rejected?</a:t>
            </a:r>
            <a:r>
              <a:rPr lang="en-US" dirty="0"/>
              <a:t/>
            </a:r>
            <a:br>
              <a:rPr lang="en-US" dirty="0"/>
            </a:br>
            <a:endParaRPr lang="en-US" dirty="0" smtClean="0"/>
          </a:p>
          <a:p>
            <a:endParaRPr lang="en-US" dirty="0"/>
          </a:p>
          <a:p>
            <a:r>
              <a:rPr lang="en-US" dirty="0" smtClean="0"/>
              <a:t>Who are the existing borrowers and how can we maximized them?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398" y="1033991"/>
            <a:ext cx="2968456" cy="4741663"/>
          </a:xfrm>
          <a:prstGeom prst="rect">
            <a:avLst/>
          </a:prstGeom>
        </p:spPr>
      </p:pic>
    </p:spTree>
    <p:extLst>
      <p:ext uri="{BB962C8B-B14F-4D97-AF65-F5344CB8AC3E}">
        <p14:creationId xmlns:p14="http://schemas.microsoft.com/office/powerpoint/2010/main" val="2226653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a:xfrm>
            <a:off x="431798" y="3564467"/>
            <a:ext cx="8286751" cy="973667"/>
          </a:xfrm>
          <a:custGeom>
            <a:avLst/>
            <a:gdLst>
              <a:gd name="connsiteX0" fmla="*/ 0 w 8627533"/>
              <a:gd name="connsiteY0" fmla="*/ 16933 h 973667"/>
              <a:gd name="connsiteX1" fmla="*/ 4318000 w 8627533"/>
              <a:gd name="connsiteY1" fmla="*/ 973667 h 973667"/>
              <a:gd name="connsiteX2" fmla="*/ 8627533 w 8627533"/>
              <a:gd name="connsiteY2" fmla="*/ 0 h 973667"/>
              <a:gd name="connsiteX3" fmla="*/ 0 w 8627533"/>
              <a:gd name="connsiteY3" fmla="*/ 16933 h 973667"/>
            </a:gdLst>
            <a:ahLst/>
            <a:cxnLst>
              <a:cxn ang="0">
                <a:pos x="connsiteX0" y="connsiteY0"/>
              </a:cxn>
              <a:cxn ang="0">
                <a:pos x="connsiteX1" y="connsiteY1"/>
              </a:cxn>
              <a:cxn ang="0">
                <a:pos x="connsiteX2" y="connsiteY2"/>
              </a:cxn>
              <a:cxn ang="0">
                <a:pos x="connsiteX3" y="connsiteY3"/>
              </a:cxn>
            </a:cxnLst>
            <a:rect l="l" t="t" r="r" b="b"/>
            <a:pathLst>
              <a:path w="8627533" h="973667">
                <a:moveTo>
                  <a:pt x="0" y="16933"/>
                </a:moveTo>
                <a:lnTo>
                  <a:pt x="4318000" y="973667"/>
                </a:lnTo>
                <a:lnTo>
                  <a:pt x="8627533" y="0"/>
                </a:lnTo>
                <a:lnTo>
                  <a:pt x="0" y="16933"/>
                </a:lnTo>
                <a:close/>
              </a:path>
            </a:pathLst>
          </a:cu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a:t>Three </a:t>
            </a:r>
            <a:r>
              <a:rPr lang="en-US" dirty="0" smtClean="0"/>
              <a:t>Stages of Knowing Your Borrowers</a:t>
            </a:r>
            <a:endParaRPr lang="en-US" dirty="0"/>
          </a:p>
        </p:txBody>
      </p:sp>
      <p:sp>
        <p:nvSpPr>
          <p:cNvPr id="7" name="Rectangle 6"/>
          <p:cNvSpPr/>
          <p:nvPr/>
        </p:nvSpPr>
        <p:spPr>
          <a:xfrm>
            <a:off x="381000" y="2108201"/>
            <a:ext cx="2866175" cy="1490133"/>
          </a:xfrm>
          <a:prstGeom prst="rect">
            <a:avLst/>
          </a:prstGeom>
          <a:solidFill>
            <a:schemeClr val="accent3"/>
          </a:solid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latin typeface="Arial Black"/>
                <a:cs typeface="Arial Black"/>
              </a:rPr>
              <a:t>PAYMENT PATTERNS</a:t>
            </a:r>
            <a:endParaRPr lang="en-US" sz="2200" dirty="0">
              <a:latin typeface="Arial Black"/>
              <a:cs typeface="Arial Black"/>
            </a:endParaRPr>
          </a:p>
        </p:txBody>
      </p:sp>
      <p:sp>
        <p:nvSpPr>
          <p:cNvPr id="8" name="Rectangle 7"/>
          <p:cNvSpPr/>
          <p:nvPr/>
        </p:nvSpPr>
        <p:spPr>
          <a:xfrm>
            <a:off x="3247175" y="2108201"/>
            <a:ext cx="2703938" cy="1490133"/>
          </a:xfrm>
          <a:prstGeom prst="rect">
            <a:avLst/>
          </a:prstGeom>
          <a:solidFill>
            <a:srgbClr val="F68B1F"/>
          </a:solid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200" dirty="0" smtClean="0">
                <a:solidFill>
                  <a:prstClr val="white"/>
                </a:solidFill>
                <a:latin typeface="Arial Black"/>
                <a:cs typeface="Arial Black"/>
              </a:rPr>
              <a:t>CLUSTERS</a:t>
            </a:r>
            <a:endParaRPr lang="en-US" sz="2200" dirty="0">
              <a:solidFill>
                <a:prstClr val="white"/>
              </a:solidFill>
              <a:latin typeface="Arial Black"/>
              <a:cs typeface="Arial Black"/>
            </a:endParaRPr>
          </a:p>
        </p:txBody>
      </p:sp>
      <p:sp>
        <p:nvSpPr>
          <p:cNvPr id="9" name="Rectangle 8"/>
          <p:cNvSpPr/>
          <p:nvPr/>
        </p:nvSpPr>
        <p:spPr>
          <a:xfrm>
            <a:off x="5951112" y="2108201"/>
            <a:ext cx="2703938" cy="1490133"/>
          </a:xfrm>
          <a:prstGeom prst="rect">
            <a:avLst/>
          </a:prstGeom>
          <a:solidFill>
            <a:srgbClr val="56C5D0"/>
          </a:solid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prstClr val="white"/>
                </a:solidFill>
                <a:latin typeface="Arial Black"/>
                <a:cs typeface="Arial Black"/>
              </a:rPr>
              <a:t>MARKETING</a:t>
            </a:r>
            <a:endParaRPr lang="en-US" sz="2200" dirty="0"/>
          </a:p>
        </p:txBody>
      </p:sp>
      <p:sp>
        <p:nvSpPr>
          <p:cNvPr id="15" name="TextBox 14"/>
          <p:cNvSpPr txBox="1"/>
          <p:nvPr/>
        </p:nvSpPr>
        <p:spPr>
          <a:xfrm>
            <a:off x="1408763" y="4666047"/>
            <a:ext cx="6326475" cy="769441"/>
          </a:xfrm>
          <a:prstGeom prst="rect">
            <a:avLst/>
          </a:prstGeom>
          <a:noFill/>
        </p:spPr>
        <p:txBody>
          <a:bodyPr wrap="none" rtlCol="0">
            <a:spAutoFit/>
          </a:bodyPr>
          <a:lstStyle/>
          <a:p>
            <a:pPr algn="ctr"/>
            <a:r>
              <a:rPr lang="en-US" sz="2200" dirty="0" smtClean="0">
                <a:latin typeface="Arial Black"/>
                <a:cs typeface="Arial Black"/>
              </a:rPr>
              <a:t>GETTING-TO-KNOW YOUR BORROWERS</a:t>
            </a:r>
          </a:p>
          <a:p>
            <a:pPr algn="ctr"/>
            <a:r>
              <a:rPr lang="en-US" sz="2200" dirty="0" smtClean="0">
                <a:latin typeface="Arial Black"/>
                <a:cs typeface="Arial Black"/>
              </a:rPr>
              <a:t>STARTER PACK</a:t>
            </a:r>
            <a:endParaRPr lang="en-US" sz="2200" dirty="0">
              <a:latin typeface="Arial Black"/>
              <a:cs typeface="Arial Black"/>
            </a:endParaRPr>
          </a:p>
        </p:txBody>
      </p:sp>
    </p:spTree>
    <p:extLst>
      <p:ext uri="{BB962C8B-B14F-4D97-AF65-F5344CB8AC3E}">
        <p14:creationId xmlns:p14="http://schemas.microsoft.com/office/powerpoint/2010/main" val="30304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46235" y="1447209"/>
            <a:ext cx="1463200" cy="25399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524018" y="1462976"/>
            <a:ext cx="3256020" cy="230832"/>
          </a:xfrm>
          <a:prstGeom prst="rect">
            <a:avLst/>
          </a:prstGeom>
          <a:noFill/>
        </p:spPr>
        <p:txBody>
          <a:bodyPr wrap="none" rtlCol="0">
            <a:spAutoFit/>
          </a:bodyPr>
          <a:lstStyle/>
          <a:p>
            <a:r>
              <a:rPr lang="en-US" sz="900" dirty="0" smtClean="0">
                <a:solidFill>
                  <a:srgbClr val="FFFFFF"/>
                </a:solidFill>
                <a:latin typeface="Arial Black"/>
                <a:cs typeface="Arial Black"/>
              </a:rPr>
              <a:t>PAYMENT PATTERNS   </a:t>
            </a:r>
            <a:r>
              <a:rPr lang="en-US" sz="900" dirty="0">
                <a:solidFill>
                  <a:schemeClr val="bg2">
                    <a:lumMod val="50000"/>
                  </a:schemeClr>
                </a:solidFill>
                <a:latin typeface="Arial Black"/>
                <a:cs typeface="Arial Black"/>
              </a:rPr>
              <a:t>CLUSTERS   MARKETING</a:t>
            </a:r>
          </a:p>
        </p:txBody>
      </p:sp>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Do Your Background Checks!</a:t>
            </a:r>
            <a:endParaRPr lang="en-US" dirty="0"/>
          </a:p>
        </p:txBody>
      </p:sp>
      <p:grpSp>
        <p:nvGrpSpPr>
          <p:cNvPr id="4" name="Group 3"/>
          <p:cNvGrpSpPr/>
          <p:nvPr/>
        </p:nvGrpSpPr>
        <p:grpSpPr>
          <a:xfrm>
            <a:off x="244549" y="2286010"/>
            <a:ext cx="4224419" cy="3108543"/>
            <a:chOff x="317601" y="2286010"/>
            <a:chExt cx="4224419" cy="3108543"/>
          </a:xfrm>
        </p:grpSpPr>
        <p:sp>
          <p:nvSpPr>
            <p:cNvPr id="15" name="Rectangle 14"/>
            <p:cNvSpPr/>
            <p:nvPr/>
          </p:nvSpPr>
          <p:spPr>
            <a:xfrm>
              <a:off x="1016937" y="2286010"/>
              <a:ext cx="3525083" cy="310854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F68B1F"/>
                  </a:solidFill>
                  <a:latin typeface="Arial Black"/>
                  <a:cs typeface="Arial Black"/>
                </a:rPr>
                <a:t>POS CASH BALANCE</a:t>
              </a:r>
              <a:endParaRPr lang="en-US" sz="1600" dirty="0">
                <a:solidFill>
                  <a:srgbClr val="F68B1F"/>
                </a:solidFill>
                <a:latin typeface="Arial Black"/>
                <a:cs typeface="Arial Black"/>
              </a:endParaRPr>
            </a:p>
            <a:p>
              <a:r>
                <a:rPr lang="en-US" sz="1400" dirty="0" smtClean="0">
                  <a:solidFill>
                    <a:srgbClr val="9B9DA0"/>
                  </a:solidFill>
                  <a:latin typeface="Arial Black"/>
                  <a:cs typeface="Arial Black"/>
                </a:rPr>
                <a:t>Months balance </a:t>
              </a:r>
              <a:r>
                <a:rPr lang="en-US" sz="1400" dirty="0" err="1" smtClean="0">
                  <a:solidFill>
                    <a:srgbClr val="56C5D0"/>
                  </a:solidFill>
                  <a:latin typeface="Arial Black"/>
                  <a:cs typeface="Arial Black"/>
                </a:rPr>
                <a:t>Recency</a:t>
              </a:r>
              <a:endParaRPr lang="en-US" sz="1400" dirty="0" smtClean="0">
                <a:solidFill>
                  <a:srgbClr val="56C5D0"/>
                </a:solidFill>
                <a:latin typeface="Arial Black"/>
                <a:cs typeface="Arial Black"/>
              </a:endParaRPr>
            </a:p>
            <a:p>
              <a:r>
                <a:rPr lang="en-US" sz="1400" dirty="0" smtClean="0">
                  <a:solidFill>
                    <a:srgbClr val="9B9DA0"/>
                  </a:solidFill>
                  <a:latin typeface="Arial Black"/>
                  <a:cs typeface="Arial Black"/>
                </a:rPr>
                <a:t>Count of transactions </a:t>
              </a:r>
              <a:r>
                <a:rPr lang="en-US" sz="1400" dirty="0" smtClean="0">
                  <a:solidFill>
                    <a:srgbClr val="56C5D0"/>
                  </a:solidFill>
                  <a:latin typeface="Arial Black"/>
                  <a:cs typeface="Arial Black"/>
                </a:rPr>
                <a:t>Frequency</a:t>
              </a:r>
              <a:endParaRPr lang="en-US" sz="1400" dirty="0">
                <a:solidFill>
                  <a:srgbClr val="56C5D0"/>
                </a:solidFill>
                <a:latin typeface="Arial Black"/>
                <a:cs typeface="Arial Black"/>
              </a:endParaRPr>
            </a:p>
            <a:p>
              <a:endParaRPr lang="en-US" sz="1600" dirty="0">
                <a:solidFill>
                  <a:srgbClr val="F68B1F"/>
                </a:solidFill>
                <a:latin typeface="Arial Black"/>
                <a:cs typeface="Arial Black"/>
              </a:endParaRPr>
            </a:p>
            <a:p>
              <a:r>
                <a:rPr lang="en-US" sz="1600" dirty="0" smtClean="0">
                  <a:solidFill>
                    <a:srgbClr val="F68B1F"/>
                  </a:solidFill>
                  <a:latin typeface="Arial Black"/>
                  <a:cs typeface="Arial Black"/>
                </a:rPr>
                <a:t>CREDIT CARD BALANCE</a:t>
              </a:r>
              <a:endParaRPr lang="en-US" sz="1600" dirty="0">
                <a:solidFill>
                  <a:srgbClr val="F68B1F"/>
                </a:solidFill>
                <a:latin typeface="Arial Black"/>
                <a:cs typeface="Arial Black"/>
              </a:endParaRPr>
            </a:p>
            <a:p>
              <a:r>
                <a:rPr lang="en-US" sz="1400" dirty="0">
                  <a:solidFill>
                    <a:srgbClr val="9B9DA0"/>
                  </a:solidFill>
                  <a:latin typeface="Arial Black"/>
                  <a:cs typeface="Arial Black"/>
                </a:rPr>
                <a:t>Amount </a:t>
              </a:r>
              <a:r>
                <a:rPr lang="en-US" sz="1400" dirty="0" smtClean="0">
                  <a:solidFill>
                    <a:srgbClr val="9B9DA0"/>
                  </a:solidFill>
                  <a:latin typeface="Arial Black"/>
                  <a:cs typeface="Arial Black"/>
                </a:rPr>
                <a:t>payments </a:t>
              </a:r>
              <a:r>
                <a:rPr lang="en-US" sz="1400" dirty="0" smtClean="0">
                  <a:solidFill>
                    <a:srgbClr val="56C5D0"/>
                  </a:solidFill>
                  <a:latin typeface="Arial Black"/>
                  <a:cs typeface="Arial Black"/>
                </a:rPr>
                <a:t>Monetary</a:t>
              </a:r>
              <a:endParaRPr lang="en-US" sz="1400" dirty="0">
                <a:solidFill>
                  <a:srgbClr val="56C5D0"/>
                </a:solidFill>
                <a:latin typeface="Arial Black"/>
                <a:cs typeface="Arial Black"/>
              </a:endParaRPr>
            </a:p>
            <a:p>
              <a:r>
                <a:rPr lang="en-US" sz="1400" dirty="0">
                  <a:solidFill>
                    <a:srgbClr val="9B9DA0"/>
                  </a:solidFill>
                  <a:latin typeface="Arial Black"/>
                  <a:cs typeface="Arial Black"/>
                </a:rPr>
                <a:t>Count </a:t>
              </a:r>
              <a:r>
                <a:rPr lang="en-US" sz="1400" dirty="0" smtClean="0">
                  <a:solidFill>
                    <a:srgbClr val="9B9DA0"/>
                  </a:solidFill>
                  <a:latin typeface="Arial Black"/>
                  <a:cs typeface="Arial Black"/>
                </a:rPr>
                <a:t>withdraws </a:t>
              </a:r>
              <a:r>
                <a:rPr lang="en-US" sz="1400" dirty="0" smtClean="0">
                  <a:solidFill>
                    <a:srgbClr val="56C5D0"/>
                  </a:solidFill>
                  <a:latin typeface="Arial Black"/>
                  <a:cs typeface="Arial Black"/>
                </a:rPr>
                <a:t>Frequency</a:t>
              </a:r>
              <a:endParaRPr lang="en-US" sz="1400" dirty="0">
                <a:solidFill>
                  <a:srgbClr val="56C5D0"/>
                </a:solidFill>
                <a:latin typeface="Arial Black"/>
                <a:cs typeface="Arial Black"/>
              </a:endParaRPr>
            </a:p>
            <a:p>
              <a:endParaRPr lang="en-US" sz="1600" dirty="0">
                <a:solidFill>
                  <a:srgbClr val="F68B1F"/>
                </a:solidFill>
                <a:latin typeface="Arial Black"/>
                <a:cs typeface="Arial Black"/>
              </a:endParaRPr>
            </a:p>
            <a:p>
              <a:r>
                <a:rPr lang="en-US" sz="1600" dirty="0" smtClean="0">
                  <a:solidFill>
                    <a:srgbClr val="F68B1F"/>
                  </a:solidFill>
                  <a:latin typeface="Arial Black"/>
                  <a:cs typeface="Arial Black"/>
                </a:rPr>
                <a:t>INSTALLMENT PAYMENTS</a:t>
              </a:r>
            </a:p>
            <a:p>
              <a:r>
                <a:rPr lang="en-US" sz="1400" dirty="0">
                  <a:solidFill>
                    <a:srgbClr val="9B9DA0"/>
                  </a:solidFill>
                  <a:latin typeface="Arial Black"/>
                  <a:cs typeface="Arial Black"/>
                </a:rPr>
                <a:t>Days </a:t>
              </a:r>
              <a:r>
                <a:rPr lang="en-US" sz="1400" dirty="0" smtClean="0">
                  <a:solidFill>
                    <a:srgbClr val="9B9DA0"/>
                  </a:solidFill>
                  <a:latin typeface="Arial Black"/>
                  <a:cs typeface="Arial Black"/>
                </a:rPr>
                <a:t>installment </a:t>
              </a:r>
              <a:r>
                <a:rPr lang="en-US" sz="1400" dirty="0" err="1" smtClean="0">
                  <a:solidFill>
                    <a:srgbClr val="56C5D0"/>
                  </a:solidFill>
                  <a:latin typeface="Arial Black"/>
                  <a:cs typeface="Arial Black"/>
                </a:rPr>
                <a:t>Recency</a:t>
              </a:r>
              <a:endParaRPr lang="en-US" sz="1400" dirty="0">
                <a:solidFill>
                  <a:srgbClr val="56C5D0"/>
                </a:solidFill>
                <a:latin typeface="Arial Black"/>
                <a:cs typeface="Arial Black"/>
              </a:endParaRPr>
            </a:p>
            <a:p>
              <a:r>
                <a:rPr lang="en-US" sz="1400" dirty="0">
                  <a:solidFill>
                    <a:srgbClr val="9B9DA0"/>
                  </a:solidFill>
                  <a:latin typeface="Arial Black"/>
                  <a:cs typeface="Arial Black"/>
                </a:rPr>
                <a:t>Amount </a:t>
              </a:r>
              <a:r>
                <a:rPr lang="en-US" sz="1400" dirty="0" smtClean="0">
                  <a:solidFill>
                    <a:srgbClr val="9B9DA0"/>
                  </a:solidFill>
                  <a:latin typeface="Arial Black"/>
                  <a:cs typeface="Arial Black"/>
                </a:rPr>
                <a:t>installment </a:t>
              </a:r>
              <a:r>
                <a:rPr lang="en-US" sz="1400" dirty="0">
                  <a:solidFill>
                    <a:srgbClr val="56C5D0"/>
                  </a:solidFill>
                  <a:latin typeface="Arial Black"/>
                  <a:cs typeface="Arial Black"/>
                </a:rPr>
                <a:t>Monetary</a:t>
              </a:r>
            </a:p>
            <a:p>
              <a:endParaRPr lang="en-US" sz="1600" dirty="0">
                <a:solidFill>
                  <a:srgbClr val="F68B1F"/>
                </a:solidFill>
                <a:latin typeface="Arial Black"/>
                <a:cs typeface="Arial Black"/>
              </a:endParaRPr>
            </a:p>
            <a:p>
              <a:r>
                <a:rPr lang="en-US" sz="1600" dirty="0" smtClean="0">
                  <a:solidFill>
                    <a:srgbClr val="F68B1F"/>
                  </a:solidFill>
                  <a:latin typeface="Arial Black"/>
                  <a:cs typeface="Arial Black"/>
                </a:rPr>
                <a:t>LOAN </a:t>
              </a:r>
              <a:r>
                <a:rPr lang="en-US" sz="1600" dirty="0">
                  <a:solidFill>
                    <a:srgbClr val="F68B1F"/>
                  </a:solidFill>
                  <a:latin typeface="Arial Black"/>
                  <a:cs typeface="Arial Black"/>
                </a:rPr>
                <a:t>APPROVAL</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603" y="2286010"/>
              <a:ext cx="548217" cy="548217"/>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603" y="3139452"/>
              <a:ext cx="548217" cy="548217"/>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602" y="3992894"/>
              <a:ext cx="548217" cy="548217"/>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601" y="4846336"/>
              <a:ext cx="548217" cy="548217"/>
            </a:xfrm>
            <a:prstGeom prst="rect">
              <a:avLst/>
            </a:prstGeom>
          </p:spPr>
        </p:pic>
      </p:grpSp>
      <p:sp>
        <p:nvSpPr>
          <p:cNvPr id="13" name="Rectangle 12"/>
          <p:cNvSpPr/>
          <p:nvPr/>
        </p:nvSpPr>
        <p:spPr>
          <a:xfrm>
            <a:off x="5382638" y="2286010"/>
            <a:ext cx="3525083" cy="32624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F68B1F"/>
                </a:solidFill>
                <a:latin typeface="Arial Black"/>
                <a:cs typeface="Arial Black"/>
              </a:rPr>
              <a:t>LOGISTIC REGRESSION</a:t>
            </a:r>
            <a:endParaRPr lang="en-US" sz="1600" dirty="0">
              <a:solidFill>
                <a:srgbClr val="F68B1F"/>
              </a:solidFill>
              <a:latin typeface="Arial Black"/>
              <a:cs typeface="Arial Black"/>
            </a:endParaRPr>
          </a:p>
          <a:p>
            <a:r>
              <a:rPr lang="en-US" sz="1400" dirty="0">
                <a:solidFill>
                  <a:srgbClr val="9B9DA0"/>
                </a:solidFill>
                <a:latin typeface="Arial Black"/>
                <a:cs typeface="Arial Black"/>
              </a:rPr>
              <a:t>Accuracy: 51.7%</a:t>
            </a:r>
          </a:p>
          <a:p>
            <a:r>
              <a:rPr lang="en-US" sz="1400" dirty="0">
                <a:solidFill>
                  <a:srgbClr val="9B9DA0"/>
                </a:solidFill>
                <a:latin typeface="Arial Black"/>
                <a:cs typeface="Arial Black"/>
              </a:rPr>
              <a:t>Precision: 51.9%</a:t>
            </a:r>
          </a:p>
          <a:p>
            <a:r>
              <a:rPr lang="en-US" sz="1400" dirty="0">
                <a:solidFill>
                  <a:srgbClr val="9B9DA0"/>
                </a:solidFill>
                <a:latin typeface="Arial Black"/>
                <a:cs typeface="Arial Black"/>
              </a:rPr>
              <a:t>Recall: 57.5%</a:t>
            </a:r>
          </a:p>
          <a:p>
            <a:endParaRPr lang="en-US" sz="1600" dirty="0">
              <a:solidFill>
                <a:srgbClr val="F68B1F"/>
              </a:solidFill>
              <a:latin typeface="Arial Black"/>
              <a:cs typeface="Arial Black"/>
            </a:endParaRPr>
          </a:p>
          <a:p>
            <a:r>
              <a:rPr lang="en-US" sz="1600" dirty="0" smtClean="0">
                <a:solidFill>
                  <a:srgbClr val="F68B1F"/>
                </a:solidFill>
                <a:latin typeface="Arial Black"/>
                <a:cs typeface="Arial Black"/>
              </a:rPr>
              <a:t>RANDOM FOREST</a:t>
            </a:r>
          </a:p>
          <a:p>
            <a:r>
              <a:rPr lang="en-US" sz="1400" dirty="0">
                <a:solidFill>
                  <a:srgbClr val="9B9DA0"/>
                </a:solidFill>
                <a:latin typeface="Arial Black"/>
                <a:cs typeface="Arial Black"/>
              </a:rPr>
              <a:t>Accuracy: 92.5%</a:t>
            </a:r>
          </a:p>
          <a:p>
            <a:r>
              <a:rPr lang="en-US" sz="1400" dirty="0">
                <a:solidFill>
                  <a:srgbClr val="8CAF1F"/>
                </a:solidFill>
                <a:latin typeface="Arial Black"/>
                <a:cs typeface="Arial Black"/>
              </a:rPr>
              <a:t>Precision: 97.7%</a:t>
            </a:r>
          </a:p>
          <a:p>
            <a:r>
              <a:rPr lang="en-US" sz="1400" dirty="0">
                <a:solidFill>
                  <a:srgbClr val="9B9DA0"/>
                </a:solidFill>
                <a:latin typeface="Arial Black"/>
                <a:cs typeface="Arial Black"/>
              </a:rPr>
              <a:t>Recall: 87.3%</a:t>
            </a:r>
          </a:p>
          <a:p>
            <a:endParaRPr lang="en-US" sz="1600" dirty="0">
              <a:solidFill>
                <a:srgbClr val="F68B1F"/>
              </a:solidFill>
              <a:latin typeface="Arial Black"/>
              <a:cs typeface="Arial Black"/>
            </a:endParaRPr>
          </a:p>
          <a:p>
            <a:r>
              <a:rPr lang="en-US" sz="1600" dirty="0" smtClean="0">
                <a:solidFill>
                  <a:srgbClr val="F68B1F"/>
                </a:solidFill>
                <a:latin typeface="Arial Black"/>
                <a:cs typeface="Arial Black"/>
              </a:rPr>
              <a:t>XGBOOST</a:t>
            </a:r>
          </a:p>
          <a:p>
            <a:r>
              <a:rPr lang="en-US" sz="1400" dirty="0">
                <a:solidFill>
                  <a:srgbClr val="8CAF1F"/>
                </a:solidFill>
                <a:latin typeface="Arial Black"/>
                <a:cs typeface="Arial Black"/>
              </a:rPr>
              <a:t>Accuracy: 94.5%</a:t>
            </a:r>
          </a:p>
          <a:p>
            <a:r>
              <a:rPr lang="en-US" sz="1400" dirty="0">
                <a:solidFill>
                  <a:srgbClr val="9B9DA0"/>
                </a:solidFill>
                <a:latin typeface="Arial Black"/>
                <a:cs typeface="Arial Black"/>
              </a:rPr>
              <a:t>Precision</a:t>
            </a:r>
            <a:r>
              <a:rPr lang="en-US" sz="1400" dirty="0" smtClean="0">
                <a:solidFill>
                  <a:srgbClr val="9B9DA0"/>
                </a:solidFill>
                <a:latin typeface="Arial Black"/>
                <a:cs typeface="Arial Black"/>
              </a:rPr>
              <a:t>: 93.3%</a:t>
            </a:r>
            <a:endParaRPr lang="en-US" sz="1400" dirty="0">
              <a:solidFill>
                <a:srgbClr val="9B9DA0"/>
              </a:solidFill>
              <a:latin typeface="Arial Black"/>
              <a:cs typeface="Arial Black"/>
            </a:endParaRPr>
          </a:p>
          <a:p>
            <a:r>
              <a:rPr lang="en-US" sz="1400" dirty="0">
                <a:solidFill>
                  <a:srgbClr val="9B9DA0"/>
                </a:solidFill>
                <a:latin typeface="Arial Black"/>
                <a:cs typeface="Arial Black"/>
              </a:rPr>
              <a:t>Recall: </a:t>
            </a:r>
            <a:r>
              <a:rPr lang="en-US" sz="1400" dirty="0" smtClean="0">
                <a:solidFill>
                  <a:srgbClr val="9B9DA0"/>
                </a:solidFill>
                <a:latin typeface="Arial Black"/>
                <a:cs typeface="Arial Black"/>
              </a:rPr>
              <a:t>90.5%</a:t>
            </a:r>
            <a:endParaRPr lang="en-US" sz="1400" dirty="0">
              <a:solidFill>
                <a:srgbClr val="9B9DA0"/>
              </a:solidFill>
              <a:latin typeface="Arial Black"/>
              <a:cs typeface="Arial Black"/>
            </a:endParaRPr>
          </a:p>
        </p:txBody>
      </p:sp>
    </p:spTree>
    <p:extLst>
      <p:ext uri="{BB962C8B-B14F-4D97-AF65-F5344CB8AC3E}">
        <p14:creationId xmlns:p14="http://schemas.microsoft.com/office/powerpoint/2010/main" val="128673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44549" y="233289"/>
            <a:ext cx="8663172" cy="1213920"/>
          </a:xfrm>
          <a:prstGeom prst="rect">
            <a:avLst/>
          </a:prstGeom>
          <a:solidFill>
            <a:srgbClr val="FFB1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Quality over Quantity</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257" y="2556933"/>
            <a:ext cx="2492295" cy="2830992"/>
          </a:xfrm>
          <a:prstGeom prst="rect">
            <a:avLst/>
          </a:prstGeom>
        </p:spPr>
      </p:pic>
      <p:grpSp>
        <p:nvGrpSpPr>
          <p:cNvPr id="5" name="Group 4"/>
          <p:cNvGrpSpPr/>
          <p:nvPr/>
        </p:nvGrpSpPr>
        <p:grpSpPr>
          <a:xfrm>
            <a:off x="519604" y="2039128"/>
            <a:ext cx="5286739" cy="1542271"/>
            <a:chOff x="519605" y="2039129"/>
            <a:chExt cx="4822380" cy="1406806"/>
          </a:xfrm>
        </p:grpSpPr>
        <p:sp>
          <p:nvSpPr>
            <p:cNvPr id="4" name="Content Placeholder 2"/>
            <p:cNvSpPr txBox="1">
              <a:spLocks/>
            </p:cNvSpPr>
            <p:nvPr/>
          </p:nvSpPr>
          <p:spPr>
            <a:xfrm>
              <a:off x="2103889" y="2039129"/>
              <a:ext cx="3238096" cy="1406806"/>
            </a:xfrm>
            <a:prstGeom prst="rect">
              <a:avLst/>
            </a:prstGeom>
          </p:spPr>
          <p:txBody>
            <a:bodyPr/>
            <a:lstStyle>
              <a:lvl1pPr marL="0" indent="0" algn="l" defTabSz="457200" rtl="0" eaLnBrk="1" latinLnBrk="0" hangingPunct="1">
                <a:spcBef>
                  <a:spcPct val="20000"/>
                </a:spcBef>
                <a:buFont typeface="Arial"/>
                <a:buNone/>
                <a:defRPr sz="2600" b="1" kern="1200">
                  <a:solidFill>
                    <a:schemeClr val="tx1"/>
                  </a:solidFill>
                  <a:latin typeface="+mn-lt"/>
                  <a:ea typeface="+mn-ea"/>
                  <a:cs typeface="+mn-cs"/>
                </a:defRPr>
              </a:lvl1pPr>
              <a:lvl2pPr marL="338138" indent="-338138" algn="l" defTabSz="457200" rtl="0" eaLnBrk="1" latinLnBrk="0" hangingPunct="1">
                <a:spcBef>
                  <a:spcPts val="1000"/>
                </a:spcBef>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0" dirty="0">
                  <a:solidFill>
                    <a:schemeClr val="bg1">
                      <a:lumMod val="50000"/>
                    </a:schemeClr>
                  </a:solidFill>
                  <a:latin typeface="Arial Black"/>
                  <a:cs typeface="Arial Black"/>
                </a:rPr>
                <a:t>ORIGINAL</a:t>
              </a:r>
            </a:p>
            <a:p>
              <a:r>
                <a:rPr lang="en-US" sz="2000" b="0" dirty="0" smtClean="0">
                  <a:solidFill>
                    <a:schemeClr val="bg1">
                      <a:lumMod val="50000"/>
                    </a:schemeClr>
                  </a:solidFill>
                </a:rPr>
                <a:t>Get the largest amount of loans for more interest</a:t>
              </a:r>
              <a:endParaRPr lang="en-US" sz="2000" b="0" dirty="0">
                <a:solidFill>
                  <a:schemeClr val="bg1">
                    <a:lumMod val="50000"/>
                  </a:schemeClr>
                </a:solidFill>
              </a:endParaRPr>
            </a:p>
          </p:txBody>
        </p:sp>
        <p:pic>
          <p:nvPicPr>
            <p:cNvPr id="6" name="Picture 5" descr="muscl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05" y="2165274"/>
              <a:ext cx="990600" cy="825500"/>
            </a:xfrm>
            <a:prstGeom prst="rect">
              <a:avLst/>
            </a:prstGeom>
          </p:spPr>
        </p:pic>
        <p:cxnSp>
          <p:nvCxnSpPr>
            <p:cNvPr id="9" name="Straight Connector 8"/>
            <p:cNvCxnSpPr/>
            <p:nvPr/>
          </p:nvCxnSpPr>
          <p:spPr>
            <a:xfrm>
              <a:off x="519605" y="2165274"/>
              <a:ext cx="1307168" cy="825500"/>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8882" y="2165274"/>
              <a:ext cx="1257891" cy="825500"/>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7613507" y="233289"/>
            <a:ext cx="809837" cy="276999"/>
          </a:xfrm>
          <a:prstGeom prst="rect">
            <a:avLst/>
          </a:prstGeom>
          <a:solidFill>
            <a:schemeClr val="tx2"/>
          </a:solidFill>
        </p:spPr>
        <p:txBody>
          <a:bodyPr wrap="none" rtlCol="0">
            <a:spAutoFit/>
          </a:bodyPr>
          <a:lstStyle/>
          <a:p>
            <a:r>
              <a:rPr lang="en-US" sz="1200" b="1" dirty="0" smtClean="0">
                <a:solidFill>
                  <a:schemeClr val="bg2"/>
                </a:solidFill>
              </a:rPr>
              <a:t>INSIGHT</a:t>
            </a:r>
            <a:endParaRPr lang="en-US" sz="1200" b="1" dirty="0">
              <a:solidFill>
                <a:schemeClr val="bg2"/>
              </a:solidFill>
            </a:endParaRPr>
          </a:p>
        </p:txBody>
      </p:sp>
      <p:sp>
        <p:nvSpPr>
          <p:cNvPr id="17" name="TextBox 16"/>
          <p:cNvSpPr txBox="1"/>
          <p:nvPr/>
        </p:nvSpPr>
        <p:spPr>
          <a:xfrm>
            <a:off x="519605" y="4334933"/>
            <a:ext cx="5076290" cy="1538883"/>
          </a:xfrm>
          <a:prstGeom prst="rect">
            <a:avLst/>
          </a:prstGeom>
          <a:noFill/>
        </p:spPr>
        <p:txBody>
          <a:bodyPr wrap="square" rtlCol="0">
            <a:spAutoFit/>
          </a:bodyPr>
          <a:lstStyle/>
          <a:p>
            <a:pPr algn="r"/>
            <a:r>
              <a:rPr lang="en-US" dirty="0">
                <a:latin typeface="Arial Black"/>
                <a:cs typeface="Arial Black"/>
              </a:rPr>
              <a:t>REVISED</a:t>
            </a:r>
          </a:p>
          <a:p>
            <a:pPr algn="r"/>
            <a:r>
              <a:rPr lang="en-US" sz="2400" b="1" dirty="0" smtClean="0"/>
              <a:t>Possibility of delays should be minimized</a:t>
            </a:r>
            <a:endParaRPr lang="en-US" sz="2400" b="1" dirty="0"/>
          </a:p>
          <a:p>
            <a:pPr algn="r"/>
            <a:endParaRPr lang="en-US" sz="2800" dirty="0"/>
          </a:p>
        </p:txBody>
      </p:sp>
      <p:sp>
        <p:nvSpPr>
          <p:cNvPr id="21" name="Rectangle 20"/>
          <p:cNvSpPr/>
          <p:nvPr/>
        </p:nvSpPr>
        <p:spPr>
          <a:xfrm>
            <a:off x="5546235" y="1447209"/>
            <a:ext cx="1463200" cy="25399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524018" y="1462976"/>
            <a:ext cx="3256020" cy="230832"/>
          </a:xfrm>
          <a:prstGeom prst="rect">
            <a:avLst/>
          </a:prstGeom>
          <a:noFill/>
        </p:spPr>
        <p:txBody>
          <a:bodyPr wrap="none" rtlCol="0">
            <a:spAutoFit/>
          </a:bodyPr>
          <a:lstStyle/>
          <a:p>
            <a:r>
              <a:rPr lang="en-US" sz="900" dirty="0" smtClean="0">
                <a:solidFill>
                  <a:srgbClr val="FFFFFF"/>
                </a:solidFill>
                <a:latin typeface="Arial Black"/>
                <a:cs typeface="Arial Black"/>
              </a:rPr>
              <a:t>PAYMENT PATTERNS   </a:t>
            </a:r>
            <a:r>
              <a:rPr lang="en-US" sz="900" dirty="0">
                <a:solidFill>
                  <a:schemeClr val="bg2">
                    <a:lumMod val="50000"/>
                  </a:schemeClr>
                </a:solidFill>
                <a:latin typeface="Arial Black"/>
                <a:cs typeface="Arial Black"/>
              </a:rPr>
              <a:t>CLUSTERS   MARKETING</a:t>
            </a:r>
          </a:p>
        </p:txBody>
      </p:sp>
    </p:spTree>
    <p:extLst>
      <p:ext uri="{BB962C8B-B14F-4D97-AF65-F5344CB8AC3E}">
        <p14:creationId xmlns:p14="http://schemas.microsoft.com/office/powerpoint/2010/main" val="298112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44549" y="233289"/>
            <a:ext cx="8663172" cy="1213920"/>
          </a:xfrm>
          <a:prstGeom prst="rect">
            <a:avLst/>
          </a:prstGeom>
          <a:solidFill>
            <a:srgbClr val="FFB1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“Tell Me Your Friends And I </a:t>
            </a:r>
            <a:r>
              <a:rPr lang="en-US" dirty="0"/>
              <a:t>will </a:t>
            </a:r>
            <a:r>
              <a:rPr lang="en-US" dirty="0" smtClean="0"/>
              <a:t>Tell You Who You Are”</a:t>
            </a:r>
            <a:endParaRPr lang="en-US" dirty="0"/>
          </a:p>
        </p:txBody>
      </p:sp>
      <p:sp>
        <p:nvSpPr>
          <p:cNvPr id="17" name="Rectangle 16"/>
          <p:cNvSpPr/>
          <p:nvPr/>
        </p:nvSpPr>
        <p:spPr>
          <a:xfrm>
            <a:off x="7015754" y="1446433"/>
            <a:ext cx="825938" cy="253998"/>
          </a:xfrm>
          <a:prstGeom prst="rect">
            <a:avLst/>
          </a:prstGeom>
          <a:solidFill>
            <a:srgbClr val="FF7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524018" y="1462978"/>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a:t>
            </a:r>
            <a:r>
              <a:rPr lang="en-US" sz="900" dirty="0" smtClean="0">
                <a:solidFill>
                  <a:srgbClr val="9B9DA0"/>
                </a:solidFill>
                <a:latin typeface="Arial Black"/>
                <a:cs typeface="Arial Black"/>
              </a:rPr>
              <a:t>   </a:t>
            </a:r>
            <a:r>
              <a:rPr lang="en-US" sz="900" dirty="0">
                <a:solidFill>
                  <a:schemeClr val="bg1"/>
                </a:solidFill>
                <a:latin typeface="Arial Black"/>
                <a:cs typeface="Arial Black"/>
              </a:rPr>
              <a:t>CLUSTERS</a:t>
            </a:r>
            <a:r>
              <a:rPr lang="en-US" sz="900" dirty="0">
                <a:solidFill>
                  <a:schemeClr val="bg2">
                    <a:lumMod val="50000"/>
                  </a:schemeClr>
                </a:solidFill>
                <a:latin typeface="Arial Black"/>
                <a:cs typeface="Arial Black"/>
              </a:rPr>
              <a:t>   MARKETING</a:t>
            </a:r>
          </a:p>
        </p:txBody>
      </p:sp>
      <p:pic>
        <p:nvPicPr>
          <p:cNvPr id="10" name="Picture 9"/>
          <p:cNvPicPr>
            <a:picLocks noChangeAspect="1"/>
          </p:cNvPicPr>
          <p:nvPr/>
        </p:nvPicPr>
        <p:blipFill rotWithShape="1">
          <a:blip r:embed="rId3"/>
          <a:srcRect t="589"/>
          <a:stretch/>
        </p:blipFill>
        <p:spPr>
          <a:xfrm>
            <a:off x="1019750" y="1954923"/>
            <a:ext cx="7104501" cy="4825983"/>
          </a:xfrm>
          <a:prstGeom prst="rect">
            <a:avLst/>
          </a:prstGeom>
        </p:spPr>
      </p:pic>
    </p:spTree>
    <p:extLst>
      <p:ext uri="{BB962C8B-B14F-4D97-AF65-F5344CB8AC3E}">
        <p14:creationId xmlns:p14="http://schemas.microsoft.com/office/powerpoint/2010/main" val="3437428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57753" flipH="1">
            <a:off x="1487575" y="2030419"/>
            <a:ext cx="4098226" cy="3755118"/>
          </a:xfrm>
          <a:prstGeom prst="rect">
            <a:avLst/>
          </a:prstGeom>
        </p:spPr>
      </p:pic>
      <p:sp>
        <p:nvSpPr>
          <p:cNvPr id="4" name="Title 1"/>
          <p:cNvSpPr txBox="1">
            <a:spLocks/>
          </p:cNvSpPr>
          <p:nvPr/>
        </p:nvSpPr>
        <p:spPr>
          <a:xfrm>
            <a:off x="244549" y="23328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What To Look For…?</a:t>
            </a:r>
            <a:endParaRPr lang="en-US" dirty="0"/>
          </a:p>
        </p:txBody>
      </p:sp>
      <p:sp>
        <p:nvSpPr>
          <p:cNvPr id="6" name="TextBox 5"/>
          <p:cNvSpPr txBox="1"/>
          <p:nvPr/>
        </p:nvSpPr>
        <p:spPr>
          <a:xfrm>
            <a:off x="3564249" y="2996430"/>
            <a:ext cx="1831612" cy="646331"/>
          </a:xfrm>
          <a:prstGeom prst="rect">
            <a:avLst/>
          </a:prstGeom>
          <a:noFill/>
        </p:spPr>
        <p:txBody>
          <a:bodyPr wrap="square" rtlCol="0">
            <a:spAutoFit/>
          </a:bodyPr>
          <a:lstStyle/>
          <a:p>
            <a:pPr algn="ctr"/>
            <a:r>
              <a:rPr lang="en-US" dirty="0" smtClean="0">
                <a:solidFill>
                  <a:schemeClr val="bg2"/>
                </a:solidFill>
                <a:latin typeface="Arial Black"/>
                <a:cs typeface="Arial Black"/>
              </a:rPr>
              <a:t>ABILITY TO PAY</a:t>
            </a:r>
            <a:endParaRPr lang="en-US" dirty="0">
              <a:solidFill>
                <a:schemeClr val="bg2"/>
              </a:solidFill>
              <a:latin typeface="Arial Black"/>
              <a:cs typeface="Arial Black"/>
            </a:endParaRPr>
          </a:p>
        </p:txBody>
      </p:sp>
      <p:sp>
        <p:nvSpPr>
          <p:cNvPr id="7" name="TextBox 6"/>
          <p:cNvSpPr txBox="1"/>
          <p:nvPr/>
        </p:nvSpPr>
        <p:spPr>
          <a:xfrm>
            <a:off x="493961" y="2996430"/>
            <a:ext cx="2465262" cy="369332"/>
          </a:xfrm>
          <a:prstGeom prst="rect">
            <a:avLst/>
          </a:prstGeom>
          <a:noFill/>
        </p:spPr>
        <p:txBody>
          <a:bodyPr wrap="square" rtlCol="0">
            <a:spAutoFit/>
          </a:bodyPr>
          <a:lstStyle/>
          <a:p>
            <a:pPr algn="ctr"/>
            <a:r>
              <a:rPr lang="en-US" dirty="0" smtClean="0">
                <a:solidFill>
                  <a:schemeClr val="bg1">
                    <a:lumMod val="65000"/>
                  </a:schemeClr>
                </a:solidFill>
                <a:latin typeface="Arial Black"/>
                <a:cs typeface="Arial Black"/>
              </a:rPr>
              <a:t>DEMOGRAPHIC</a:t>
            </a:r>
            <a:endParaRPr lang="en-US" dirty="0">
              <a:solidFill>
                <a:schemeClr val="bg1">
                  <a:lumMod val="65000"/>
                </a:schemeClr>
              </a:solidFill>
              <a:latin typeface="Arial Black"/>
              <a:cs typeface="Arial Black"/>
            </a:endParaRPr>
          </a:p>
        </p:txBody>
      </p:sp>
      <p:sp>
        <p:nvSpPr>
          <p:cNvPr id="8" name="TextBox 7"/>
          <p:cNvSpPr txBox="1"/>
          <p:nvPr/>
        </p:nvSpPr>
        <p:spPr>
          <a:xfrm>
            <a:off x="5951659" y="2996430"/>
            <a:ext cx="2465262" cy="646331"/>
          </a:xfrm>
          <a:prstGeom prst="rect">
            <a:avLst/>
          </a:prstGeom>
          <a:noFill/>
        </p:spPr>
        <p:txBody>
          <a:bodyPr wrap="square" rtlCol="0">
            <a:spAutoFit/>
          </a:bodyPr>
          <a:lstStyle/>
          <a:p>
            <a:pPr algn="ctr"/>
            <a:r>
              <a:rPr lang="en-US" dirty="0" smtClean="0">
                <a:solidFill>
                  <a:schemeClr val="bg1">
                    <a:lumMod val="65000"/>
                  </a:schemeClr>
                </a:solidFill>
                <a:latin typeface="Arial Black"/>
                <a:cs typeface="Arial Black"/>
              </a:rPr>
              <a:t>ASSETS (COLLATERAL)</a:t>
            </a:r>
            <a:endParaRPr lang="en-US" dirty="0">
              <a:solidFill>
                <a:schemeClr val="bg1">
                  <a:lumMod val="65000"/>
                </a:schemeClr>
              </a:solidFill>
              <a:latin typeface="Arial Black"/>
              <a:cs typeface="Arial Black"/>
            </a:endParaRPr>
          </a:p>
        </p:txBody>
      </p:sp>
      <p:sp>
        <p:nvSpPr>
          <p:cNvPr id="10" name="TextBox 9"/>
          <p:cNvSpPr txBox="1"/>
          <p:nvPr/>
        </p:nvSpPr>
        <p:spPr>
          <a:xfrm>
            <a:off x="7613507" y="233289"/>
            <a:ext cx="809837" cy="276999"/>
          </a:xfrm>
          <a:prstGeom prst="rect">
            <a:avLst/>
          </a:prstGeom>
          <a:solidFill>
            <a:schemeClr val="tx2"/>
          </a:solidFill>
        </p:spPr>
        <p:txBody>
          <a:bodyPr wrap="none" rtlCol="0">
            <a:spAutoFit/>
          </a:bodyPr>
          <a:lstStyle/>
          <a:p>
            <a:r>
              <a:rPr lang="en-US" sz="1200" b="1" dirty="0" smtClean="0">
                <a:solidFill>
                  <a:schemeClr val="bg2"/>
                </a:solidFill>
              </a:rPr>
              <a:t>INSIGHT</a:t>
            </a:r>
            <a:endParaRPr lang="en-US" sz="1200" b="1" dirty="0">
              <a:solidFill>
                <a:schemeClr val="bg2"/>
              </a:solidFill>
            </a:endParaRPr>
          </a:p>
        </p:txBody>
      </p:sp>
      <p:sp>
        <p:nvSpPr>
          <p:cNvPr id="18" name="Rectangle 17"/>
          <p:cNvSpPr/>
          <p:nvPr/>
        </p:nvSpPr>
        <p:spPr>
          <a:xfrm>
            <a:off x="7015754" y="1446433"/>
            <a:ext cx="825938" cy="253998"/>
          </a:xfrm>
          <a:prstGeom prst="rect">
            <a:avLst/>
          </a:prstGeom>
          <a:solidFill>
            <a:srgbClr val="FF7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24018" y="1462978"/>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a:t>
            </a:r>
            <a:r>
              <a:rPr lang="en-US" sz="900" dirty="0" smtClean="0">
                <a:solidFill>
                  <a:srgbClr val="9B9DA0"/>
                </a:solidFill>
                <a:latin typeface="Arial Black"/>
                <a:cs typeface="Arial Black"/>
              </a:rPr>
              <a:t>   </a:t>
            </a:r>
            <a:r>
              <a:rPr lang="en-US" sz="900" dirty="0">
                <a:solidFill>
                  <a:schemeClr val="bg1"/>
                </a:solidFill>
                <a:latin typeface="Arial Black"/>
                <a:cs typeface="Arial Black"/>
              </a:rPr>
              <a:t>CLUSTERS</a:t>
            </a:r>
            <a:r>
              <a:rPr lang="en-US" sz="900" dirty="0">
                <a:solidFill>
                  <a:schemeClr val="bg2">
                    <a:lumMod val="50000"/>
                  </a:schemeClr>
                </a:solidFill>
                <a:latin typeface="Arial Black"/>
                <a:cs typeface="Arial Black"/>
              </a:rPr>
              <a:t>   MARKETING</a:t>
            </a:r>
          </a:p>
        </p:txBody>
      </p:sp>
    </p:spTree>
    <p:extLst>
      <p:ext uri="{BB962C8B-B14F-4D97-AF65-F5344CB8AC3E}">
        <p14:creationId xmlns:p14="http://schemas.microsoft.com/office/powerpoint/2010/main" val="2139474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457200" y="685800"/>
            <a:ext cx="3403600" cy="5495544"/>
          </a:xfrm>
        </p:spPr>
        <p:txBody>
          <a:bodyPr>
            <a:normAutofit/>
          </a:bodyPr>
          <a:lstStyle/>
          <a:p>
            <a:pPr fontAlgn="base"/>
            <a:r>
              <a:rPr lang="en-PH" sz="2800" dirty="0"/>
              <a:t>Average </a:t>
            </a:r>
            <a:r>
              <a:rPr lang="en-PH" sz="2800" dirty="0" smtClean="0"/>
              <a:t>Borrower</a:t>
            </a:r>
          </a:p>
          <a:p>
            <a:pPr fontAlgn="base"/>
            <a:endParaRPr lang="en-PH" sz="2800" dirty="0" smtClean="0"/>
          </a:p>
          <a:p>
            <a:pPr marL="285750" indent="-285750" fontAlgn="base">
              <a:buFont typeface="Arial" panose="020B0604020202020204" pitchFamily="34" charset="0"/>
              <a:buChar char="•"/>
            </a:pPr>
            <a:r>
              <a:rPr lang="en-US" sz="2000" b="1" dirty="0" smtClean="0">
                <a:solidFill>
                  <a:srgbClr val="8CAF1F"/>
                </a:solidFill>
                <a:latin typeface="+mn-lt"/>
              </a:rPr>
              <a:t>Mid-</a:t>
            </a:r>
            <a:r>
              <a:rPr lang="en-US" sz="2000" dirty="0" smtClean="0">
                <a:latin typeface="+mn-lt"/>
              </a:rPr>
              <a:t>External </a:t>
            </a:r>
            <a:r>
              <a:rPr lang="en-US" sz="2000" dirty="0">
                <a:latin typeface="+mn-lt"/>
              </a:rPr>
              <a:t>Source of Income</a:t>
            </a:r>
          </a:p>
          <a:p>
            <a:pPr marL="285750" indent="-285750" fontAlgn="base">
              <a:buFont typeface="Arial" panose="020B0604020202020204" pitchFamily="34" charset="0"/>
              <a:buChar char="•"/>
            </a:pPr>
            <a:r>
              <a:rPr lang="en-US" sz="2000" dirty="0" smtClean="0">
                <a:latin typeface="+mn-lt"/>
              </a:rPr>
              <a:t>Male and Female</a:t>
            </a:r>
            <a:endParaRPr lang="en-US" sz="2000" dirty="0">
              <a:latin typeface="+mn-lt"/>
            </a:endParaRPr>
          </a:p>
          <a:p>
            <a:pPr marL="285750" indent="-285750" fontAlgn="base">
              <a:buFont typeface="Arial" panose="020B0604020202020204" pitchFamily="34" charset="0"/>
              <a:buChar char="•"/>
            </a:pPr>
            <a:r>
              <a:rPr lang="en-US" sz="2000" dirty="0">
                <a:latin typeface="+mn-lt"/>
              </a:rPr>
              <a:t>Mostly </a:t>
            </a:r>
            <a:r>
              <a:rPr lang="en-US" sz="2000" b="1" dirty="0">
                <a:solidFill>
                  <a:srgbClr val="8CAF1F"/>
                </a:solidFill>
                <a:latin typeface="+mn-lt"/>
              </a:rPr>
              <a:t>Pensioner</a:t>
            </a:r>
            <a:r>
              <a:rPr lang="en-US" sz="2000" dirty="0">
                <a:solidFill>
                  <a:srgbClr val="8CAF1F"/>
                </a:solidFill>
                <a:latin typeface="+mn-lt"/>
              </a:rPr>
              <a:t> </a:t>
            </a:r>
            <a:r>
              <a:rPr lang="en-US" sz="2000" dirty="0">
                <a:latin typeface="+mn-lt"/>
              </a:rPr>
              <a:t>income type</a:t>
            </a:r>
          </a:p>
          <a:p>
            <a:endParaRPr lang="en-US" sz="3400" dirty="0">
              <a:latin typeface="+mj-lt"/>
            </a:endParaRPr>
          </a:p>
        </p:txBody>
      </p:sp>
      <p:sp>
        <p:nvSpPr>
          <p:cNvPr id="22" name="Rectangle 21"/>
          <p:cNvSpPr/>
          <p:nvPr/>
        </p:nvSpPr>
        <p:spPr>
          <a:xfrm>
            <a:off x="244550" y="1376289"/>
            <a:ext cx="8663172" cy="32491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44549" y="233289"/>
            <a:ext cx="8663172" cy="12139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244549" y="233289"/>
            <a:ext cx="8229600" cy="1143000"/>
          </a:xfrm>
          <a:prstGeom prst="rect">
            <a:avLst/>
          </a:prstGeom>
          <a:noFill/>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endParaRPr lang="en-US" dirty="0"/>
          </a:p>
        </p:txBody>
      </p:sp>
      <p:sp>
        <p:nvSpPr>
          <p:cNvPr id="25" name="Rectangle 24"/>
          <p:cNvSpPr/>
          <p:nvPr/>
        </p:nvSpPr>
        <p:spPr>
          <a:xfrm>
            <a:off x="7825797" y="1447209"/>
            <a:ext cx="908532" cy="253998"/>
          </a:xfrm>
          <a:prstGeom prst="rect">
            <a:avLst/>
          </a:prstGeom>
          <a:solidFill>
            <a:srgbClr val="78D1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524018" y="1462981"/>
            <a:ext cx="3256020" cy="230832"/>
          </a:xfrm>
          <a:prstGeom prst="rect">
            <a:avLst/>
          </a:prstGeom>
          <a:noFill/>
        </p:spPr>
        <p:txBody>
          <a:bodyPr wrap="none" rtlCol="0">
            <a:spAutoFit/>
          </a:bodyPr>
          <a:lstStyle/>
          <a:p>
            <a:r>
              <a:rPr lang="en-US" sz="900" dirty="0" smtClean="0">
                <a:solidFill>
                  <a:srgbClr val="7F7F7F"/>
                </a:solidFill>
                <a:latin typeface="Arial Black"/>
                <a:cs typeface="Arial Black"/>
              </a:rPr>
              <a:t>PAYMENT PATTERNS   </a:t>
            </a:r>
            <a:r>
              <a:rPr lang="en-US" sz="900" dirty="0">
                <a:solidFill>
                  <a:srgbClr val="7F7F7F"/>
                </a:solidFill>
                <a:latin typeface="Arial Black"/>
                <a:cs typeface="Arial Black"/>
              </a:rPr>
              <a:t>CLUSTERS   </a:t>
            </a:r>
            <a:r>
              <a:rPr lang="en-US" sz="900" dirty="0">
                <a:solidFill>
                  <a:schemeClr val="bg1"/>
                </a:solidFill>
                <a:latin typeface="Arial Black"/>
                <a:cs typeface="Arial Black"/>
              </a:rPr>
              <a:t>MARKETING</a:t>
            </a:r>
          </a:p>
        </p:txBody>
      </p:sp>
      <p:sp>
        <p:nvSpPr>
          <p:cNvPr id="16" name="Title 1"/>
          <p:cNvSpPr txBox="1">
            <a:spLocks/>
          </p:cNvSpPr>
          <p:nvPr/>
        </p:nvSpPr>
        <p:spPr>
          <a:xfrm>
            <a:off x="264358" y="268749"/>
            <a:ext cx="8229600" cy="1143000"/>
          </a:xfrm>
          <a:prstGeom prst="rect">
            <a:avLst/>
          </a:prstGeom>
        </p:spPr>
        <p:txBody>
          <a:bodyPr/>
          <a:lstStyle>
            <a:lvl1pPr algn="l" defTabSz="457200" rtl="0" eaLnBrk="1" latinLnBrk="0" hangingPunct="1">
              <a:spcBef>
                <a:spcPct val="0"/>
              </a:spcBef>
              <a:buNone/>
              <a:defRPr sz="3200" kern="1200">
                <a:solidFill>
                  <a:schemeClr val="tx1"/>
                </a:solidFill>
                <a:latin typeface="+mj-lt"/>
                <a:ea typeface="+mj-ea"/>
                <a:cs typeface="+mj-cs"/>
              </a:defRPr>
            </a:lvl1pPr>
          </a:lstStyle>
          <a:p>
            <a:r>
              <a:rPr lang="en-US" dirty="0" smtClean="0"/>
              <a:t>Be Wary of Them!</a:t>
            </a:r>
            <a:endParaRPr lang="en-US" dirty="0"/>
          </a:p>
        </p:txBody>
      </p:sp>
      <p:sp>
        <p:nvSpPr>
          <p:cNvPr id="12" name="TextBox 11"/>
          <p:cNvSpPr txBox="1"/>
          <p:nvPr/>
        </p:nvSpPr>
        <p:spPr>
          <a:xfrm>
            <a:off x="7613507" y="233289"/>
            <a:ext cx="809837" cy="276999"/>
          </a:xfrm>
          <a:prstGeom prst="rect">
            <a:avLst/>
          </a:prstGeom>
          <a:solidFill>
            <a:schemeClr val="tx2"/>
          </a:solidFill>
        </p:spPr>
        <p:txBody>
          <a:bodyPr wrap="none" rtlCol="0">
            <a:spAutoFit/>
          </a:bodyPr>
          <a:lstStyle/>
          <a:p>
            <a:r>
              <a:rPr lang="en-US" sz="1200" b="1" dirty="0" smtClean="0">
                <a:solidFill>
                  <a:schemeClr val="bg2"/>
                </a:solidFill>
              </a:rPr>
              <a:t>INSIGHT</a:t>
            </a:r>
            <a:endParaRPr lang="en-US" sz="1200" b="1" dirty="0">
              <a:solidFill>
                <a:schemeClr val="bg2"/>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219" y="2137698"/>
            <a:ext cx="3879622" cy="3879622"/>
          </a:xfrm>
          <a:prstGeom prst="rect">
            <a:avLst/>
          </a:prstGeom>
          <a:ln w="76200">
            <a:solidFill>
              <a:srgbClr val="56C5D0"/>
            </a:solidFill>
          </a:ln>
        </p:spPr>
      </p:pic>
    </p:spTree>
    <p:extLst>
      <p:ext uri="{BB962C8B-B14F-4D97-AF65-F5344CB8AC3E}">
        <p14:creationId xmlns:p14="http://schemas.microsoft.com/office/powerpoint/2010/main" val="265751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BR PPT articles">
      <a:dk1>
        <a:sysClr val="windowText" lastClr="000000"/>
      </a:dk1>
      <a:lt1>
        <a:sysClr val="window" lastClr="FFFFFF"/>
      </a:lt1>
      <a:dk2>
        <a:srgbClr val="000000"/>
      </a:dk2>
      <a:lt2>
        <a:srgbClr val="FFFFFF"/>
      </a:lt2>
      <a:accent1>
        <a:srgbClr val="005DA4"/>
      </a:accent1>
      <a:accent2>
        <a:srgbClr val="FFB12B"/>
      </a:accent2>
      <a:accent3>
        <a:srgbClr val="9AC026"/>
      </a:accent3>
      <a:accent4>
        <a:srgbClr val="E22A21"/>
      </a:accent4>
      <a:accent5>
        <a:srgbClr val="56C5D0"/>
      </a:accent5>
      <a:accent6>
        <a:srgbClr val="F68B1F"/>
      </a:accent6>
      <a:hlink>
        <a:srgbClr val="000000"/>
      </a:hlink>
      <a:folHlink>
        <a:srgbClr val="7B1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1780</TotalTime>
  <Words>1001</Words>
  <Application>Microsoft Office PowerPoint</Application>
  <PresentationFormat>On-screen Show (4:3)</PresentationFormat>
  <Paragraphs>179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Business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Petrillo, Kristin</dc:creator>
  <cp:lastModifiedBy>Mike Allan Nillo</cp:lastModifiedBy>
  <cp:revision>222</cp:revision>
  <cp:lastPrinted>2019-07-15T06:36:30Z</cp:lastPrinted>
  <dcterms:created xsi:type="dcterms:W3CDTF">2014-06-18T14:54:24Z</dcterms:created>
  <dcterms:modified xsi:type="dcterms:W3CDTF">2019-07-18T08:39:11Z</dcterms:modified>
</cp:coreProperties>
</file>