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5" r:id="rId4"/>
    <p:sldId id="259" r:id="rId5"/>
    <p:sldId id="260" r:id="rId6"/>
    <p:sldId id="264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61" r:id="rId15"/>
    <p:sldId id="262" r:id="rId16"/>
    <p:sldId id="292" r:id="rId17"/>
    <p:sldId id="274" r:id="rId18"/>
    <p:sldId id="278" r:id="rId19"/>
    <p:sldId id="281" r:id="rId20"/>
    <p:sldId id="280" r:id="rId21"/>
    <p:sldId id="285" r:id="rId22"/>
    <p:sldId id="283" r:id="rId23"/>
    <p:sldId id="282" r:id="rId24"/>
    <p:sldId id="277" r:id="rId25"/>
    <p:sldId id="295" r:id="rId26"/>
    <p:sldId id="286" r:id="rId27"/>
    <p:sldId id="287" r:id="rId28"/>
    <p:sldId id="288" r:id="rId29"/>
    <p:sldId id="289" r:id="rId30"/>
    <p:sldId id="294" r:id="rId31"/>
    <p:sldId id="296" r:id="rId32"/>
    <p:sldId id="297" r:id="rId33"/>
    <p:sldId id="293" r:id="rId34"/>
    <p:sldId id="290" r:id="rId35"/>
    <p:sldId id="291" r:id="rId36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lang="en-US" altLang="ja-JP"/>
              <a:t>v</a:t>
            </a:r>
            <a:r>
              <a:rPr kumimoji="1" lang="en-US" altLang="ja-JP" smtClean="0"/>
              <a:t>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</a:t>
            </a:r>
            <a:r>
              <a:rPr kumimoji="1" lang="en-US" altLang="ja-JP" smtClean="0"/>
              <a:t>Docker</a:t>
            </a:r>
            <a:r>
              <a:rPr kumimoji="1" lang="ja-JP" altLang="en-US" smtClean="0"/>
              <a:t>の基本とハンズオン～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21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～基礎</a:t>
            </a:r>
            <a:r>
              <a:rPr lang="ja-JP" altLang="en-US"/>
              <a:t>技術</a:t>
            </a:r>
            <a:r>
              <a:rPr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68605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基盤からの分離を実現するための基礎技術</a:t>
            </a:r>
            <a:endParaRPr kumimoji="1" lang="en-US" altLang="ja-JP" smtClean="0"/>
          </a:p>
          <a:p>
            <a:pPr lvl="1"/>
            <a:r>
              <a:rPr lang="en-US" altLang="ja-JP" smtClean="0"/>
              <a:t>cgroup</a:t>
            </a:r>
          </a:p>
          <a:p>
            <a:pPr lvl="1"/>
            <a:r>
              <a:rPr kumimoji="1" lang="en-US" altLang="ja-JP" smtClean="0"/>
              <a:t>namespace</a:t>
            </a:r>
          </a:p>
          <a:p>
            <a:r>
              <a:rPr kumimoji="1" lang="en-US" altLang="ja-JP" smtClean="0"/>
              <a:t>cgroup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namespace</a:t>
            </a:r>
            <a:r>
              <a:rPr kumimoji="1" lang="ja-JP" altLang="en-US" smtClean="0"/>
              <a:t>ともに</a:t>
            </a:r>
            <a:r>
              <a:rPr kumimoji="1" lang="en-US" altLang="ja-JP" smtClean="0"/>
              <a:t>Linux</a:t>
            </a:r>
            <a:r>
              <a:rPr kumimoji="1" lang="ja-JP" altLang="en-US" smtClean="0"/>
              <a:t>カーネルの機能</a:t>
            </a:r>
            <a:endParaRPr kumimoji="1"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は↑を活用して基盤からの分離を実現</a:t>
            </a:r>
            <a:endParaRPr lang="en-US" altLang="ja-JP" smtClean="0"/>
          </a:p>
          <a:p>
            <a:pPr lvl="1"/>
            <a:r>
              <a:rPr lang="en-US" altLang="ja-JP" smtClean="0"/>
              <a:t>cgroup</a:t>
            </a:r>
            <a:r>
              <a:rPr lang="ja-JP" altLang="en-US" smtClean="0"/>
              <a:t>と</a:t>
            </a:r>
            <a:r>
              <a:rPr lang="en-US" altLang="ja-JP" smtClean="0"/>
              <a:t>namespace</a:t>
            </a:r>
            <a:r>
              <a:rPr lang="ja-JP" altLang="en-US" smtClean="0"/>
              <a:t>が分かれば</a:t>
            </a:r>
            <a:r>
              <a:rPr lang="en-US" altLang="ja-JP" smtClean="0"/>
              <a:t>Docker</a:t>
            </a:r>
            <a:r>
              <a:rPr lang="ja-JP" altLang="en-US" smtClean="0"/>
              <a:t>でできることの大体は</a:t>
            </a:r>
            <a:endParaRPr lang="en-US" altLang="ja-JP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56" y="3615267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559051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cgroup(</a:t>
            </a:r>
            <a:r>
              <a:rPr kumimoji="1" lang="ja-JP" altLang="en-US" smtClean="0"/>
              <a:t>コントロールグループ</a:t>
            </a:r>
            <a:r>
              <a:rPr kumimoji="1" lang="en-US" altLang="ja-JP" smtClean="0"/>
              <a:t>)</a:t>
            </a:r>
          </a:p>
          <a:p>
            <a:pPr lvl="1"/>
            <a:r>
              <a:rPr lang="ja-JP" altLang="en-US" smtClean="0"/>
              <a:t>リソース割り当てを制御・監視する単位。プロセスで構成される</a:t>
            </a:r>
            <a:endParaRPr lang="en-US" altLang="ja-JP" smtClean="0"/>
          </a:p>
          <a:p>
            <a:pPr lvl="1"/>
            <a:r>
              <a:rPr lang="ja-JP" altLang="en-US"/>
              <a:t>木</a:t>
            </a:r>
            <a:r>
              <a:rPr kumimoji="1" lang="ja-JP" altLang="en-US" smtClean="0"/>
              <a:t>構造で設定を継承</a:t>
            </a:r>
            <a:endParaRPr kumimoji="1" lang="en-US" altLang="ja-JP" smtClean="0"/>
          </a:p>
          <a:p>
            <a:pPr lvl="2"/>
            <a:r>
              <a:rPr lang="ja-JP" altLang="en-US" smtClean="0"/>
              <a:t>親の設定を継承。子は親が許可したものだけ設定可能</a:t>
            </a:r>
            <a:endParaRPr lang="en-US" altLang="ja-JP" smtClean="0"/>
          </a:p>
          <a:p>
            <a:pPr lvl="1"/>
            <a:r>
              <a:rPr lang="ja-JP" altLang="en-US" smtClean="0"/>
              <a:t>設定可能項目は以下</a:t>
            </a:r>
            <a:r>
              <a:rPr lang="en-US" altLang="ja-JP" smtClean="0"/>
              <a:t>(</a:t>
            </a:r>
            <a:r>
              <a:rPr lang="ja-JP" altLang="en-US" smtClean="0"/>
              <a:t>設定方法や詳細は割愛</a:t>
            </a:r>
            <a:r>
              <a:rPr lang="en-US" altLang="ja-JP" smtClean="0"/>
              <a:t>)</a:t>
            </a:r>
          </a:p>
          <a:p>
            <a:pPr lvl="2"/>
            <a:r>
              <a:rPr kumimoji="1" lang="ja-JP" altLang="en-US" smtClean="0"/>
              <a:t>割愛しているが、このほかにもレポート系のサブシステムもある</a:t>
            </a:r>
            <a:endParaRPr kumimoji="1" lang="en-US" altLang="ja-JP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29344"/>
              </p:ext>
            </p:extLst>
          </p:nvPr>
        </p:nvGraphicFramePr>
        <p:xfrm>
          <a:off x="261257" y="3576109"/>
          <a:ext cx="864461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6426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サブシステム名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blkio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ブロックデバイス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IO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へのアクセス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(</a:t>
                      </a:r>
                      <a:r>
                        <a:rPr kumimoji="1" lang="ja-JP" altLang="en-US" sz="1800" smtClean="0">
                          <a:latin typeface="+mj-lt"/>
                        </a:rPr>
                        <a:t>帯域幅</a:t>
                      </a:r>
                      <a:r>
                        <a:rPr kumimoji="1" lang="en-US" altLang="ja-JP" sz="1800" smtClean="0">
                          <a:latin typeface="+mj-lt"/>
                        </a:rPr>
                        <a:t>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mtClean="0">
                          <a:latin typeface="+mj-lt"/>
                        </a:rPr>
                        <a:t>cgroup</a:t>
                      </a:r>
                      <a:r>
                        <a:rPr kumimoji="1" lang="ja-JP" altLang="en-US" sz="1800" smtClean="0">
                          <a:latin typeface="+mj-lt"/>
                        </a:rPr>
                        <a:t>間の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時間の配分を設定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cpuset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割り当てる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、メモリノードを設定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devices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デバイスへのアクセス可否、権限</a:t>
                      </a:r>
                      <a:r>
                        <a:rPr kumimoji="1" lang="en-US" altLang="ja-JP" sz="1800" smtClean="0">
                          <a:latin typeface="+mj-lt"/>
                        </a:rPr>
                        <a:t>(RW)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net_cls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発信するパケットにタグをつけ、タグ毎に優先度をつけられるようにする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net_prio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用いる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NIC</a:t>
                      </a:r>
                      <a:r>
                        <a:rPr kumimoji="1" lang="ja-JP" altLang="en-US" sz="1800" smtClean="0">
                          <a:latin typeface="+mj-lt"/>
                        </a:rPr>
                        <a:t>毎にトラフィックの優先度を設定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7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ns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プロセスが所属する</a:t>
                      </a:r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namespace</a:t>
                      </a:r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を設定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7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486026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namespace</a:t>
            </a:r>
          </a:p>
          <a:p>
            <a:pPr lvl="1"/>
            <a:r>
              <a:rPr lang="en-US" altLang="ja-JP" smtClean="0"/>
              <a:t>namespace</a:t>
            </a:r>
            <a:r>
              <a:rPr lang="ja-JP" altLang="en-US"/>
              <a:t>に所属する</a:t>
            </a:r>
            <a:r>
              <a:rPr lang="ja-JP" altLang="en-US" smtClean="0"/>
              <a:t>プロセスに対して、自分</a:t>
            </a:r>
            <a:r>
              <a:rPr lang="ja-JP" altLang="en-US"/>
              <a:t>たちが専用の分離されたグローバルリソースを持っているかのように見せる</a:t>
            </a:r>
            <a:r>
              <a:rPr lang="ja-JP" altLang="en-US" smtClean="0"/>
              <a:t>仕組み</a:t>
            </a:r>
            <a:r>
              <a:rPr lang="en-US" altLang="ja-JP" smtClean="0"/>
              <a:t>*</a:t>
            </a:r>
          </a:p>
          <a:p>
            <a:pPr lvl="2"/>
            <a:r>
              <a:rPr lang="ja-JP" altLang="en-US" smtClean="0"/>
              <a:t>グローバルリソース毎に</a:t>
            </a:r>
            <a:r>
              <a:rPr lang="en-US" altLang="ja-JP" smtClean="0"/>
              <a:t>namespace</a:t>
            </a:r>
            <a:r>
              <a:rPr lang="ja-JP" altLang="en-US" smtClean="0"/>
              <a:t>が存在</a:t>
            </a:r>
            <a:endParaRPr lang="en-US" altLang="ja-JP" smtClean="0"/>
          </a:p>
          <a:p>
            <a:pPr lvl="3"/>
            <a:r>
              <a:rPr kumimoji="1" lang="en-US" altLang="ja-JP" smtClean="0"/>
              <a:t>IPC</a:t>
            </a:r>
            <a:r>
              <a:rPr kumimoji="1" lang="ja-JP" altLang="en-US" smtClean="0"/>
              <a:t>は見えるようにするけど、</a:t>
            </a:r>
            <a:r>
              <a:rPr lang="en-US" altLang="ja-JP" smtClean="0"/>
              <a:t>Network</a:t>
            </a:r>
            <a:r>
              <a:rPr kumimoji="1" lang="ja-JP" altLang="en-US" smtClean="0"/>
              <a:t>は別とかできる</a:t>
            </a:r>
            <a:endParaRPr kumimoji="1" lang="en-US" altLang="ja-JP" smtClean="0"/>
          </a:p>
          <a:p>
            <a:pPr lvl="2"/>
            <a:r>
              <a:rPr lang="ja-JP" altLang="en-US"/>
              <a:t>グローバルリソースの一覧は</a:t>
            </a:r>
            <a:r>
              <a:rPr lang="ja-JP" altLang="en-US" smtClean="0"/>
              <a:t>以下</a:t>
            </a:r>
            <a:endParaRPr lang="en-US" altLang="ja-JP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311062" y="6489395"/>
            <a:ext cx="2937714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*man(7) namespace</a:t>
            </a:r>
            <a:r>
              <a:rPr lang="ja-JP" altLang="en-US" sz="1800" smtClean="0"/>
              <a:t>より</a:t>
            </a:r>
            <a:endParaRPr lang="ja-JP" altLang="en-US" sz="180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66328"/>
              </p:ext>
            </p:extLst>
          </p:nvPr>
        </p:nvGraphicFramePr>
        <p:xfrm>
          <a:off x="1044347" y="3518958"/>
          <a:ext cx="712061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490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namespace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IPC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System V IPC, POSIX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メッセージキュー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Network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smtClean="0">
                          <a:latin typeface="+mj-lt"/>
                        </a:rPr>
                        <a:t>ネットワークデバイス、スタック、ポートなど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Mount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マウントポイント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PID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プロセス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User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ユーザー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とグループ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UTS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ホスト名と 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NIS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ドメイン名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095375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まとめ</a:t>
            </a:r>
            <a:endParaRPr kumimoji="1" lang="en-US" altLang="ja-JP" smtClean="0"/>
          </a:p>
          <a:p>
            <a:pPr lvl="1"/>
            <a:r>
              <a:rPr lang="ja-JP" altLang="en-US" smtClean="0"/>
              <a:t>～アーキテクチャ～で説明した図はこうなっていた</a:t>
            </a:r>
            <a:endParaRPr lang="en-US" altLang="ja-JP" smtClean="0"/>
          </a:p>
        </p:txBody>
      </p:sp>
      <p:sp>
        <p:nvSpPr>
          <p:cNvPr id="6" name="正方形/長方形 5"/>
          <p:cNvSpPr/>
          <p:nvPr/>
        </p:nvSpPr>
        <p:spPr>
          <a:xfrm>
            <a:off x="1152525" y="310603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52526" y="607989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52787" y="543734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169" y="421917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947735" y="45838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535076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382542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71169" y="372078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52788" y="310603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813511" y="402867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366352" y="43933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878557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735548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813511" y="353028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619280" y="506634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462671" y="501055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348927" y="372118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右矢印 22"/>
          <p:cNvSpPr/>
          <p:nvPr/>
        </p:nvSpPr>
        <p:spPr>
          <a:xfrm rot="20700000">
            <a:off x="3172287" y="361391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 rot="20700000">
            <a:off x="3064639" y="514388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60047" y="321823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左矢印 25"/>
          <p:cNvSpPr/>
          <p:nvPr/>
        </p:nvSpPr>
        <p:spPr>
          <a:xfrm>
            <a:off x="3449460" y="328612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左矢印 26"/>
          <p:cNvSpPr/>
          <p:nvPr/>
        </p:nvSpPr>
        <p:spPr>
          <a:xfrm>
            <a:off x="3449460" y="464272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乗算記号 27"/>
          <p:cNvSpPr/>
          <p:nvPr/>
        </p:nvSpPr>
        <p:spPr>
          <a:xfrm>
            <a:off x="3087283" y="319892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乗算記号 28"/>
          <p:cNvSpPr/>
          <p:nvPr/>
        </p:nvSpPr>
        <p:spPr>
          <a:xfrm>
            <a:off x="3099887" y="454809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3768797" y="3531069"/>
            <a:ext cx="1752645" cy="4234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3768797" y="4037490"/>
            <a:ext cx="1762927" cy="126171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吹き出し 32"/>
          <p:cNvSpPr/>
          <p:nvPr/>
        </p:nvSpPr>
        <p:spPr>
          <a:xfrm>
            <a:off x="2473185" y="1937185"/>
            <a:ext cx="2339897" cy="891166"/>
          </a:xfrm>
          <a:prstGeom prst="wedgeRectCallout">
            <a:avLst>
              <a:gd name="adj1" fmla="val 14491"/>
              <a:gd name="adj2" fmla="val 12864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がルートプロセス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のように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せかけてい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791252" y="5168324"/>
            <a:ext cx="2856835" cy="1099126"/>
          </a:xfrm>
          <a:prstGeom prst="wedgeRectCallout">
            <a:avLst>
              <a:gd name="adj1" fmla="val -65011"/>
              <a:gd name="adj2" fmla="val -5989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</a:t>
            </a: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コンテナ内で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をマウントしているように見せかけている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左矢印 35"/>
          <p:cNvSpPr/>
          <p:nvPr/>
        </p:nvSpPr>
        <p:spPr>
          <a:xfrm rot="1800000">
            <a:off x="4729709" y="2571546"/>
            <a:ext cx="609632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左矢印 60"/>
          <p:cNvSpPr/>
          <p:nvPr/>
        </p:nvSpPr>
        <p:spPr>
          <a:xfrm rot="15300000">
            <a:off x="5147343" y="4086129"/>
            <a:ext cx="2181908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5186565" y="2834202"/>
            <a:ext cx="1295511" cy="48927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 A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吹き出し 62"/>
          <p:cNvSpPr/>
          <p:nvPr/>
        </p:nvSpPr>
        <p:spPr>
          <a:xfrm>
            <a:off x="6582048" y="2098124"/>
            <a:ext cx="2074701" cy="690258"/>
          </a:xfrm>
          <a:prstGeom prst="wedgeRectCallout">
            <a:avLst>
              <a:gd name="adj1" fmla="val -48737"/>
              <a:gd name="adj2" fmla="val 87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プロセスを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に登録</a:t>
            </a:r>
          </a:p>
        </p:txBody>
      </p:sp>
      <p:sp>
        <p:nvSpPr>
          <p:cNvPr id="64" name="四角形吹き出し 63"/>
          <p:cNvSpPr/>
          <p:nvPr/>
        </p:nvSpPr>
        <p:spPr>
          <a:xfrm>
            <a:off x="6601097" y="3299452"/>
            <a:ext cx="2074701" cy="690258"/>
          </a:xfrm>
          <a:prstGeom prst="wedgeRectCallout">
            <a:avLst>
              <a:gd name="adj1" fmla="val -50573"/>
              <a:gd name="adj2" fmla="val -846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76" y="928603"/>
            <a:ext cx="1880218" cy="10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9135" y="971550"/>
            <a:ext cx="8515350" cy="4934980"/>
          </a:xfrm>
        </p:spPr>
        <p:txBody>
          <a:bodyPr>
            <a:noAutofit/>
          </a:bodyPr>
          <a:lstStyle/>
          <a:p>
            <a:r>
              <a:rPr kumimoji="1" lang="ja-JP" altLang="en-US" smtClean="0"/>
              <a:t>開発シーン</a:t>
            </a:r>
            <a:endParaRPr kumimoji="1" lang="en-US" altLang="ja-JP" smtClean="0"/>
          </a:p>
          <a:p>
            <a:pPr lvl="1"/>
            <a:r>
              <a:rPr lang="ja-JP" altLang="en-US" smtClean="0"/>
              <a:t>イメージがあれば、何回でもコンテナを作れる</a:t>
            </a:r>
            <a:endParaRPr lang="en-US" altLang="ja-JP"/>
          </a:p>
          <a:p>
            <a:pPr lvl="2"/>
            <a:r>
              <a:rPr lang="ja-JP" altLang="en-US" smtClean="0"/>
              <a:t>開発中に汚れた環境をいつでも初期状態にやり直せる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⇒「俺の環境では</a:t>
            </a:r>
            <a:r>
              <a:rPr lang="ja-JP" altLang="en-US"/>
              <a:t>動</a:t>
            </a:r>
            <a:r>
              <a:rPr lang="ja-JP" altLang="en-US" smtClean="0"/>
              <a:t>くんだけど」からの脱却</a:t>
            </a:r>
            <a:endParaRPr lang="en-US" altLang="ja-JP"/>
          </a:p>
          <a:p>
            <a:pPr lvl="2"/>
            <a:r>
              <a:rPr lang="ja-JP" altLang="en-US" smtClean="0"/>
              <a:t>開発→本番環境への移行も簡単</a:t>
            </a:r>
            <a:endParaRPr lang="en-US" altLang="ja-JP" smtClean="0"/>
          </a:p>
          <a:p>
            <a:pPr lvl="3"/>
            <a:r>
              <a:rPr lang="ja-JP" altLang="en-US" smtClean="0"/>
              <a:t>環境変数など外部から設定を与えられるようにすると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開発・本番環境の切替え作業がほぼ不要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lvl="1"/>
            <a:r>
              <a:rPr lang="ja-JP" altLang="en-US" smtClean="0"/>
              <a:t>コンテナによってリソースが隔離されているので環境を汚さない</a:t>
            </a:r>
            <a:endParaRPr lang="en-US" altLang="ja-JP" smtClean="0"/>
          </a:p>
          <a:p>
            <a:pPr lvl="2"/>
            <a:r>
              <a:rPr kumimoji="1" lang="ja-JP" altLang="en-US" smtClean="0"/>
              <a:t>複数バージョンのランタイム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smtClean="0"/>
              <a:t>:python2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3)</a:t>
            </a:r>
            <a:r>
              <a:rPr kumimoji="1" lang="ja-JP" altLang="en-US" smtClean="0"/>
              <a:t>の共存</a:t>
            </a:r>
            <a:endParaRPr kumimoji="1" lang="en-US" altLang="ja-JP" smtClean="0"/>
          </a:p>
          <a:p>
            <a:pPr lvl="2"/>
            <a:r>
              <a:rPr lang="ja-JP" altLang="en-US" smtClean="0"/>
              <a:t>ライブラリの依存関係競合も起こしにくい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</a:t>
            </a:r>
            <a:r>
              <a:rPr lang="ja-JP" altLang="en-US" smtClean="0"/>
              <a:t>嬉しい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5" b="32018"/>
          <a:stretch/>
        </p:blipFill>
        <p:spPr>
          <a:xfrm>
            <a:off x="6707315" y="2203927"/>
            <a:ext cx="1171221" cy="6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19" y="971550"/>
            <a:ext cx="8704824" cy="4523317"/>
          </a:xfrm>
        </p:spPr>
        <p:txBody>
          <a:bodyPr>
            <a:noAutofit/>
          </a:bodyPr>
          <a:lstStyle/>
          <a:p>
            <a:r>
              <a:rPr lang="ja-JP" altLang="en-US" smtClean="0"/>
              <a:t>運用シーン</a:t>
            </a:r>
            <a:endParaRPr lang="en-US" altLang="ja-JP" smtClean="0"/>
          </a:p>
          <a:p>
            <a:pPr lvl="1"/>
            <a:r>
              <a:rPr lang="ja-JP" altLang="en-US" smtClean="0"/>
              <a:t>機能でコンテナを分離すれば・・・</a:t>
            </a:r>
            <a:endParaRPr lang="en-US" altLang="ja-JP" smtClean="0"/>
          </a:p>
          <a:p>
            <a:pPr lvl="2"/>
            <a:r>
              <a:rPr kumimoji="1" lang="ja-JP" altLang="en-US" smtClean="0"/>
              <a:t>バージョンアップ対象のコンテナだけ差替え</a:t>
            </a:r>
            <a:endParaRPr kumimoji="1" lang="en-US" altLang="ja-JP" smtClean="0"/>
          </a:p>
          <a:p>
            <a:pPr lvl="3"/>
            <a:r>
              <a:rPr lang="ja-JP" altLang="en-US" smtClean="0"/>
              <a:t>変なことになったら、旧</a:t>
            </a:r>
            <a:r>
              <a:rPr lang="en-US" altLang="ja-JP" smtClean="0"/>
              <a:t>Ver.</a:t>
            </a:r>
            <a:r>
              <a:rPr lang="ja-JP" altLang="en-US" smtClean="0"/>
              <a:t>のコンテナに差替えておしまい</a:t>
            </a:r>
            <a:endParaRPr lang="en-US" altLang="ja-JP" smtClean="0"/>
          </a:p>
          <a:p>
            <a:pPr lvl="2"/>
            <a:r>
              <a:rPr lang="ja-JP" altLang="en-US" smtClean="0"/>
              <a:t>機能の抜き差しも簡単</a:t>
            </a:r>
            <a:endParaRPr lang="en-US" altLang="ja-JP" smtClean="0"/>
          </a:p>
          <a:p>
            <a:pPr lvl="3"/>
            <a:r>
              <a:rPr lang="ja-JP" altLang="en-US" smtClean="0"/>
              <a:t>コンテナ</a:t>
            </a:r>
            <a:r>
              <a:rPr lang="ja-JP" altLang="en-US"/>
              <a:t>デザイン</a:t>
            </a:r>
            <a:r>
              <a:rPr kumimoji="1" lang="ja-JP" altLang="en-US" smtClean="0"/>
              <a:t>パターン</a:t>
            </a:r>
            <a:endParaRPr kumimoji="1" lang="en-US" altLang="ja-JP" smtClean="0"/>
          </a:p>
          <a:p>
            <a:pPr lvl="4"/>
            <a:r>
              <a:rPr lang="ja-JP" altLang="en-US" smtClean="0"/>
              <a:t>サイドカー、アンバサダー、アダプター</a:t>
            </a:r>
            <a:r>
              <a:rPr lang="en-US" altLang="ja-JP" smtClean="0"/>
              <a:t>etc.</a:t>
            </a:r>
          </a:p>
          <a:p>
            <a:pPr lvl="2"/>
            <a:r>
              <a:rPr lang="ja-JP" altLang="en-US" smtClean="0"/>
              <a:t>スケールアウトも簡単</a:t>
            </a:r>
            <a:endParaRPr lang="en-US" altLang="ja-JP" smtClean="0"/>
          </a:p>
          <a:p>
            <a:pPr lvl="3"/>
            <a:r>
              <a:rPr lang="ja-JP" altLang="en-US" smtClean="0"/>
              <a:t>機能の実行環境がワンセットになっているので、レプリカを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どこでも作れる</a:t>
            </a:r>
            <a:endParaRPr lang="en-US" altLang="ja-JP" smtClean="0"/>
          </a:p>
          <a:p>
            <a:pPr lvl="4"/>
            <a:r>
              <a:rPr lang="en-US" altLang="ja-JP" smtClean="0"/>
              <a:t>Docker swarm</a:t>
            </a:r>
            <a:r>
              <a:rPr lang="ja-JP" altLang="en-US" smtClean="0"/>
              <a:t>、</a:t>
            </a:r>
            <a:r>
              <a:rPr lang="en-US" altLang="ja-JP"/>
              <a:t> </a:t>
            </a:r>
            <a:r>
              <a:rPr lang="en-US" altLang="ja-JP" smtClean="0"/>
              <a:t>Kubernetes etc.</a:t>
            </a:r>
            <a:endParaRPr lang="en-US" altLang="ja-JP"/>
          </a:p>
          <a:p>
            <a:pPr lvl="2"/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何が嬉しい</a:t>
            </a:r>
            <a:r>
              <a:rPr lang="en-US" altLang="ja-JP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20603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Dockerfile</a:t>
            </a:r>
            <a:r>
              <a:rPr kumimoji="1" lang="ja-JP" altLang="en-US" smtClean="0"/>
              <a:t>に基づき、ベースイメージに対してデータやメタデータを追加することで新規イメージを作成する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次</a:t>
            </a:r>
            <a:r>
              <a:rPr lang="ja-JP" altLang="en-US"/>
              <a:t>ページ</a:t>
            </a:r>
            <a:r>
              <a:rPr lang="ja-JP" altLang="en-US" smtClean="0"/>
              <a:t>に詳細説明👉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3829249" y="2311832"/>
            <a:ext cx="1043063" cy="793946"/>
          </a:xfrm>
          <a:prstGeom prst="rect">
            <a:avLst/>
          </a:prstGeom>
        </p:spPr>
      </p:pic>
      <p:sp>
        <p:nvSpPr>
          <p:cNvPr id="6" name="メモ 5"/>
          <p:cNvSpPr/>
          <p:nvPr/>
        </p:nvSpPr>
        <p:spPr>
          <a:xfrm>
            <a:off x="2110585" y="3174490"/>
            <a:ext cx="567267" cy="626103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endParaRPr lang="en-US" altLang="ja-JP" sz="10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44200" y="3800593"/>
            <a:ext cx="13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Dockerfile</a:t>
            </a:r>
            <a:endParaRPr kumimoji="1" lang="ja-JP" altLang="en-US"/>
          </a:p>
        </p:txBody>
      </p:sp>
      <p:sp>
        <p:nvSpPr>
          <p:cNvPr id="8" name="メモ 7"/>
          <p:cNvSpPr/>
          <p:nvPr/>
        </p:nvSpPr>
        <p:spPr>
          <a:xfrm>
            <a:off x="800747" y="2474905"/>
            <a:ext cx="567267" cy="626103"/>
          </a:xfrm>
          <a:prstGeom prst="folded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.exe</a:t>
            </a:r>
            <a:endParaRPr lang="en-US" altLang="ja-JP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492" y="3101008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コマンド</a:t>
            </a:r>
            <a:endParaRPr kumimoji="1" lang="ja-JP" altLang="en-US"/>
          </a:p>
        </p:txBody>
      </p:sp>
      <p:cxnSp>
        <p:nvCxnSpPr>
          <p:cNvPr id="11" name="直線矢印コネクタ 10"/>
          <p:cNvCxnSpPr>
            <a:endCxn id="5" idx="1"/>
          </p:cNvCxnSpPr>
          <p:nvPr/>
        </p:nvCxnSpPr>
        <p:spPr>
          <a:xfrm>
            <a:off x="1583267" y="2658535"/>
            <a:ext cx="2232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44200" y="2266655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①</a:t>
            </a:r>
            <a:r>
              <a:rPr kumimoji="1" lang="en-US" altLang="ja-JP" smtClean="0"/>
              <a:t>docker build </a:t>
            </a:r>
            <a:endParaRPr kumimoji="1" lang="ja-JP" altLang="en-US"/>
          </a:p>
        </p:txBody>
      </p:sp>
      <p:sp>
        <p:nvSpPr>
          <p:cNvPr id="14" name="右カーブ矢印 13"/>
          <p:cNvSpPr/>
          <p:nvPr/>
        </p:nvSpPr>
        <p:spPr>
          <a:xfrm rot="19800000">
            <a:off x="2797238" y="3030361"/>
            <a:ext cx="1038188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90823" y="3384755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②</a:t>
            </a:r>
            <a:r>
              <a:rPr lang="ja-JP" altLang="en-US"/>
              <a:t>イメージ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　 作り方</a:t>
            </a:r>
            <a:r>
              <a:rPr lang="ja-JP" altLang="en-US"/>
              <a:t>取得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17" name="フローチャート: 磁気ディスク 16"/>
          <p:cNvSpPr/>
          <p:nvPr/>
        </p:nvSpPr>
        <p:spPr>
          <a:xfrm>
            <a:off x="5744921" y="3115316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92380" y="35907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ベースイメージ</a:t>
            </a:r>
            <a:endParaRPr kumimoji="1" lang="ja-JP" altLang="en-US"/>
          </a:p>
        </p:txBody>
      </p:sp>
      <p:sp>
        <p:nvSpPr>
          <p:cNvPr id="19" name="右カーブ矢印 18"/>
          <p:cNvSpPr/>
          <p:nvPr/>
        </p:nvSpPr>
        <p:spPr>
          <a:xfrm rot="12600000">
            <a:off x="4728425" y="2905173"/>
            <a:ext cx="937746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5762" y="278795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008321" y="2635987"/>
            <a:ext cx="266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32808" y="2190671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④ベースイメージにデータ追加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23" name="フローチャート: 磁気ディスク 22"/>
          <p:cNvSpPr/>
          <p:nvPr/>
        </p:nvSpPr>
        <p:spPr>
          <a:xfrm>
            <a:off x="7799906" y="2455673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99906" y="293946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イメージ</a:t>
            </a:r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13476" y="1896858"/>
            <a:ext cx="4614674" cy="24804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吹き出し 25"/>
          <p:cNvSpPr/>
          <p:nvPr/>
        </p:nvSpPr>
        <p:spPr>
          <a:xfrm>
            <a:off x="4438474" y="4308352"/>
            <a:ext cx="2936843" cy="836420"/>
          </a:xfrm>
          <a:prstGeom prst="wedgeRectCallout">
            <a:avLst>
              <a:gd name="adj1" fmla="val -82701"/>
              <a:gd name="adj2" fmla="val -561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人がやるのは①と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諸々の準備まで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9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7000726" y="5300227"/>
            <a:ext cx="1882016" cy="8564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61257" y="971550"/>
            <a:ext cx="8823476" cy="363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①</a:t>
            </a:r>
            <a:r>
              <a:rPr lang="en-US" altLang="ja-JP" smtClean="0"/>
              <a:t>docker build [option] &lt;path&gt; | &lt;URL&gt;</a:t>
            </a:r>
            <a:endParaRPr lang="en-US" altLang="ja-JP"/>
          </a:p>
          <a:p>
            <a:pPr lvl="1"/>
            <a:r>
              <a:rPr lang="ja-JP" altLang="en-US" smtClean="0"/>
              <a:t>細かいオプションはココ</a:t>
            </a:r>
            <a:endParaRPr lang="en-US" altLang="ja-JP" smtClean="0"/>
          </a:p>
          <a:p>
            <a:pPr lvl="2"/>
            <a:r>
              <a:rPr lang="en-US" altLang="ja-JP" sz="1800"/>
              <a:t>https://</a:t>
            </a:r>
            <a:r>
              <a:rPr lang="en-US" altLang="ja-JP" sz="1800" smtClean="0"/>
              <a:t>docs.docker.jp/engine/reference/commandline/build.html</a:t>
            </a:r>
          </a:p>
          <a:p>
            <a:pPr lvl="1"/>
            <a:r>
              <a:rPr lang="en-US" altLang="ja-JP" smtClean="0"/>
              <a:t>&lt;path&gt;</a:t>
            </a:r>
            <a:r>
              <a:rPr lang="ja-JP" altLang="en-US" smtClean="0"/>
              <a:t>、</a:t>
            </a:r>
            <a:r>
              <a:rPr lang="en-US" altLang="ja-JP" smtClean="0"/>
              <a:t>&lt;URL&gt;</a:t>
            </a:r>
            <a:r>
              <a:rPr lang="ja-JP" altLang="en-US" smtClean="0"/>
              <a:t>で</a:t>
            </a:r>
            <a:r>
              <a:rPr lang="ja-JP" altLang="en-US"/>
              <a:t>指定</a:t>
            </a:r>
            <a:r>
              <a:rPr lang="ja-JP" altLang="en-US" smtClean="0"/>
              <a:t>した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</a:t>
            </a:r>
            <a:r>
              <a:rPr lang="ja-JP" altLang="en-US" smtClean="0"/>
              <a:t>を使ってイメージを構築</a:t>
            </a:r>
            <a:endParaRPr lang="en-US" altLang="ja-JP" smtClean="0"/>
          </a:p>
          <a:p>
            <a:pPr lvl="2"/>
            <a:r>
              <a:rPr lang="ja-JP" altLang="en-US" smtClean="0"/>
              <a:t>コンテキスト</a:t>
            </a:r>
            <a:endParaRPr lang="en-US" altLang="ja-JP" smtClean="0"/>
          </a:p>
          <a:p>
            <a:pPr lvl="3"/>
            <a:r>
              <a:rPr lang="en-US" altLang="ja-JP" smtClean="0"/>
              <a:t>&lt;path&gt;</a:t>
            </a:r>
            <a:r>
              <a:rPr lang="ja-JP" altLang="en-US" smtClean="0"/>
              <a:t>や</a:t>
            </a:r>
            <a:r>
              <a:rPr lang="en-US" altLang="ja-JP" smtClean="0"/>
              <a:t>&lt;URL&gt;</a:t>
            </a:r>
            <a:r>
              <a:rPr lang="ja-JP" altLang="en-US" smtClean="0"/>
              <a:t>で指定した場所にあるファイル群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時は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コンテキスト内のファイル群のみ参照可能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4"/>
            <a:r>
              <a:rPr lang="en-US" altLang="ja-JP" smtClean="0"/>
              <a:t>~/</a:t>
            </a:r>
            <a:r>
              <a:rPr lang="ja-JP" altLang="en-US" smtClean="0"/>
              <a:t>をコンテキストとしたとき、</a:t>
            </a:r>
            <a:r>
              <a:rPr lang="en-US" altLang="ja-JP" smtClean="0"/>
              <a:t>/etc</a:t>
            </a:r>
            <a:r>
              <a:rPr lang="ja-JP" altLang="en-US" smtClean="0"/>
              <a:t>のファイルは参照不可</a:t>
            </a:r>
            <a:endParaRPr lang="en-US" altLang="ja-JP" smtClean="0"/>
          </a:p>
          <a:p>
            <a:pPr lvl="2"/>
            <a:r>
              <a:rPr lang="ja-JP" altLang="en-US" smtClean="0"/>
              <a:t>デフォルトでは、コンテキスト直下にある</a:t>
            </a:r>
            <a:r>
              <a:rPr lang="en-US" altLang="ja-JP" smtClean="0"/>
              <a:t>Dockerfile</a:t>
            </a:r>
            <a:r>
              <a:rPr lang="ja-JP" altLang="en-US" smtClean="0"/>
              <a:t>を読む</a:t>
            </a:r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209126" y="4679346"/>
            <a:ext cx="6575214" cy="99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sample:1.0 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./work_dir</a:t>
            </a:r>
          </a:p>
          <a:p>
            <a:r>
              <a:rPr kumimoji="1"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./work_dir/Dockerfile</a:t>
            </a:r>
            <a:r>
              <a:rPr kumimoji="1"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に基づきイメージが作成される</a:t>
            </a:r>
            <a:endParaRPr kumimoji="1"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-t sample:1.0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は、イメージ名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:TAG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を設定している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後述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32600" y="4679346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</a:p>
          <a:p>
            <a:r>
              <a:rPr lang="en-US" altLang="ja-JP"/>
              <a:t> </a:t>
            </a:r>
            <a:r>
              <a:rPr lang="ja-JP" altLang="en-US"/>
              <a:t>├</a:t>
            </a:r>
            <a:r>
              <a:rPr lang="en-US" altLang="ja-JP" smtClean="0"/>
              <a:t> a.txt</a:t>
            </a:r>
          </a:p>
          <a:p>
            <a:r>
              <a:rPr kumimoji="1" lang="en-US" altLang="ja-JP"/>
              <a:t> </a:t>
            </a:r>
            <a:r>
              <a:rPr lang="en-US" altLang="ja-JP" smtClean="0"/>
              <a:t>└</a:t>
            </a:r>
            <a:r>
              <a:rPr lang="en-US" altLang="ja-JP"/>
              <a:t>work_dir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/>
              <a:t> </a:t>
            </a:r>
            <a:r>
              <a:rPr kumimoji="1" lang="en-US" altLang="ja-JP" smtClean="0"/>
              <a:t>   </a:t>
            </a:r>
            <a:r>
              <a:rPr lang="en-US" altLang="ja-JP" smtClean="0"/>
              <a:t>└ </a:t>
            </a:r>
            <a:r>
              <a:rPr kumimoji="1" lang="en-US" altLang="ja-JP" smtClean="0"/>
              <a:t>a.txt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022341" y="5050459"/>
            <a:ext cx="930125" cy="4995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②イメージの作り方取得</a:t>
            </a:r>
            <a:endParaRPr lang="en-US" altLang="ja-JP"/>
          </a:p>
          <a:p>
            <a:pPr lvl="1"/>
            <a:r>
              <a:rPr kumimoji="1" lang="en-US" altLang="ja-JP" smtClean="0"/>
              <a:t>Dockerfile</a:t>
            </a:r>
            <a:r>
              <a:rPr kumimoji="1" lang="ja-JP" altLang="en-US" smtClean="0"/>
              <a:t>のリファレンスはココ</a:t>
            </a:r>
            <a:endParaRPr kumimoji="1" lang="en-US" altLang="ja-JP" smtClean="0"/>
          </a:p>
          <a:p>
            <a:pPr lvl="2"/>
            <a:r>
              <a:rPr lang="en-US" altLang="ja-JP" sz="2000"/>
              <a:t>https://</a:t>
            </a:r>
            <a:r>
              <a:rPr lang="en-US" altLang="ja-JP" sz="2000" smtClean="0"/>
              <a:t>docs.docker.jp/engine/reference/builder.html</a:t>
            </a:r>
          </a:p>
          <a:p>
            <a:pPr lvl="1"/>
            <a:r>
              <a:rPr lang="ja-JP" altLang="en-US" smtClean="0"/>
              <a:t>よく使う命令</a:t>
            </a:r>
            <a:endParaRPr lang="en-US" altLang="ja-JP" smtClean="0"/>
          </a:p>
          <a:p>
            <a:pPr marL="914400" lvl="2" indent="0">
              <a:buNone/>
            </a:pPr>
            <a:endParaRPr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79812"/>
              </p:ext>
            </p:extLst>
          </p:nvPr>
        </p:nvGraphicFramePr>
        <p:xfrm>
          <a:off x="232592" y="2672716"/>
          <a:ext cx="8650150" cy="404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844"/>
                <a:gridCol w="5965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命令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処理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FROM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&gt;[:&lt;TAG&gt;]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ベースイメージの指定。</a:t>
                      </a:r>
                      <a:r>
                        <a:rPr kumimoji="1" lang="en-US" altLang="ja-JP" sz="1400" smtClean="0">
                          <a:latin typeface="+mj-lt"/>
                        </a:rPr>
                        <a:t>TAG</a:t>
                      </a:r>
                      <a:r>
                        <a:rPr kumimoji="1" lang="ja-JP" altLang="en-US" sz="1400" smtClean="0">
                          <a:latin typeface="+mj-lt"/>
                        </a:rPr>
                        <a:t>指定がない場合は</a:t>
                      </a:r>
                      <a:r>
                        <a:rPr kumimoji="1" lang="en-US" altLang="ja-JP" sz="1400" smtClean="0">
                          <a:latin typeface="+mj-lt"/>
                        </a:rPr>
                        <a:t>latest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タグが使われる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RUN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イメージを作る際に</a:t>
                      </a:r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  <a:latin typeface="+mj-lt"/>
                        </a:rPr>
                        <a:t>コンテナ中で実行するコマンド</a:t>
                      </a:r>
                      <a:endParaRPr kumimoji="1" lang="ja-JP" altLang="en-US" sz="1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ADD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フォルダ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or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ADD &lt;URI&gt;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イメージにコンテキスト内のファイルを追加する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・リモートファイル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(https://</a:t>
                      </a:r>
                      <a:r>
                        <a:rPr kumimoji="1" lang="ja-JP" altLang="en-US" sz="1400" smtClean="0">
                          <a:latin typeface="+mj-lt"/>
                        </a:rPr>
                        <a:t>～</a:t>
                      </a:r>
                      <a:r>
                        <a:rPr kumimoji="1" lang="en-US" altLang="ja-JP" sz="1400" smtClean="0">
                          <a:latin typeface="+mj-lt"/>
                        </a:rPr>
                        <a:t>)</a:t>
                      </a:r>
                      <a:r>
                        <a:rPr kumimoji="1" lang="ja-JP" altLang="en-US" sz="1400" smtClean="0">
                          <a:latin typeface="+mj-lt"/>
                        </a:rPr>
                        <a:t>利用可能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・圧縮ファイルを展開してくれる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フォルダ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イメージにコンテキスト内のファイルをコピーする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</a:t>
                      </a:r>
                      <a:r>
                        <a:rPr kumimoji="1" lang="en-US" altLang="ja-JP" sz="1400" smtClean="0">
                          <a:latin typeface="+mj-lt"/>
                        </a:rPr>
                        <a:t>ADD</a:t>
                      </a:r>
                      <a:r>
                        <a:rPr kumimoji="1" lang="ja-JP" altLang="en-US" sz="1400" smtClean="0">
                          <a:latin typeface="+mj-lt"/>
                        </a:rPr>
                        <a:t>の逆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ENV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環境変数名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r>
                        <a:rPr kumimoji="1" lang="en-US" altLang="ja-JP" sz="1400" smtClean="0">
                          <a:latin typeface="+mj-lt"/>
                        </a:rPr>
                        <a:t>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値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イメージの環境変数を設定する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コマンド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&gt;*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コンテナ実行時に実行するコマンド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CMD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&gt;*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 *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コマンドは文字列 </a:t>
                      </a:r>
                      <a:r>
                        <a:rPr kumimoji="1" lang="en-US" altLang="ja-JP" sz="1400" smtClean="0">
                          <a:latin typeface="+mj-lt"/>
                        </a:rPr>
                        <a:t>or Json</a:t>
                      </a:r>
                      <a:r>
                        <a:rPr kumimoji="1" lang="ja-JP" altLang="en-US" sz="1400" smtClean="0">
                          <a:latin typeface="+mj-lt"/>
                        </a:rPr>
                        <a:t>形式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コンテナ実行時に実行するコマンド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・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が設定されている場合は、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の引数扱いになる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例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ENTRYPOINT [“ping”]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 [“8.8.8.8”, “–c”, “100”]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　　 ⇒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ping 8.8.8.8 –c 100 </a:t>
                      </a: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が実行される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#AWSSummit</a:t>
            </a:r>
            <a:r>
              <a:rPr lang="ja-JP" altLang="en-US" smtClean="0"/>
              <a:t>の経験を生かして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27026" cy="593639"/>
          </a:xfrm>
        </p:spPr>
        <p:txBody>
          <a:bodyPr/>
          <a:lstStyle/>
          <a:p>
            <a:r>
              <a:rPr lang="ja-JP" altLang="en-US" smtClean="0"/>
              <a:t>暗い会場で白背景のスライドは使ってはならない</a:t>
            </a:r>
            <a:r>
              <a:rPr lang="en-US" altLang="ja-JP" smtClean="0"/>
              <a:t>(</a:t>
            </a:r>
            <a:r>
              <a:rPr lang="ja-JP" altLang="en-US" smtClean="0"/>
              <a:t>戒め</a:t>
            </a:r>
            <a:r>
              <a:rPr lang="en-US" altLang="ja-JP" smtClean="0"/>
              <a:t>)</a:t>
            </a:r>
          </a:p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29" y="4137860"/>
            <a:ext cx="5686425" cy="866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2921528"/>
            <a:ext cx="5667375" cy="1028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9" y="1657571"/>
            <a:ext cx="5705475" cy="1076325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5395268"/>
            <a:ext cx="8227026" cy="59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/>
              <a:t>社外発表の時は煽られるので気を付けよう！ヨシ！👉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18914" y="275648"/>
            <a:ext cx="1181112" cy="330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当日資料のみ</a:t>
            </a:r>
            <a:endParaRPr kumimoji="1" lang="ja-JP" altLang="en-US" sz="110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750983"/>
          </a:xfrm>
        </p:spPr>
        <p:txBody>
          <a:bodyPr>
            <a:norm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の</a:t>
            </a:r>
            <a:r>
              <a:rPr lang="en-US" altLang="ja-JP" smtClean="0"/>
              <a:t>FROM</a:t>
            </a:r>
            <a:r>
              <a:rPr lang="ja-JP" altLang="en-US" smtClean="0"/>
              <a:t>に書かれているイメージを取得する</a:t>
            </a:r>
            <a:endParaRPr lang="en-US" altLang="ja-JP" smtClean="0"/>
          </a:p>
          <a:p>
            <a:pPr lvl="2"/>
            <a:r>
              <a:rPr lang="ja-JP" altLang="en-US" smtClean="0"/>
              <a:t>ローカルに</a:t>
            </a:r>
            <a:r>
              <a:rPr lang="en-US" altLang="ja-JP" smtClean="0"/>
              <a:t>&lt;</a:t>
            </a:r>
            <a:r>
              <a:rPr lang="ja-JP" altLang="en-US" smtClean="0"/>
              <a:t>イメージ名</a:t>
            </a:r>
            <a:r>
              <a:rPr lang="en-US" altLang="ja-JP" smtClean="0"/>
              <a:t>&gt;:&lt;TAG&gt;</a:t>
            </a:r>
            <a:r>
              <a:rPr lang="ja-JP" altLang="en-US" smtClean="0"/>
              <a:t>に一致するものがない場合リモート</a:t>
            </a:r>
            <a:r>
              <a:rPr lang="en-US" altLang="ja-JP" smtClean="0"/>
              <a:t>(Dockerhub)</a:t>
            </a:r>
            <a:r>
              <a:rPr lang="ja-JP" altLang="en-US" smtClean="0"/>
              <a:t>から自動で取得してくる</a:t>
            </a:r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r>
              <a:rPr lang="ja-JP" altLang="en-US" smtClean="0"/>
              <a:t>ベースイメージ</a:t>
            </a:r>
            <a:r>
              <a:rPr lang="en-US" altLang="ja-JP" smtClean="0"/>
              <a:t>centos</a:t>
            </a:r>
            <a:r>
              <a:rPr lang="ja-JP" altLang="en-US" smtClean="0"/>
              <a:t>がローカルリポジトリに追加されている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の過程で</a:t>
            </a:r>
            <a:r>
              <a:rPr lang="en-US" altLang="ja-JP" smtClean="0"/>
              <a:t>Dockerhub</a:t>
            </a:r>
            <a:r>
              <a:rPr lang="ja-JP" altLang="en-US" smtClean="0"/>
              <a:t>から</a:t>
            </a:r>
            <a:r>
              <a:rPr lang="en-US" altLang="ja-JP" smtClean="0"/>
              <a:t>pull</a:t>
            </a:r>
            <a:r>
              <a:rPr lang="ja-JP" altLang="en-US" smtClean="0"/>
              <a:t>されている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z="120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004960" y="2604962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	TAG	...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SIZE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空でし</a:t>
            </a:r>
            <a:r>
              <a:rPr lang="ja-JP" altLang="en-US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</a:t>
            </a:r>
            <a:endParaRPr lang="en-US" altLang="ja-JP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echo “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 | sudo docker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build –t test -</a:t>
            </a: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5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4506383"/>
          </a:xfrm>
        </p:spPr>
        <p:txBody>
          <a:bodyPr>
            <a:normAutofit/>
          </a:bodyPr>
          <a:lstStyle/>
          <a:p>
            <a:r>
              <a:rPr lang="ja-JP" altLang="en-US" smtClean="0"/>
              <a:t>④ベースイメージにデータ追加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に基づいてベースイメージにデータを追加</a:t>
            </a:r>
            <a:endParaRPr lang="en-US" altLang="ja-JP" smtClean="0"/>
          </a:p>
          <a:p>
            <a:pPr lvl="2"/>
            <a:r>
              <a:rPr lang="ja-JP" altLang="en-US" smtClean="0"/>
              <a:t>必要なライブラリ</a:t>
            </a:r>
            <a:r>
              <a:rPr lang="en-US" altLang="ja-JP" smtClean="0"/>
              <a:t>(RUN yum</a:t>
            </a:r>
            <a:r>
              <a:rPr lang="ja-JP" altLang="en-US" smtClean="0"/>
              <a:t>、</a:t>
            </a:r>
            <a:r>
              <a:rPr lang="en-US" altLang="ja-JP" smtClean="0"/>
              <a:t>RUN apt)</a:t>
            </a:r>
          </a:p>
          <a:p>
            <a:pPr lvl="2"/>
            <a:r>
              <a:rPr lang="ja-JP" altLang="en-US" smtClean="0"/>
              <a:t>必要なファイル</a:t>
            </a:r>
            <a:r>
              <a:rPr lang="en-US" altLang="ja-JP" smtClean="0"/>
              <a:t>(ADD</a:t>
            </a:r>
            <a:r>
              <a:rPr lang="ja-JP" altLang="en-US" smtClean="0"/>
              <a:t>、</a:t>
            </a:r>
            <a:r>
              <a:rPr lang="en-US" altLang="ja-JP" smtClean="0"/>
              <a:t>COPY)</a:t>
            </a:r>
          </a:p>
          <a:p>
            <a:pPr lvl="2"/>
            <a:r>
              <a:rPr lang="ja-JP" altLang="en-US" smtClean="0"/>
              <a:t>起動時コマンド</a:t>
            </a:r>
            <a:r>
              <a:rPr lang="en-US" altLang="ja-JP" smtClean="0"/>
              <a:t>(CMD</a:t>
            </a:r>
            <a:r>
              <a:rPr lang="ja-JP" altLang="en-US" smtClean="0"/>
              <a:t>、</a:t>
            </a:r>
            <a:r>
              <a:rPr lang="en-US" altLang="ja-JP" smtClean="0"/>
              <a:t>ENTRYPOINT) </a:t>
            </a:r>
            <a:r>
              <a:rPr lang="ja-JP" altLang="en-US" smtClean="0"/>
              <a:t>とか</a:t>
            </a:r>
            <a:endParaRPr lang="en-US" altLang="ja-JP" smtClean="0"/>
          </a:p>
          <a:p>
            <a:pPr lvl="1"/>
            <a:r>
              <a:rPr lang="ja-JP" altLang="en-US" smtClean="0"/>
              <a:t>作ったイメージは、ベースイメージ</a:t>
            </a:r>
            <a:r>
              <a:rPr lang="en-US" altLang="ja-JP" smtClean="0"/>
              <a:t>+</a:t>
            </a:r>
            <a:r>
              <a:rPr lang="ja-JP" altLang="en-US" smtClean="0"/>
              <a:t>差分で管理されている</a:t>
            </a:r>
            <a:endParaRPr lang="en-US" altLang="ja-JP" smtClean="0"/>
          </a:p>
          <a:p>
            <a:pPr lvl="2"/>
            <a:r>
              <a:rPr lang="en-US" altLang="ja-JP" smtClean="0"/>
              <a:t>OverlayFS</a:t>
            </a:r>
          </a:p>
          <a:p>
            <a:pPr lvl="3"/>
            <a:r>
              <a:rPr lang="en-US" altLang="ja-JP" smtClean="0"/>
              <a:t>Dockerfile</a:t>
            </a:r>
            <a:r>
              <a:rPr lang="ja-JP" altLang="en-US" smtClean="0"/>
              <a:t>の命令毎にレイヤーができる</a:t>
            </a:r>
            <a:endParaRPr lang="en-US" altLang="ja-JP" smtClean="0"/>
          </a:p>
          <a:p>
            <a:pPr lvl="4"/>
            <a:r>
              <a:rPr lang="en-US" altLang="ja-JP" smtClean="0"/>
              <a:t>Tmp</a:t>
            </a:r>
            <a:r>
              <a:rPr lang="ja-JP" altLang="en-US" smtClean="0"/>
              <a:t>ファイル作って消したつもりでもレイヤーは残るので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mtClean="0"/>
              <a:t>Dockerfile</a:t>
            </a:r>
            <a:r>
              <a:rPr lang="ja-JP" altLang="en-US" smtClean="0"/>
              <a:t>の書き方次第でサイズが大きくなったり。。</a:t>
            </a:r>
            <a:endParaRPr lang="en-US" altLang="ja-JP" smtClean="0"/>
          </a:p>
          <a:p>
            <a:pPr marL="1371600" lvl="3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　　⇒今日はまずやってみる！</a:t>
            </a:r>
            <a:endParaRPr lang="en-US" altLang="ja-JP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64237" y="5195036"/>
            <a:ext cx="4718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 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／／／）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 ／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,.=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''"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　　　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／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 f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,.r='"-‐'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_______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こまけぇこたぁいいんだよ！！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_,.-‐~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 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 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／　 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二ﾆ⊃（ ●）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（●）＼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　ﾉ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ﾞフ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::::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ｲ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｢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､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,!,!|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|r┬-|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ﾄヾヽ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ｨ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 　　 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ー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'´ 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 ／ </a:t>
            </a:r>
          </a:p>
        </p:txBody>
      </p:sp>
    </p:spTree>
    <p:extLst>
      <p:ext uri="{BB962C8B-B14F-4D97-AF65-F5344CB8AC3E}">
        <p14:creationId xmlns:p14="http://schemas.microsoft.com/office/powerpoint/2010/main" val="18876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10117"/>
          </a:xfrm>
        </p:spPr>
        <p:txBody>
          <a:bodyPr/>
          <a:lstStyle/>
          <a:p>
            <a:r>
              <a:rPr kumimoji="1" lang="en-US" altLang="ja-JP" smtClean="0"/>
              <a:t>Hello World</a:t>
            </a:r>
            <a:r>
              <a:rPr lang="ja-JP" altLang="en-US" smtClean="0"/>
              <a:t>イメージ サンプル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4201" y="1732946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  <a:endParaRPr lang="en-US" altLang="ja-JP"/>
          </a:p>
          <a:p>
            <a:r>
              <a:rPr lang="ja-JP" altLang="en-US"/>
              <a:t>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 smtClean="0"/>
              <a:t> </a:t>
            </a:r>
            <a:r>
              <a:rPr lang="en-US" altLang="ja-JP" smtClean="0"/>
              <a:t>└ hello.sh</a:t>
            </a:r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233334" y="1478084"/>
            <a:ext cx="2912533" cy="1845734"/>
          </a:xfrm>
          <a:prstGeom prst="wedgeRectCallout">
            <a:avLst>
              <a:gd name="adj1" fmla="val -74901"/>
              <a:gd name="adj2" fmla="val -11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centos:latest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hello.sh /root/hello.sh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WORKDIR /root</a:t>
            </a: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 chmod +x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hello.sh</a:t>
            </a:r>
            <a:endParaRPr kumimoji="1" lang="en-US" altLang="ja-JP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[“./hello.sh”]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CMD [“world”]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2134870" y="2831888"/>
            <a:ext cx="1648460" cy="646918"/>
          </a:xfrm>
          <a:prstGeom prst="wedgeRectCallout">
            <a:avLst>
              <a:gd name="adj1" fmla="val -21125"/>
              <a:gd name="adj2" fmla="val -827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#!/bin/bash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echo hello $@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0922" y="3604030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hello:1.0 . </a:t>
            </a:r>
            <a:b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		1.0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hello:1.0 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 world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4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使い方を知る～コンテナの起動・終了～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258007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/>
              <a:t>コンテナ</a:t>
            </a:r>
            <a:r>
              <a:rPr lang="ja-JP" altLang="en-US" smtClean="0"/>
              <a:t>のライフサイクルと遷移するコマンド</a:t>
            </a:r>
            <a:r>
              <a:rPr lang="en-US" altLang="ja-JP" smtClean="0"/>
              <a:t>/</a:t>
            </a:r>
            <a:r>
              <a:rPr lang="ja-JP" altLang="en-US" smtClean="0"/>
              <a:t>イベントを示す</a:t>
            </a:r>
            <a:endParaRPr lang="en-US" altLang="ja-JP" smtClean="0"/>
          </a:p>
          <a:p>
            <a:pPr lvl="1"/>
            <a:r>
              <a:rPr lang="en-US" altLang="ja-JP"/>
              <a:t>ENTRYPOINT/CMD</a:t>
            </a:r>
            <a:r>
              <a:rPr lang="ja-JP" altLang="en-US" smtClean="0"/>
              <a:t>は赤線の遷移</a:t>
            </a:r>
            <a:r>
              <a:rPr lang="ja-JP" altLang="en-US"/>
              <a:t>時に</a:t>
            </a:r>
            <a:r>
              <a:rPr lang="ja-JP" altLang="en-US" smtClean="0"/>
              <a:t>実行</a:t>
            </a:r>
            <a:r>
              <a:rPr lang="ja-JP" altLang="en-US"/>
              <a:t>される</a:t>
            </a:r>
            <a:endParaRPr lang="en-US" altLang="ja-JP"/>
          </a:p>
          <a:p>
            <a:pPr lvl="1"/>
            <a:r>
              <a:rPr lang="ja-JP" altLang="en-US"/>
              <a:t>コンテナは明示的に削除</a:t>
            </a:r>
            <a:r>
              <a:rPr lang="en-US" altLang="ja-JP"/>
              <a:t>(docker rm)</a:t>
            </a:r>
            <a:r>
              <a:rPr lang="ja-JP" altLang="en-US"/>
              <a:t>しないと</a:t>
            </a:r>
            <a:r>
              <a:rPr lang="ja-JP" altLang="en-US" smtClean="0"/>
              <a:t>残り続ける</a:t>
            </a:r>
            <a:endParaRPr lang="en-US" altLang="ja-JP" smtClean="0"/>
          </a:p>
          <a:p>
            <a:pPr lvl="2"/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内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の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ファイル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は保存される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kumimoji="1" lang="en-US" altLang="ja-JP" smtClean="0"/>
              <a:t>dead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restarting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removing</a:t>
            </a:r>
            <a:r>
              <a:rPr kumimoji="1" lang="ja-JP" altLang="en-US" smtClean="0"/>
              <a:t>みたいな奴は除外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121793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001771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Running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81749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001771" y="3196023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Paused</a:t>
            </a:r>
            <a:endParaRPr kumimoji="1" lang="ja-JP" altLang="en-US" sz="14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結合子 10"/>
          <p:cNvSpPr/>
          <p:nvPr/>
        </p:nvSpPr>
        <p:spPr>
          <a:xfrm>
            <a:off x="978506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1" idx="6"/>
            <a:endCxn id="4" idx="2"/>
          </p:cNvCxnSpPr>
          <p:nvPr/>
        </p:nvCxnSpPr>
        <p:spPr>
          <a:xfrm flipV="1">
            <a:off x="1322007" y="5253559"/>
            <a:ext cx="799786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6"/>
            <a:endCxn id="5" idx="2"/>
          </p:cNvCxnSpPr>
          <p:nvPr/>
        </p:nvCxnSpPr>
        <p:spPr>
          <a:xfrm>
            <a:off x="3346310" y="5253559"/>
            <a:ext cx="6554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5"/>
            <a:endCxn id="6" idx="3"/>
          </p:cNvCxnSpPr>
          <p:nvPr/>
        </p:nvCxnSpPr>
        <p:spPr>
          <a:xfrm>
            <a:off x="5046962" y="5505038"/>
            <a:ext cx="101411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6"/>
            <a:endCxn id="38" idx="2"/>
          </p:cNvCxnSpPr>
          <p:nvPr/>
        </p:nvCxnSpPr>
        <p:spPr>
          <a:xfrm>
            <a:off x="7106266" y="5253559"/>
            <a:ext cx="594234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1"/>
            <a:endCxn id="9" idx="3"/>
          </p:cNvCxnSpPr>
          <p:nvPr/>
        </p:nvCxnSpPr>
        <p:spPr>
          <a:xfrm flipV="1">
            <a:off x="4181097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9" idx="5"/>
            <a:endCxn id="5" idx="7"/>
          </p:cNvCxnSpPr>
          <p:nvPr/>
        </p:nvCxnSpPr>
        <p:spPr>
          <a:xfrm>
            <a:off x="5046962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結合子 37"/>
          <p:cNvSpPr/>
          <p:nvPr/>
        </p:nvSpPr>
        <p:spPr>
          <a:xfrm>
            <a:off x="7700500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ローチャート: 結合子 40"/>
          <p:cNvSpPr/>
          <p:nvPr/>
        </p:nvSpPr>
        <p:spPr>
          <a:xfrm>
            <a:off x="7747096" y="5124520"/>
            <a:ext cx="258077" cy="258077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5348" y="5595517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create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91241" y="5595517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07083" y="5595517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stop</a:t>
            </a:r>
          </a:p>
          <a:p>
            <a:pPr algn="ctr"/>
            <a:r>
              <a:rPr lang="en-US" altLang="ja-JP" smtClean="0"/>
              <a:t>or</a:t>
            </a:r>
          </a:p>
          <a:p>
            <a:r>
              <a:rPr kumimoji="1"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プロセスの終了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17254" y="3813756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pause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50398" y="3813756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unpause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33962" y="559551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rm</a:t>
            </a:r>
            <a:endParaRPr kumimoji="1" lang="ja-JP" altLang="en-US"/>
          </a:p>
        </p:txBody>
      </p:sp>
      <p:cxnSp>
        <p:nvCxnSpPr>
          <p:cNvPr id="56" name="曲線コネクタ 55"/>
          <p:cNvCxnSpPr>
            <a:stCxn id="11" idx="7"/>
            <a:endCxn id="4" idx="0"/>
          </p:cNvCxnSpPr>
          <p:nvPr/>
        </p:nvCxnSpPr>
        <p:spPr>
          <a:xfrm rot="5400000" flipH="1" flipV="1">
            <a:off x="1885777" y="4283839"/>
            <a:ext cx="234200" cy="1462350"/>
          </a:xfrm>
          <a:prstGeom prst="curvedConnector3">
            <a:avLst>
              <a:gd name="adj1" fmla="val 197609"/>
            </a:avLst>
          </a:prstGeom>
          <a:ln w="571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000160" y="4316579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run</a:t>
            </a:r>
            <a:endParaRPr kumimoji="1" lang="ja-JP" altLang="en-US"/>
          </a:p>
        </p:txBody>
      </p:sp>
      <p:cxnSp>
        <p:nvCxnSpPr>
          <p:cNvPr id="62" name="直線矢印コネクタ 61"/>
          <p:cNvCxnSpPr>
            <a:stCxn id="6" idx="1"/>
            <a:endCxn id="5" idx="7"/>
          </p:cNvCxnSpPr>
          <p:nvPr/>
        </p:nvCxnSpPr>
        <p:spPr>
          <a:xfrm flipH="1">
            <a:off x="5046962" y="5002080"/>
            <a:ext cx="10141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161098" y="4559142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66" name="四角形吹き出し 65"/>
          <p:cNvSpPr/>
          <p:nvPr/>
        </p:nvSpPr>
        <p:spPr>
          <a:xfrm>
            <a:off x="1047884" y="6148071"/>
            <a:ext cx="3378970" cy="626533"/>
          </a:xfrm>
          <a:prstGeom prst="wedgeRectCallout">
            <a:avLst>
              <a:gd name="adj1" fmla="val 61171"/>
              <a:gd name="adj2" fmla="val -212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ENTRYPOINT/CMD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で指定した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コマンドが終了したたら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</a:p>
        </p:txBody>
      </p:sp>
      <p:cxnSp>
        <p:nvCxnSpPr>
          <p:cNvPr id="68" name="曲線コネクタ 67"/>
          <p:cNvCxnSpPr>
            <a:stCxn id="4" idx="0"/>
            <a:endCxn id="5" idx="1"/>
          </p:cNvCxnSpPr>
          <p:nvPr/>
        </p:nvCxnSpPr>
        <p:spPr>
          <a:xfrm rot="16200000" flipH="1">
            <a:off x="3405491" y="4226475"/>
            <a:ext cx="104166" cy="1447045"/>
          </a:xfrm>
          <a:prstGeom prst="curvedConnector3">
            <a:avLst>
              <a:gd name="adj1" fmla="val -21945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268197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「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コンテナが削除されるまで、コンテナ内のファイルは保存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される</a:t>
            </a:r>
            <a:r>
              <a:rPr lang="ja-JP" altLang="en-US" smtClean="0"/>
              <a:t>」</a:t>
            </a:r>
            <a:endParaRPr lang="en-US" altLang="ja-JP" smtClean="0"/>
          </a:p>
          <a:p>
            <a:pPr lvl="1"/>
            <a:r>
              <a:rPr lang="ja-JP" altLang="en-US" smtClean="0"/>
              <a:t>逆に言うと、コンテナ消したらファイルが消える</a:t>
            </a:r>
            <a:endParaRPr lang="en-US" altLang="ja-JP" smtClean="0"/>
          </a:p>
          <a:p>
            <a:pPr lvl="2"/>
            <a:r>
              <a:rPr lang="ja-JP" altLang="en-US" smtClean="0"/>
              <a:t>ログ、</a:t>
            </a:r>
            <a:r>
              <a:rPr lang="en-US" altLang="ja-JP" smtClean="0"/>
              <a:t>DB</a:t>
            </a:r>
            <a:r>
              <a:rPr lang="ja-JP" altLang="en-US" smtClean="0"/>
              <a:t>とかコンテナ起動後に増えるファイルもある</a:t>
            </a:r>
            <a:endParaRPr lang="en-US" altLang="ja-JP" smtClean="0"/>
          </a:p>
          <a:p>
            <a:pPr lvl="1"/>
            <a:r>
              <a:rPr lang="ja-JP" altLang="en-US" smtClean="0"/>
              <a:t>コンテナ</a:t>
            </a:r>
            <a:r>
              <a:rPr lang="ja-JP" altLang="en-US" smtClean="0"/>
              <a:t>消すときって結構ある</a:t>
            </a:r>
            <a:endParaRPr lang="en-US" altLang="ja-JP" smtClean="0"/>
          </a:p>
          <a:p>
            <a:pPr lvl="2"/>
            <a:r>
              <a:rPr lang="ja-JP" altLang="en-US"/>
              <a:t>コンテナ</a:t>
            </a:r>
            <a:r>
              <a:rPr lang="ja-JP" altLang="en-US" smtClean="0"/>
              <a:t>のバージョンアップ</a:t>
            </a:r>
            <a:r>
              <a:rPr lang="en-US" altLang="ja-JP" smtClean="0"/>
              <a:t>(</a:t>
            </a:r>
            <a:r>
              <a:rPr lang="ja-JP" altLang="en-US"/>
              <a:t>イメージ</a:t>
            </a:r>
            <a:r>
              <a:rPr lang="ja-JP" altLang="en-US" smtClean="0"/>
              <a:t>が別なので別コンテナ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 smtClean="0"/>
              <a:t>コンテナを動かす</a:t>
            </a:r>
            <a:r>
              <a:rPr lang="en-US" altLang="ja-JP" smtClean="0"/>
              <a:t>PC</a:t>
            </a:r>
            <a:r>
              <a:rPr lang="ja-JP" altLang="en-US" smtClean="0"/>
              <a:t>を変える </a:t>
            </a:r>
            <a:r>
              <a:rPr lang="en-US" altLang="ja-JP" smtClean="0"/>
              <a:t>etc</a:t>
            </a:r>
            <a:r>
              <a:rPr lang="en-US" altLang="ja-JP" smtClean="0"/>
              <a:t>.</a:t>
            </a:r>
            <a:endParaRPr lang="en-US" altLang="ja-JP" smtClean="0"/>
          </a:p>
        </p:txBody>
      </p:sp>
      <p:sp>
        <p:nvSpPr>
          <p:cNvPr id="4" name="正方形/長方形 3"/>
          <p:cNvSpPr/>
          <p:nvPr/>
        </p:nvSpPr>
        <p:spPr>
          <a:xfrm>
            <a:off x="1006696" y="3733800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212234" y="4105275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1356343" y="447445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6703" y="4280046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9" idx="1"/>
          </p:cNvCxnSpPr>
          <p:nvPr/>
        </p:nvCxnSpPr>
        <p:spPr>
          <a:xfrm>
            <a:off x="3069910" y="4491038"/>
            <a:ext cx="106394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133850" y="3733800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339388" y="4105275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処理 10"/>
          <p:cNvSpPr/>
          <p:nvPr/>
        </p:nvSpPr>
        <p:spPr>
          <a:xfrm>
            <a:off x="4483497" y="447445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23857" y="4280046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4561288" y="4571182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メモ 13"/>
          <p:cNvSpPr/>
          <p:nvPr/>
        </p:nvSpPr>
        <p:spPr>
          <a:xfrm>
            <a:off x="4609625" y="4609161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4657962" y="4641565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ローチャート: 磁気ディスク 15"/>
          <p:cNvSpPr/>
          <p:nvPr/>
        </p:nvSpPr>
        <p:spPr>
          <a:xfrm>
            <a:off x="5259989" y="4561359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/>
          <p:cNvCxnSpPr>
            <a:stCxn id="9" idx="3"/>
          </p:cNvCxnSpPr>
          <p:nvPr/>
        </p:nvCxnSpPr>
        <p:spPr>
          <a:xfrm>
            <a:off x="6197064" y="4491038"/>
            <a:ext cx="994311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191375" y="412051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無</a:t>
            </a:r>
            <a:endParaRPr lang="en-US" altLang="ja-JP" sz="4000" smtClean="0"/>
          </a:p>
        </p:txBody>
      </p:sp>
      <p:sp>
        <p:nvSpPr>
          <p:cNvPr id="19" name="四角形吹き出し 18"/>
          <p:cNvSpPr/>
          <p:nvPr/>
        </p:nvSpPr>
        <p:spPr>
          <a:xfrm>
            <a:off x="1102945" y="5442838"/>
            <a:ext cx="1617318" cy="637559"/>
          </a:xfrm>
          <a:prstGeom prst="wedgeRectCallout">
            <a:avLst>
              <a:gd name="adj1" fmla="val -37"/>
              <a:gd name="adj2" fmla="val -1079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生成直後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4477201" y="5442837"/>
            <a:ext cx="1617318" cy="637559"/>
          </a:xfrm>
          <a:prstGeom prst="wedgeRectCallout">
            <a:avLst>
              <a:gd name="adj1" fmla="val -37"/>
              <a:gd name="adj2" fmla="val -1079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運用してたら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増えるデータ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7012446" y="5442837"/>
            <a:ext cx="1432896" cy="637559"/>
          </a:xfrm>
          <a:prstGeom prst="wedgeRectCallout">
            <a:avLst>
              <a:gd name="adj1" fmla="val -10195"/>
              <a:gd name="adj2" fmla="val -159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まぢむり。。。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02086" y="3782109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start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15123" y="3782109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rm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2879460"/>
          </a:xfrm>
        </p:spPr>
        <p:txBody>
          <a:bodyPr/>
          <a:lstStyle/>
          <a:p>
            <a:r>
              <a:rPr lang="ja-JP" altLang="en-US" smtClean="0"/>
              <a:t>ボリュームを使って</a:t>
            </a:r>
            <a:r>
              <a:rPr lang="ja-JP" altLang="en-US" smtClean="0"/>
              <a:t>データを永続化する</a:t>
            </a:r>
            <a:endParaRPr lang="en-US" altLang="ja-JP" smtClean="0"/>
          </a:p>
          <a:p>
            <a:pPr lvl="1"/>
            <a:r>
              <a:rPr lang="ja-JP" altLang="en-US" smtClean="0"/>
              <a:t>雑に言うと、ボリューム</a:t>
            </a:r>
            <a:r>
              <a:rPr lang="en-US" altLang="ja-JP" smtClean="0"/>
              <a:t>=</a:t>
            </a:r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</a:t>
            </a:r>
            <a:r>
              <a:rPr lang="en-US" altLang="ja-JP" smtClean="0"/>
              <a:t>FS(</a:t>
            </a:r>
            <a:r>
              <a:rPr lang="ja-JP" altLang="en-US"/>
              <a:t>ファイル</a:t>
            </a:r>
            <a:r>
              <a:rPr lang="ja-JP" altLang="en-US"/>
              <a:t>、</a:t>
            </a:r>
            <a:r>
              <a:rPr lang="ja-JP" altLang="en-US" smtClean="0"/>
              <a:t>ディレクトリ</a:t>
            </a:r>
            <a:r>
              <a:rPr lang="en-US" altLang="ja-JP" smtClean="0"/>
              <a:t>OK)</a:t>
            </a:r>
            <a:endParaRPr lang="en-US" altLang="ja-JP" smtClean="0"/>
          </a:p>
          <a:p>
            <a:pPr lvl="1"/>
            <a:r>
              <a:rPr lang="ja-JP" altLang="en-US" smtClean="0"/>
              <a:t>ボリュームは、複数コンテナから同時にマウントできる</a:t>
            </a:r>
            <a:endParaRPr lang="en-US" altLang="ja-JP" smtClean="0"/>
          </a:p>
          <a:p>
            <a:pPr lvl="1"/>
            <a:r>
              <a:rPr lang="ja-JP" altLang="en-US" smtClean="0"/>
              <a:t>コンテナが消えてもボリュームは消えない</a:t>
            </a:r>
            <a:endParaRPr lang="en-US" altLang="ja-JP" smtClean="0"/>
          </a:p>
          <a:p>
            <a:pPr lvl="2"/>
            <a:r>
              <a:rPr lang="ja-JP" altLang="en-US" smtClean="0"/>
              <a:t>逆に言うと、明示的に消さないとゴミが</a:t>
            </a:r>
            <a:r>
              <a:rPr lang="en-US" altLang="ja-JP" smtClean="0"/>
              <a:t>(ry</a:t>
            </a:r>
          </a:p>
          <a:p>
            <a:pPr lvl="2"/>
            <a:r>
              <a:rPr lang="ja-JP" altLang="en-US" smtClean="0"/>
              <a:t>作られているボリュームは</a:t>
            </a:r>
            <a:r>
              <a:rPr lang="en-US" altLang="ja-JP" smtClean="0"/>
              <a:t>”docker volume ls”</a:t>
            </a:r>
            <a:r>
              <a:rPr lang="ja-JP" altLang="en-US" smtClean="0"/>
              <a:t>で確認</a:t>
            </a:r>
            <a:endParaRPr lang="en-US" altLang="ja-JP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787621" y="3514725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993159" y="3886200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ローチャート: 処理 36"/>
          <p:cNvSpPr/>
          <p:nvPr/>
        </p:nvSpPr>
        <p:spPr>
          <a:xfrm>
            <a:off x="1137268" y="4255381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477628" y="4060971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9" name="直線矢印コネクタ 38"/>
          <p:cNvCxnSpPr>
            <a:stCxn id="35" idx="3"/>
            <a:endCxn id="40" idx="1"/>
          </p:cNvCxnSpPr>
          <p:nvPr/>
        </p:nvCxnSpPr>
        <p:spPr>
          <a:xfrm>
            <a:off x="2850835" y="4271963"/>
            <a:ext cx="106394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3914775" y="3514725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4120313" y="3886200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フローチャート: 処理 41"/>
          <p:cNvSpPr/>
          <p:nvPr/>
        </p:nvSpPr>
        <p:spPr>
          <a:xfrm>
            <a:off x="4264422" y="4255381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4782" y="4060971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4" name="メモ 43"/>
          <p:cNvSpPr/>
          <p:nvPr/>
        </p:nvSpPr>
        <p:spPr>
          <a:xfrm>
            <a:off x="4342213" y="4352107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メモ 44"/>
          <p:cNvSpPr/>
          <p:nvPr/>
        </p:nvSpPr>
        <p:spPr>
          <a:xfrm>
            <a:off x="4390550" y="4390086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メモ 45"/>
          <p:cNvSpPr/>
          <p:nvPr/>
        </p:nvSpPr>
        <p:spPr>
          <a:xfrm>
            <a:off x="4438887" y="4422490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フローチャート: 磁気ディスク 46"/>
          <p:cNvSpPr/>
          <p:nvPr/>
        </p:nvSpPr>
        <p:spPr>
          <a:xfrm>
            <a:off x="5040914" y="4342284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8" name="直線矢印コネクタ 47"/>
          <p:cNvCxnSpPr>
            <a:stCxn id="40" idx="3"/>
          </p:cNvCxnSpPr>
          <p:nvPr/>
        </p:nvCxnSpPr>
        <p:spPr>
          <a:xfrm>
            <a:off x="5977989" y="4271963"/>
            <a:ext cx="994311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883011" y="3563034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start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96048" y="3563034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rm</a:t>
            </a:r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784969" y="5171238"/>
            <a:ext cx="2063214" cy="15144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93159" y="5560707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フローチャート: 処理 55"/>
          <p:cNvSpPr/>
          <p:nvPr/>
        </p:nvSpPr>
        <p:spPr>
          <a:xfrm>
            <a:off x="1137268" y="5929888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385736" y="5695803"/>
            <a:ext cx="94609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</a:rPr>
              <a:t>ボリューム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914775" y="5171955"/>
            <a:ext cx="2063214" cy="15144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318349" y="5171238"/>
            <a:ext cx="2063214" cy="15144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120313" y="5546845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フローチャート: 処理 67"/>
          <p:cNvSpPr/>
          <p:nvPr/>
        </p:nvSpPr>
        <p:spPr>
          <a:xfrm>
            <a:off x="4264422" y="591602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メモ 69"/>
          <p:cNvSpPr/>
          <p:nvPr/>
        </p:nvSpPr>
        <p:spPr>
          <a:xfrm>
            <a:off x="4342213" y="6012752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メモ 70"/>
          <p:cNvSpPr/>
          <p:nvPr/>
        </p:nvSpPr>
        <p:spPr>
          <a:xfrm>
            <a:off x="4390550" y="6050731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メモ 71"/>
          <p:cNvSpPr/>
          <p:nvPr/>
        </p:nvSpPr>
        <p:spPr>
          <a:xfrm>
            <a:off x="4438887" y="6083135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フローチャート: 磁気ディスク 72"/>
          <p:cNvSpPr/>
          <p:nvPr/>
        </p:nvSpPr>
        <p:spPr>
          <a:xfrm>
            <a:off x="5040914" y="6002929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548944" y="5556370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フローチャート: 処理 74"/>
          <p:cNvSpPr/>
          <p:nvPr/>
        </p:nvSpPr>
        <p:spPr>
          <a:xfrm>
            <a:off x="6693053" y="5925551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メモ 76"/>
          <p:cNvSpPr/>
          <p:nvPr/>
        </p:nvSpPr>
        <p:spPr>
          <a:xfrm>
            <a:off x="6770844" y="6022277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メモ 77"/>
          <p:cNvSpPr/>
          <p:nvPr/>
        </p:nvSpPr>
        <p:spPr>
          <a:xfrm>
            <a:off x="6819181" y="6060256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メモ 78"/>
          <p:cNvSpPr/>
          <p:nvPr/>
        </p:nvSpPr>
        <p:spPr>
          <a:xfrm>
            <a:off x="6867518" y="6092660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フローチャート: 磁気ディスク 79"/>
          <p:cNvSpPr/>
          <p:nvPr/>
        </p:nvSpPr>
        <p:spPr>
          <a:xfrm>
            <a:off x="7469545" y="6012454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上下矢印 80"/>
          <p:cNvSpPr/>
          <p:nvPr/>
        </p:nvSpPr>
        <p:spPr>
          <a:xfrm>
            <a:off x="2239959" y="4862526"/>
            <a:ext cx="250009" cy="1080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四角形吹き出し 82"/>
          <p:cNvSpPr/>
          <p:nvPr/>
        </p:nvSpPr>
        <p:spPr>
          <a:xfrm>
            <a:off x="2655863" y="5246188"/>
            <a:ext cx="1104650" cy="579599"/>
          </a:xfrm>
          <a:prstGeom prst="wedgeRectCallout">
            <a:avLst>
              <a:gd name="adj1" fmla="val -74192"/>
              <a:gd name="adj2" fmla="val -9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マウント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上下矢印 84"/>
          <p:cNvSpPr/>
          <p:nvPr/>
        </p:nvSpPr>
        <p:spPr>
          <a:xfrm>
            <a:off x="5361791" y="4837854"/>
            <a:ext cx="250009" cy="1080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四角形吹き出し 86"/>
          <p:cNvSpPr/>
          <p:nvPr/>
        </p:nvSpPr>
        <p:spPr>
          <a:xfrm>
            <a:off x="5732713" y="5246188"/>
            <a:ext cx="742431" cy="410208"/>
          </a:xfrm>
          <a:prstGeom prst="wedgeRectCallout">
            <a:avLst>
              <a:gd name="adj1" fmla="val -70743"/>
              <a:gd name="adj2" fmla="val 367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同期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473335" y="5651027"/>
            <a:ext cx="94609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</a:rPr>
              <a:t>ボリューム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01966" y="5651319"/>
            <a:ext cx="94609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</a:rPr>
              <a:t>ボリューム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4" name="四角形吹き出し 83"/>
          <p:cNvSpPr/>
          <p:nvPr/>
        </p:nvSpPr>
        <p:spPr>
          <a:xfrm>
            <a:off x="7041388" y="3574786"/>
            <a:ext cx="1622279" cy="912956"/>
          </a:xfrm>
          <a:prstGeom prst="wedgeRectCallout">
            <a:avLst>
              <a:gd name="adj1" fmla="val 7456"/>
              <a:gd name="adj2" fmla="val 1584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コンテナが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消えても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残る！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4760383"/>
          </a:xfrm>
        </p:spPr>
        <p:txBody>
          <a:bodyPr>
            <a:normAutofit/>
          </a:bodyPr>
          <a:lstStyle/>
          <a:p>
            <a:r>
              <a:rPr lang="ja-JP" altLang="en-US" smtClean="0"/>
              <a:t>ボリュームの作り方</a:t>
            </a:r>
            <a:endParaRPr lang="en-US" altLang="ja-JP" smtClean="0"/>
          </a:p>
          <a:p>
            <a:pPr lvl="1"/>
            <a:r>
              <a:rPr lang="en-US" altLang="ja-JP" smtClean="0"/>
              <a:t>×Dockerfile</a:t>
            </a:r>
            <a:r>
              <a:rPr lang="ja-JP" altLang="en-US"/>
              <a:t>の</a:t>
            </a:r>
            <a:r>
              <a:rPr lang="en-US" altLang="ja-JP"/>
              <a:t>VOLUME</a:t>
            </a:r>
            <a:r>
              <a:rPr lang="ja-JP" altLang="en-US"/>
              <a:t>に</a:t>
            </a:r>
            <a:r>
              <a:rPr lang="ja-JP" altLang="en-US" smtClean="0"/>
              <a:t>記載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のどこをマウントするかの指定不可</a:t>
            </a:r>
            <a:endParaRPr lang="en-US" altLang="ja-JP" smtClean="0"/>
          </a:p>
          <a:p>
            <a:pPr lvl="3"/>
            <a:r>
              <a:rPr lang="en-US" altLang="ja-JP" smtClean="0"/>
              <a:t>docker build</a:t>
            </a:r>
            <a:r>
              <a:rPr lang="ja-JP" altLang="en-US" smtClean="0"/>
              <a:t>の時点でどこで動くかわからない</a:t>
            </a:r>
            <a:endParaRPr lang="en-US" altLang="ja-JP"/>
          </a:p>
          <a:p>
            <a:pPr lvl="1"/>
            <a:r>
              <a:rPr lang="ja-JP" altLang="en-US" smtClean="0"/>
              <a:t>△</a:t>
            </a:r>
            <a:r>
              <a:rPr lang="en-US" altLang="ja-JP" smtClean="0"/>
              <a:t>sudo docker volume create</a:t>
            </a:r>
          </a:p>
          <a:p>
            <a:pPr lvl="2"/>
            <a:r>
              <a:rPr lang="en-US" altLang="ja-JP" smtClean="0"/>
              <a:t>run/create</a:t>
            </a:r>
            <a:r>
              <a:rPr lang="ja-JP" altLang="en-US" smtClean="0"/>
              <a:t>の時に作れるから特に。。。</a:t>
            </a:r>
            <a:endParaRPr lang="en-US" altLang="ja-JP" smtClean="0"/>
          </a:p>
          <a:p>
            <a:pPr lvl="1"/>
            <a:r>
              <a:rPr lang="ja-JP" altLang="en-US"/>
              <a:t>〇</a:t>
            </a:r>
            <a:r>
              <a:rPr lang="en-US" altLang="ja-JP" smtClean="0"/>
              <a:t>sudo docker (run|create) --mount</a:t>
            </a:r>
            <a:r>
              <a:rPr lang="ja-JP" altLang="en-US" smtClean="0"/>
              <a:t>オプション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# --volume</a:t>
            </a:r>
            <a:r>
              <a:rPr lang="ja-JP" altLang="en-US" smtClean="0"/>
              <a:t>オプションもあるけど非推奨になった</a:t>
            </a:r>
            <a:endParaRPr lang="en-US" altLang="ja-JP" smtClean="0"/>
          </a:p>
          <a:p>
            <a:pPr lvl="2"/>
            <a:r>
              <a:rPr lang="en-US" altLang="ja-JP" smtClean="0"/>
              <a:t>3</a:t>
            </a:r>
            <a:r>
              <a:rPr lang="ja-JP" altLang="en-US" smtClean="0"/>
              <a:t>種類のマウントタイプが存在</a:t>
            </a:r>
            <a:endParaRPr lang="en-US" altLang="ja-JP" smtClean="0"/>
          </a:p>
          <a:p>
            <a:pPr lvl="3"/>
            <a:r>
              <a:rPr lang="en-US" altLang="ja-JP" smtClean="0"/>
              <a:t>Volumes</a:t>
            </a:r>
          </a:p>
          <a:p>
            <a:pPr lvl="3"/>
            <a:r>
              <a:rPr lang="en-US" altLang="ja-JP" smtClean="0"/>
              <a:t>Bind mounts</a:t>
            </a:r>
          </a:p>
          <a:p>
            <a:pPr lvl="3"/>
            <a:r>
              <a:rPr lang="en-US" altLang="ja-JP" smtClean="0"/>
              <a:t>tempfs </a:t>
            </a:r>
            <a:r>
              <a:rPr lang="en-US" altLang="ja-JP" smtClean="0"/>
              <a:t>mounts</a:t>
            </a:r>
          </a:p>
        </p:txBody>
      </p:sp>
    </p:spTree>
    <p:extLst>
      <p:ext uri="{BB962C8B-B14F-4D97-AF65-F5344CB8AC3E}">
        <p14:creationId xmlns:p14="http://schemas.microsoft.com/office/powerpoint/2010/main" val="15232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882743" cy="5749926"/>
          </a:xfrm>
        </p:spPr>
        <p:txBody>
          <a:bodyPr/>
          <a:lstStyle/>
          <a:p>
            <a:r>
              <a:rPr lang="en-US" altLang="ja-JP" smtClean="0"/>
              <a:t>Volumes</a:t>
            </a:r>
            <a:endParaRPr lang="en-US" altLang="ja-JP" smtClean="0"/>
          </a:p>
          <a:p>
            <a:pPr lvl="1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のデータを共有する必要がない場合</a:t>
            </a:r>
            <a:r>
              <a:rPr lang="en-US" altLang="ja-JP" smtClean="0"/>
              <a:t>(Docker</a:t>
            </a:r>
            <a:r>
              <a:rPr lang="ja-JP" altLang="en-US" smtClean="0"/>
              <a:t>推奨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 smtClean="0"/>
              <a:t>ボリュームの実態は</a:t>
            </a:r>
            <a:r>
              <a:rPr lang="en-US" altLang="ja-JP" smtClean="0"/>
              <a:t>/var/lib/docker/volumes/</a:t>
            </a:r>
            <a:r>
              <a:rPr lang="ja-JP" altLang="en-US" smtClean="0"/>
              <a:t>以下にある</a:t>
            </a:r>
            <a:endParaRPr lang="en-US" altLang="ja-JP" smtClean="0"/>
          </a:p>
          <a:p>
            <a:pPr marL="457200" lvl="1" indent="0">
              <a:buNone/>
            </a:pPr>
            <a:r>
              <a:rPr lang="en-US" altLang="ja-JP"/>
              <a:t/>
            </a:r>
            <a:br>
              <a:rPr lang="en-US" altLang="ja-JP"/>
            </a:br>
            <a:endParaRPr kumimoji="1" lang="en-US" altLang="ja-JP" sz="1600"/>
          </a:p>
          <a:p>
            <a:r>
              <a:rPr lang="en-US" altLang="ja-JP" smtClean="0"/>
              <a:t>Bind </a:t>
            </a:r>
            <a:r>
              <a:rPr lang="en-US" altLang="ja-JP" smtClean="0"/>
              <a:t>mounts</a:t>
            </a:r>
            <a:endParaRPr lang="en-US" altLang="ja-JP" smtClean="0"/>
          </a:p>
          <a:p>
            <a:pPr lvl="1"/>
            <a:r>
              <a:rPr kumimoji="1"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のファイル</a:t>
            </a:r>
            <a:r>
              <a:rPr lang="en-US" altLang="ja-JP" smtClean="0"/>
              <a:t>/</a:t>
            </a:r>
            <a:r>
              <a:rPr lang="ja-JP" altLang="en-US" smtClean="0"/>
              <a:t>ディレクトリを</a:t>
            </a:r>
            <a:r>
              <a:rPr lang="en-US" altLang="ja-JP" smtClean="0"/>
              <a:t>bind</a:t>
            </a:r>
            <a:r>
              <a:rPr lang="ja-JP" altLang="en-US" smtClean="0"/>
              <a:t>する</a:t>
            </a:r>
            <a:endParaRPr lang="en-US" altLang="ja-JP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とファイルを共有・同期したいときに使う</a:t>
            </a:r>
            <a:r>
              <a:rPr lang="en-US" altLang="ja-JP" smtClean="0"/>
              <a:t>(/etc</a:t>
            </a:r>
            <a:r>
              <a:rPr lang="ja-JP" altLang="en-US" smtClean="0"/>
              <a:t>以下とか</a:t>
            </a:r>
            <a:r>
              <a:rPr lang="en-US" altLang="ja-JP" smtClean="0"/>
              <a:t>)</a:t>
            </a:r>
          </a:p>
          <a:p>
            <a:pPr marL="457200" lvl="1" indent="0">
              <a:buNone/>
            </a:pP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z="1600"/>
          </a:p>
          <a:p>
            <a:r>
              <a:rPr lang="en-US" altLang="ja-JP" smtClean="0"/>
              <a:t>tempfs mounts</a:t>
            </a:r>
          </a:p>
          <a:p>
            <a:pPr lvl="1"/>
            <a:r>
              <a:rPr lang="ja-JP" altLang="en-US" smtClean="0"/>
              <a:t>メモリ領域をディレクトリとしてマウント</a:t>
            </a:r>
            <a:r>
              <a:rPr lang="en-US" altLang="ja-JP" smtClean="0"/>
              <a:t>(/tmp</a:t>
            </a:r>
            <a:r>
              <a:rPr lang="ja-JP" altLang="en-US" smtClean="0"/>
              <a:t>と一緒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を停止すると消える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74961" y="2270514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type=volume,src=v1,dst=/root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6257" y="419826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type=bind,src=/etc/,dst=/etc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6257" y="612329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type=tmpfs,dst=/tmp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8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4587148" y="1515315"/>
            <a:ext cx="1965052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1"/>
            <a:ext cx="8686799" cy="486254"/>
          </a:xfrm>
        </p:spPr>
        <p:txBody>
          <a:bodyPr/>
          <a:lstStyle/>
          <a:p>
            <a:r>
              <a:rPr kumimoji="1" lang="ja-JP" altLang="en-US" smtClean="0"/>
              <a:t>まとめ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61257" y="4859867"/>
            <a:ext cx="8621485" cy="178646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585858" y="5194301"/>
            <a:ext cx="2178351" cy="1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6400" y="5194301"/>
            <a:ext cx="5968999" cy="132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処理 11"/>
          <p:cNvSpPr/>
          <p:nvPr/>
        </p:nvSpPr>
        <p:spPr>
          <a:xfrm>
            <a:off x="922753" y="5705174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3757" y="5537762"/>
            <a:ext cx="457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v1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>
            <a:off x="4413622" y="5410200"/>
            <a:ext cx="1718937" cy="1015999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59392" y="5223076"/>
            <a:ext cx="1027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any_dir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4989205" y="5604250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32640" y="6143044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8071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83609" y="1886161"/>
            <a:ext cx="1652139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927718" y="247420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68078" y="2279796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790081" y="1515315"/>
            <a:ext cx="1648271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928660" y="1886161"/>
            <a:ext cx="1371113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00995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06533" y="1886161"/>
            <a:ext cx="1652139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処理 26"/>
          <p:cNvSpPr/>
          <p:nvPr/>
        </p:nvSpPr>
        <p:spPr>
          <a:xfrm>
            <a:off x="7050642" y="2449459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91002" y="2255049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メモ 29"/>
          <p:cNvSpPr/>
          <p:nvPr/>
        </p:nvSpPr>
        <p:spPr>
          <a:xfrm>
            <a:off x="3330331" y="2291714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3766" y="2795572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358490" y="588964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63457" y="260068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486381" y="26056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8" name="フローチャート: 処理 37"/>
          <p:cNvSpPr/>
          <p:nvPr/>
        </p:nvSpPr>
        <p:spPr>
          <a:xfrm>
            <a:off x="7063342" y="5699991"/>
            <a:ext cx="1363920" cy="726208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91002" y="5485369"/>
            <a:ext cx="64633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領域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42531" y="58649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43" name="上下矢印 42"/>
          <p:cNvSpPr/>
          <p:nvPr/>
        </p:nvSpPr>
        <p:spPr>
          <a:xfrm>
            <a:off x="1639481" y="3069145"/>
            <a:ext cx="250009" cy="2551907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上下矢印 43"/>
          <p:cNvSpPr/>
          <p:nvPr/>
        </p:nvSpPr>
        <p:spPr>
          <a:xfrm rot="20643058">
            <a:off x="4147661" y="2887366"/>
            <a:ext cx="250009" cy="3198772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上下矢印 46"/>
          <p:cNvSpPr/>
          <p:nvPr/>
        </p:nvSpPr>
        <p:spPr>
          <a:xfrm>
            <a:off x="7489065" y="3069145"/>
            <a:ext cx="250009" cy="2484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22045" y="3532612"/>
            <a:ext cx="1589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type=volume,</a:t>
            </a:r>
          </a:p>
          <a:p>
            <a:r>
              <a:rPr lang="en-US" altLang="ja-JP" sz="1600" smtClean="0"/>
              <a:t>src=v1,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7769" y="3532612"/>
            <a:ext cx="1652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701667" y="3532612"/>
            <a:ext cx="1430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type=tmpfs,</a:t>
            </a:r>
            <a:endParaRPr lang="en-US" altLang="ja-JP" sz="1600" smtClean="0"/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1223" y="3532612"/>
            <a:ext cx="1948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src=/any_dir/file,</a:t>
            </a:r>
          </a:p>
          <a:p>
            <a:r>
              <a:rPr lang="en-US" altLang="ja-JP" sz="1600" smtClean="0"/>
              <a:t>dst=/file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91696" y="5557186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←</a:t>
            </a:r>
            <a:r>
              <a:rPr lang="en-US" altLang="ja-JP" sz="1600" smtClean="0">
                <a:solidFill>
                  <a:schemeClr val="bg1"/>
                </a:solidFill>
              </a:rPr>
              <a:t>Docker</a:t>
            </a:r>
            <a:r>
              <a:rPr lang="ja-JP" altLang="en-US" sz="1600" smtClean="0">
                <a:solidFill>
                  <a:schemeClr val="bg1"/>
                </a:solidFill>
              </a:rPr>
              <a:t>が</a:t>
            </a:r>
            <a:endParaRPr lang="en-US" altLang="ja-JP" sz="1600" smtClean="0">
              <a:solidFill>
                <a:schemeClr val="bg1"/>
              </a:solidFill>
            </a:endParaRPr>
          </a:p>
          <a:p>
            <a:r>
              <a:rPr lang="ja-JP" altLang="en-US" sz="1600">
                <a:solidFill>
                  <a:schemeClr val="bg1"/>
                </a:solidFill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</a:rPr>
              <a:t>自動で</a:t>
            </a:r>
            <a:r>
              <a:rPr lang="ja-JP" altLang="en-US" sz="1600" smtClean="0">
                <a:solidFill>
                  <a:schemeClr val="bg1"/>
                </a:solidFill>
              </a:rPr>
              <a:t>作る</a:t>
            </a:r>
            <a:endParaRPr lang="en-US" altLang="ja-JP" sz="1600" smtClean="0">
              <a:solidFill>
                <a:schemeClr val="bg1"/>
              </a:solidFill>
            </a:endParaRPr>
          </a:p>
          <a:p>
            <a:r>
              <a:rPr lang="ja-JP" altLang="en-US" sz="1600">
                <a:solidFill>
                  <a:schemeClr val="bg1"/>
                </a:solidFill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</a:rPr>
              <a:t>ボリューム</a:t>
            </a:r>
            <a:endParaRPr lang="en-US" altLang="ja-JP" sz="1600" smtClean="0">
              <a:solidFill>
                <a:schemeClr val="bg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740151" y="1886161"/>
            <a:ext cx="1659046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処理 22"/>
          <p:cNvSpPr/>
          <p:nvPr/>
        </p:nvSpPr>
        <p:spPr>
          <a:xfrm>
            <a:off x="4962317" y="2195767"/>
            <a:ext cx="1214715" cy="894181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17827" y="1948331"/>
            <a:ext cx="70369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2" name="メモ 31"/>
          <p:cNvSpPr/>
          <p:nvPr/>
        </p:nvSpPr>
        <p:spPr>
          <a:xfrm>
            <a:off x="5285789" y="2284944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29224" y="2797378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5197936" y="3069144"/>
            <a:ext cx="250009" cy="2268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3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84850"/>
          </a:xfrm>
        </p:spPr>
        <p:txBody>
          <a:bodyPr/>
          <a:lstStyle/>
          <a:p>
            <a:r>
              <a:rPr kumimoji="1" lang="ja-JP" altLang="en-US" smtClean="0"/>
              <a:t>コンテナを外部に公開するためにはネットワーク設定が必須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ネットワークは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種類</a:t>
            </a:r>
            <a:r>
              <a:rPr kumimoji="1" lang="ja-JP" altLang="en-US" smtClean="0"/>
              <a:t>存在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今日</a:t>
            </a:r>
            <a:r>
              <a:rPr kumimoji="1" lang="ja-JP" altLang="en-US" smtClean="0"/>
              <a:t>説明するのは以下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つ</a:t>
            </a:r>
            <a:endParaRPr kumimoji="1" lang="en-US" altLang="ja-JP" smtClean="0"/>
          </a:p>
          <a:p>
            <a:pPr lvl="2"/>
            <a:r>
              <a:rPr lang="en-US" altLang="ja-JP" smtClean="0"/>
              <a:t>bridge</a:t>
            </a:r>
          </a:p>
          <a:p>
            <a:pPr lvl="3"/>
            <a:r>
              <a:rPr lang="ja-JP" altLang="en-US" smtClean="0"/>
              <a:t>デフォルト</a:t>
            </a:r>
            <a:endParaRPr lang="en-US" altLang="ja-JP" smtClean="0"/>
          </a:p>
          <a:p>
            <a:pPr lvl="3"/>
            <a:r>
              <a:rPr lang="ja-JP" altLang="en-US" smtClean="0"/>
              <a:t>ユーザ</a:t>
            </a:r>
            <a:r>
              <a:rPr lang="ja-JP" altLang="en-US" smtClean="0"/>
              <a:t>定義</a:t>
            </a:r>
            <a:endParaRPr lang="en-US" altLang="ja-JP" smtClean="0"/>
          </a:p>
          <a:p>
            <a:pPr lvl="2"/>
            <a:r>
              <a:rPr kumimoji="1" lang="en-US" altLang="ja-JP" smtClean="0"/>
              <a:t>host</a:t>
            </a:r>
          </a:p>
          <a:p>
            <a:pPr lvl="1"/>
            <a:r>
              <a:rPr lang="ja-JP" altLang="en-US" smtClean="0"/>
              <a:t>その</a:t>
            </a:r>
            <a:r>
              <a:rPr lang="ja-JP" altLang="en-US"/>
              <a:t>他</a:t>
            </a:r>
            <a:r>
              <a:rPr lang="ja-JP" altLang="en-US" smtClean="0"/>
              <a:t>は。。。</a:t>
            </a:r>
            <a:endParaRPr lang="en-US" altLang="ja-JP" smtClean="0"/>
          </a:p>
          <a:p>
            <a:pPr lvl="2"/>
            <a:r>
              <a:rPr lang="en-US" altLang="ja-JP" smtClean="0"/>
              <a:t>container</a:t>
            </a:r>
          </a:p>
          <a:p>
            <a:pPr lvl="3"/>
            <a:r>
              <a:rPr lang="ja-JP" altLang="en-US" smtClean="0"/>
              <a:t>他のコンテナのネットワークスタックを利用</a:t>
            </a:r>
            <a:endParaRPr lang="en-US" altLang="ja-JP" smtClean="0"/>
          </a:p>
          <a:p>
            <a:pPr lvl="2"/>
            <a:r>
              <a:rPr kumimoji="1" lang="en-US" altLang="ja-JP" smtClean="0"/>
              <a:t>none</a:t>
            </a:r>
          </a:p>
          <a:p>
            <a:pPr lvl="3"/>
            <a:r>
              <a:rPr kumimoji="1" lang="ja-JP" altLang="en-US" smtClean="0"/>
              <a:t>ネットワークに接続しない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7545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参考にしたサイトと</a:t>
            </a:r>
            <a:r>
              <a:rPr lang="ja-JP" altLang="en-US"/>
              <a:t>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本家</a:t>
            </a:r>
            <a:r>
              <a:rPr kumimoji="1" lang="en-US" altLang="ja-JP" smtClean="0"/>
              <a:t>HP</a:t>
            </a:r>
          </a:p>
          <a:p>
            <a:pPr lvl="1"/>
            <a:r>
              <a:rPr lang="en-US" altLang="ja-JP"/>
              <a:t>https://</a:t>
            </a:r>
            <a:r>
              <a:rPr lang="en-US" altLang="ja-JP" smtClean="0"/>
              <a:t>docs.docker.jp/engine/introduction/understanding-docker.html</a:t>
            </a:r>
          </a:p>
          <a:p>
            <a:r>
              <a:rPr lang="ja-JP" altLang="en-US"/>
              <a:t>コンテナデザインパターン</a:t>
            </a:r>
            <a:endParaRPr lang="en-US" altLang="ja-JP"/>
          </a:p>
          <a:p>
            <a:pPr lvl="1"/>
            <a:r>
              <a:rPr lang="en-US" altLang="ja-JP"/>
              <a:t>https://docs.microsoft.com/ja-jp/azure/architecture/patterns</a:t>
            </a:r>
            <a:r>
              <a:rPr lang="en-US" altLang="ja-JP" smtClean="0"/>
              <a:t>/</a:t>
            </a:r>
          </a:p>
          <a:p>
            <a:r>
              <a:rPr lang="en-US" altLang="ja-JP" smtClean="0"/>
              <a:t>Dockerhub</a:t>
            </a:r>
          </a:p>
          <a:p>
            <a:pPr lvl="1"/>
            <a:r>
              <a:rPr lang="en-US" altLang="ja-JP"/>
              <a:t>https://hub.docker.com</a:t>
            </a:r>
            <a:r>
              <a:rPr lang="en-US" altLang="ja-JP" smtClean="0"/>
              <a:t>/</a:t>
            </a:r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2605404" y="3826109"/>
            <a:ext cx="4174931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9471" y="3826109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73056" y="3826109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1257" y="5317488"/>
            <a:ext cx="8621485" cy="117009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3092451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bridge</a:t>
            </a:r>
          </a:p>
          <a:p>
            <a:pPr lvl="1"/>
            <a:r>
              <a:rPr lang="ja-JP" altLang="en-US" smtClean="0"/>
              <a:t>コンテナだけのネットワーク</a:t>
            </a:r>
            <a:endParaRPr lang="en-US" altLang="ja-JP" smtClean="0"/>
          </a:p>
          <a:p>
            <a:pPr lvl="1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が</a:t>
            </a:r>
            <a:r>
              <a:rPr lang="en-US" altLang="ja-JP" smtClean="0"/>
              <a:t>NAT</a:t>
            </a:r>
            <a:r>
              <a:rPr lang="ja-JP" altLang="en-US" smtClean="0"/>
              <a:t>になっている</a:t>
            </a:r>
            <a:endParaRPr lang="en-US" altLang="ja-JP" smtClean="0"/>
          </a:p>
          <a:p>
            <a:pPr lvl="2"/>
            <a:r>
              <a:rPr lang="ja-JP" altLang="en-US" smtClean="0"/>
              <a:t>外部⇒コンテナ通信はポートフォワーディングが必要</a:t>
            </a:r>
            <a:endParaRPr lang="en-US" altLang="ja-JP" smtClean="0"/>
          </a:p>
          <a:p>
            <a:pPr lvl="1"/>
            <a:r>
              <a:rPr lang="ja-JP" altLang="en-US" smtClean="0"/>
              <a:t>デフォルトとユーザ定義の違い</a:t>
            </a:r>
            <a:endParaRPr lang="en-US" altLang="ja-JP" smtClean="0"/>
          </a:p>
          <a:p>
            <a:pPr lvl="2"/>
            <a:r>
              <a:rPr lang="ja-JP" altLang="en-US" smtClean="0"/>
              <a:t>ユーザ定義ネットワークはネットワーク内で名前解決可能</a:t>
            </a:r>
            <a:endParaRPr lang="en-US" altLang="ja-JP" smtClean="0"/>
          </a:p>
          <a:p>
            <a:pPr lvl="3"/>
            <a:r>
              <a:rPr lang="ja-JP" altLang="en-US"/>
              <a:t>昔</a:t>
            </a:r>
            <a:r>
              <a:rPr lang="ja-JP" altLang="en-US" smtClean="0"/>
              <a:t>は</a:t>
            </a:r>
            <a:r>
              <a:rPr lang="en-US" altLang="ja-JP" smtClean="0"/>
              <a:t>—link</a:t>
            </a:r>
            <a:r>
              <a:rPr lang="ja-JP" altLang="en-US" smtClean="0"/>
              <a:t>で名前解決もどきをしていたけど非推奨に</a:t>
            </a:r>
            <a:r>
              <a:rPr lang="en-US" altLang="ja-JP"/>
              <a:t>	</a:t>
            </a:r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542191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172.17.0.2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57915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172.17.1.2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65776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172.17.1.3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50053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172.17.0.3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66935" y="5317488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 172.17.0.1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052500" y="5317488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my_bridge</a:t>
            </a:r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 172.17.1.1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853982" y="6053856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カギ線コネクタ 18"/>
          <p:cNvCxnSpPr>
            <a:stCxn id="7" idx="2"/>
            <a:endCxn id="13" idx="0"/>
          </p:cNvCxnSpPr>
          <p:nvPr/>
        </p:nvCxnSpPr>
        <p:spPr>
          <a:xfrm rot="16200000" flipH="1">
            <a:off x="1581037" y="4392703"/>
            <a:ext cx="724826" cy="1124744"/>
          </a:xfrm>
          <a:prstGeom prst="bentConnector3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1" idx="2"/>
            <a:endCxn id="13" idx="0"/>
          </p:cNvCxnSpPr>
          <p:nvPr/>
        </p:nvCxnSpPr>
        <p:spPr>
          <a:xfrm rot="5400000">
            <a:off x="2684968" y="4413516"/>
            <a:ext cx="724826" cy="10831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8" idx="2"/>
            <a:endCxn id="16" idx="0"/>
          </p:cNvCxnSpPr>
          <p:nvPr/>
        </p:nvCxnSpPr>
        <p:spPr>
          <a:xfrm rot="16200000" flipH="1">
            <a:off x="5981681" y="4407782"/>
            <a:ext cx="724826" cy="109458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9" idx="2"/>
            <a:endCxn id="16" idx="0"/>
          </p:cNvCxnSpPr>
          <p:nvPr/>
        </p:nvCxnSpPr>
        <p:spPr>
          <a:xfrm rot="5400000">
            <a:off x="7085612" y="4398437"/>
            <a:ext cx="724826" cy="111327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3" idx="2"/>
            <a:endCxn id="17" idx="0"/>
          </p:cNvCxnSpPr>
          <p:nvPr/>
        </p:nvCxnSpPr>
        <p:spPr>
          <a:xfrm rot="16200000" flipH="1">
            <a:off x="3448026" y="4809013"/>
            <a:ext cx="302638" cy="218704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16" idx="2"/>
            <a:endCxn id="17" idx="0"/>
          </p:cNvCxnSpPr>
          <p:nvPr/>
        </p:nvCxnSpPr>
        <p:spPr>
          <a:xfrm rot="5400000">
            <a:off x="5640809" y="4803278"/>
            <a:ext cx="302638" cy="21985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052983" y="494815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/>
              <a:t>ping B</a:t>
            </a:r>
            <a:r>
              <a:rPr lang="ja-JP" altLang="en-US" b="1"/>
              <a:t> </a:t>
            </a:r>
            <a:r>
              <a:rPr lang="ja-JP" altLang="en-US" b="1" smtClean="0"/>
              <a:t>⇒ </a:t>
            </a:r>
            <a:r>
              <a:rPr kumimoji="1" lang="en-US" altLang="ja-JP" b="1" smtClean="0">
                <a:solidFill>
                  <a:srgbClr val="FF0000"/>
                </a:solidFill>
              </a:rPr>
              <a:t>OK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15254" y="494815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/>
              <a:t>ping B</a:t>
            </a:r>
            <a:r>
              <a:rPr lang="ja-JP" altLang="en-US" b="1"/>
              <a:t> </a:t>
            </a:r>
            <a:r>
              <a:rPr lang="ja-JP" altLang="en-US" b="1" smtClean="0"/>
              <a:t>⇒ </a:t>
            </a:r>
            <a:r>
              <a:rPr lang="en-US" altLang="ja-JP" b="1" smtClean="0">
                <a:solidFill>
                  <a:srgbClr val="FF0000"/>
                </a:solidFill>
              </a:rPr>
              <a:t>NG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49" name="乗算記号 48"/>
          <p:cNvSpPr/>
          <p:nvPr/>
        </p:nvSpPr>
        <p:spPr>
          <a:xfrm>
            <a:off x="2553746" y="4574911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5" name="カギ線コネクタ 54"/>
          <p:cNvCxnSpPr/>
          <p:nvPr/>
        </p:nvCxnSpPr>
        <p:spPr>
          <a:xfrm rot="5400000">
            <a:off x="6924738" y="3665137"/>
            <a:ext cx="12700" cy="1836000"/>
          </a:xfrm>
          <a:prstGeom prst="bentConnector3">
            <a:avLst>
              <a:gd name="adj1" fmla="val 210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6200000" flipH="1">
            <a:off x="1954903" y="4128484"/>
            <a:ext cx="252000" cy="1152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341066" y="5347118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←</a:t>
            </a:r>
            <a:r>
              <a:rPr lang="ja-JP" altLang="en-US" sz="1600" smtClean="0">
                <a:solidFill>
                  <a:schemeClr val="bg1"/>
                </a:solidFill>
              </a:rPr>
              <a:t>デフォルト</a:t>
            </a:r>
            <a:r>
              <a:rPr lang="en-US" altLang="ja-JP" sz="1600" smtClean="0">
                <a:solidFill>
                  <a:schemeClr val="bg1"/>
                </a:solidFill>
              </a:rPr>
              <a:t>bridge</a:t>
            </a:r>
            <a:endParaRPr lang="en-US" altLang="ja-JP" sz="1600" smtClean="0">
              <a:solidFill>
                <a:schemeClr val="bg1"/>
              </a:solidFill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792128" y="6225444"/>
            <a:ext cx="754491" cy="479007"/>
          </a:xfrm>
          <a:prstGeom prst="wedgeRectCallout">
            <a:avLst>
              <a:gd name="adj1" fmla="val -82159"/>
              <a:gd name="adj2" fmla="val -252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2487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bridge</a:t>
            </a:r>
            <a:r>
              <a:rPr kumimoji="1" lang="ja-JP" altLang="en-US" smtClean="0"/>
              <a:t>設定</a:t>
            </a:r>
            <a:endParaRPr kumimoji="1" lang="en-US" altLang="ja-JP" smtClean="0"/>
          </a:p>
          <a:p>
            <a:pPr lvl="1"/>
            <a:r>
              <a:rPr lang="ja-JP" altLang="en-US" smtClean="0"/>
              <a:t>ユーザ定義ネットワークの作成</a:t>
            </a:r>
            <a:endParaRPr lang="en-US" altLang="ja-JP"/>
          </a:p>
          <a:p>
            <a:pPr lvl="1"/>
            <a:endParaRPr kumimoji="1" lang="en-US" altLang="ja-JP" smtClean="0"/>
          </a:p>
          <a:p>
            <a:pPr lvl="1"/>
            <a:endParaRPr lang="en-US" altLang="ja-JP" smtClean="0"/>
          </a:p>
          <a:p>
            <a:pPr lvl="1"/>
            <a:r>
              <a:rPr kumimoji="1" lang="ja-JP" altLang="en-US" smtClean="0"/>
              <a:t>コンテナをユーザ定義ネットワークに所属させる</a:t>
            </a:r>
            <a:endParaRPr kumimoji="1" lang="en-US" altLang="ja-JP" smtClean="0"/>
          </a:p>
          <a:p>
            <a:pPr lvl="2"/>
            <a:r>
              <a:rPr lang="ja-JP" altLang="en-US" smtClean="0"/>
              <a:t>オレンジ</a:t>
            </a:r>
            <a:r>
              <a:rPr lang="ja-JP" altLang="en-US"/>
              <a:t>文字</a:t>
            </a:r>
            <a:r>
              <a:rPr lang="ja-JP" altLang="en-US" smtClean="0"/>
              <a:t>を削除するとデフォルト</a:t>
            </a:r>
            <a:r>
              <a:rPr lang="en-US" altLang="ja-JP" smtClean="0"/>
              <a:t>bridge</a:t>
            </a:r>
            <a:r>
              <a:rPr lang="ja-JP" altLang="en-US" smtClean="0"/>
              <a:t>に所属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ユーザ定義</a:t>
            </a:r>
            <a:r>
              <a:rPr kumimoji="1" lang="en-US" altLang="ja-JP" smtClean="0"/>
              <a:t>brigde</a:t>
            </a:r>
            <a:r>
              <a:rPr kumimoji="1" lang="ja-JP" altLang="en-US" smtClean="0"/>
              <a:t>ではコンテナ名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緑文字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がホスト名となる</a:t>
            </a:r>
            <a:endParaRPr kumimoji="1" lang="en-US" altLang="ja-JP" smtClean="0"/>
          </a:p>
          <a:p>
            <a:pPr lvl="2"/>
            <a:endParaRPr lang="en-US" altLang="ja-JP"/>
          </a:p>
          <a:p>
            <a:pPr lvl="2"/>
            <a:endParaRPr kumimoji="1" lang="en-US" altLang="ja-JP" smtClean="0"/>
          </a:p>
          <a:p>
            <a:pPr lvl="2"/>
            <a:endParaRPr lang="en-US" altLang="ja-JP"/>
          </a:p>
          <a:p>
            <a:pPr lvl="1"/>
            <a:r>
              <a:rPr kumimoji="1" lang="ja-JP" altLang="en-US" smtClean="0"/>
              <a:t>ポートフォワーディング設定をする</a:t>
            </a:r>
            <a:endParaRPr kumimoji="1" lang="en-US" altLang="ja-JP" smtClean="0"/>
          </a:p>
          <a:p>
            <a:pPr lvl="2"/>
            <a:r>
              <a:rPr lang="en-US" altLang="ja-JP" smtClean="0"/>
              <a:t>docker (create|run)</a:t>
            </a:r>
            <a:r>
              <a:rPr lang="ja-JP" altLang="en-US" smtClean="0"/>
              <a:t>で</a:t>
            </a:r>
            <a:r>
              <a:rPr lang="en-US" altLang="ja-JP" smtClean="0"/>
              <a:t>-p</a:t>
            </a:r>
            <a:r>
              <a:rPr lang="ja-JP" altLang="en-US" smtClean="0"/>
              <a:t>オプションで設定</a:t>
            </a:r>
            <a:endParaRPr lang="en-US" altLang="ja-JP" smtClean="0"/>
          </a:p>
          <a:p>
            <a:pPr lvl="3"/>
            <a:r>
              <a:rPr kumimoji="1" lang="ja-JP" altLang="en-US" smtClean="0"/>
              <a:t>ホスト</a:t>
            </a:r>
            <a:r>
              <a:rPr kumimoji="1" lang="en-US" altLang="ja-JP" smtClean="0"/>
              <a:t>IP:8080</a:t>
            </a:r>
            <a:r>
              <a:rPr kumimoji="1" lang="ja-JP" altLang="en-US" smtClean="0"/>
              <a:t>はコンテナ</a:t>
            </a:r>
            <a:r>
              <a:rPr kumimoji="1" lang="en-US" altLang="ja-JP" smtClean="0"/>
              <a:t>IP:80</a:t>
            </a:r>
            <a:r>
              <a:rPr kumimoji="1" lang="ja-JP" altLang="en-US" smtClean="0"/>
              <a:t>にフォワーディングされる</a:t>
            </a:r>
            <a:endParaRPr kumimoji="1" lang="en-US" altLang="ja-JP"/>
          </a:p>
          <a:p>
            <a:pPr lvl="3"/>
            <a:endParaRPr lang="en-US" altLang="ja-JP" smtClean="0"/>
          </a:p>
        </p:txBody>
      </p:sp>
      <p:sp>
        <p:nvSpPr>
          <p:cNvPr id="4" name="正方形/長方形 3"/>
          <p:cNvSpPr/>
          <p:nvPr/>
        </p:nvSpPr>
        <p:spPr>
          <a:xfrm>
            <a:off x="261257" y="1918089"/>
            <a:ext cx="8686799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 network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 –d bridge my_bridge</a:t>
            </a:r>
            <a:endParaRPr kumimoji="1" lang="ja-JP" altLang="en-US" smtClean="0">
              <a:solidFill>
                <a:schemeClr val="accent2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1257" y="3870000"/>
            <a:ext cx="8686799" cy="73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 run –t –d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–-net my_bridge </a:t>
            </a:r>
            <a:r>
              <a:rPr kumimoji="1" lang="en-US" altLang="ja-JP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–-name ca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</a:p>
          <a:p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–t –d </a:t>
            </a:r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–-net my_bridge </a:t>
            </a:r>
            <a:r>
              <a:rPr lang="en-US" altLang="ja-JP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</a:t>
            </a:r>
            <a:r>
              <a:rPr lang="en-US" altLang="ja-JP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 </a:t>
            </a:r>
            <a:r>
              <a:rPr lang="en-US" altLang="ja-JP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cb 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bash</a:t>
            </a:r>
            <a:endParaRPr lang="en-US" altLang="ja-JP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1256" y="6232122"/>
            <a:ext cx="8686799" cy="4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 run –t –d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-p 8080:80</a:t>
            </a:r>
            <a:r>
              <a:rPr kumimoji="1" lang="en-US" altLang="ja-JP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</a:p>
        </p:txBody>
      </p:sp>
    </p:spTree>
    <p:extLst>
      <p:ext uri="{BB962C8B-B14F-4D97-AF65-F5344CB8AC3E}">
        <p14:creationId xmlns:p14="http://schemas.microsoft.com/office/powerpoint/2010/main" val="21916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59196" y="3035534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47154" y="3035534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92411" y="4000499"/>
            <a:ext cx="5353265" cy="87406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9016093" cy="5762626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host</a:t>
            </a:r>
          </a:p>
          <a:p>
            <a:pPr lvl="1"/>
            <a:r>
              <a:rPr lang="ja-JP" altLang="en-US" smtClean="0"/>
              <a:t>ホストのネットワーク</a:t>
            </a:r>
            <a:r>
              <a:rPr lang="en-US" altLang="ja-JP" smtClean="0"/>
              <a:t>I/F</a:t>
            </a:r>
            <a:r>
              <a:rPr lang="ja-JP" altLang="en-US" smtClean="0"/>
              <a:t>をコンテナも使う</a:t>
            </a:r>
            <a:endParaRPr lang="en-US" altLang="ja-JP" smtClean="0"/>
          </a:p>
          <a:p>
            <a:pPr lvl="2"/>
            <a:r>
              <a:rPr lang="ja-JP" altLang="en-US" smtClean="0"/>
              <a:t>外部⇒コンテナ通信の設定は不要</a:t>
            </a:r>
            <a:r>
              <a:rPr lang="en-US" altLang="ja-JP" smtClean="0"/>
              <a:t>(</a:t>
            </a:r>
            <a:r>
              <a:rPr lang="ja-JP" altLang="en-US" smtClean="0"/>
              <a:t>ホスト上のプロセスと一緒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 smtClean="0"/>
              <a:t>開けるポートが他と被らないように注意する必要あり</a:t>
            </a:r>
            <a:endParaRPr lang="en-US" altLang="ja-JP" smtClean="0"/>
          </a:p>
          <a:p>
            <a:pPr lvl="3"/>
            <a:r>
              <a:rPr lang="en-US" altLang="ja-JP" smtClean="0"/>
              <a:t>bridge</a:t>
            </a:r>
            <a:r>
              <a:rPr lang="ja-JP" altLang="en-US" smtClean="0"/>
              <a:t>の場合複数コンテナが同じポート開けていても無害</a:t>
            </a:r>
            <a:endParaRPr lang="en-US" altLang="ja-JP" smtClean="0"/>
          </a:p>
          <a:p>
            <a:pPr lvl="3"/>
            <a:endParaRPr lang="en-US" altLang="ja-JP"/>
          </a:p>
          <a:p>
            <a:pPr lvl="3"/>
            <a:endParaRPr lang="en-US" altLang="ja-JP" smtClean="0"/>
          </a:p>
          <a:p>
            <a:pPr lvl="3"/>
            <a:endParaRPr lang="en-US" altLang="ja-JP"/>
          </a:p>
          <a:p>
            <a:pPr lvl="3"/>
            <a:endParaRPr lang="en-US" altLang="ja-JP" smtClean="0"/>
          </a:p>
          <a:p>
            <a:pPr lvl="3"/>
            <a:endParaRPr lang="en-US" altLang="ja-JP"/>
          </a:p>
          <a:p>
            <a:pPr lvl="1"/>
            <a:r>
              <a:rPr lang="ja-JP" altLang="en-US" smtClean="0"/>
              <a:t>コンテナをホストのネットワークに所属させる</a:t>
            </a:r>
            <a:endParaRPr lang="en-US" altLang="ja-JP" smtClean="0"/>
          </a:p>
          <a:p>
            <a:pPr lvl="1"/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2151916" y="3368357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lang="ja-JP" altLang="en-US" sz="1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39874" y="3368357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lang="ja-JP" altLang="en-US" sz="1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730157" y="4415556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カギ線コネクタ 18"/>
          <p:cNvCxnSpPr>
            <a:stCxn id="7" idx="2"/>
            <a:endCxn id="17" idx="0"/>
          </p:cNvCxnSpPr>
          <p:nvPr/>
        </p:nvCxnSpPr>
        <p:spPr>
          <a:xfrm rot="16200000" flipH="1">
            <a:off x="3473189" y="3319700"/>
            <a:ext cx="613469" cy="1578241"/>
          </a:xfrm>
          <a:prstGeom prst="bentConnector3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9" idx="2"/>
            <a:endCxn id="17" idx="0"/>
          </p:cNvCxnSpPr>
          <p:nvPr/>
        </p:nvCxnSpPr>
        <p:spPr>
          <a:xfrm rot="5400000">
            <a:off x="5067169" y="3303963"/>
            <a:ext cx="613469" cy="160971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61257" y="5367226"/>
            <a:ext cx="8686799" cy="4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 run –t –d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–-net host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</a:p>
        </p:txBody>
      </p:sp>
    </p:spTree>
    <p:extLst>
      <p:ext uri="{BB962C8B-B14F-4D97-AF65-F5344CB8AC3E}">
        <p14:creationId xmlns:p14="http://schemas.microsoft.com/office/powerpoint/2010/main" val="35165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7025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3253317"/>
          </a:xfrm>
        </p:spPr>
        <p:txBody>
          <a:bodyPr>
            <a:normAutofit/>
          </a:bodyPr>
          <a:lstStyle/>
          <a:p>
            <a:r>
              <a:rPr lang="ja-JP" altLang="en-US" smtClean="0"/>
              <a:t>お題</a:t>
            </a:r>
            <a:endParaRPr lang="en-US" altLang="ja-JP" smtClean="0"/>
          </a:p>
          <a:p>
            <a:pPr lvl="1"/>
            <a:endParaRPr lang="en-US" altLang="ja-JP" smtClean="0"/>
          </a:p>
          <a:p>
            <a:r>
              <a:rPr lang="ja-JP" altLang="en-US" smtClean="0"/>
              <a:t>ハンズオンは</a:t>
            </a:r>
            <a:r>
              <a:rPr lang="en-US" altLang="ja-JP" smtClean="0"/>
              <a:t>2</a:t>
            </a:r>
            <a:r>
              <a:rPr lang="ja-JP" altLang="en-US" smtClean="0"/>
              <a:t>チームに分かれて実施します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1356783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チートシート</a:t>
            </a:r>
            <a:endParaRPr kumimoji="1" lang="en-US" altLang="ja-JP" smtClean="0"/>
          </a:p>
          <a:p>
            <a:pPr lvl="1"/>
            <a:r>
              <a:rPr lang="ja-JP" altLang="en-US" smtClean="0"/>
              <a:t>各コマンドの</a:t>
            </a:r>
            <a:r>
              <a:rPr lang="ja-JP" altLang="en-US"/>
              <a:t>リファレンス</a:t>
            </a:r>
            <a:r>
              <a:rPr lang="ja-JP" altLang="en-US" smtClean="0"/>
              <a:t>は公式を確認</a:t>
            </a:r>
            <a:endParaRPr lang="en-US" altLang="ja-JP" smtClean="0"/>
          </a:p>
          <a:p>
            <a:pPr lvl="2"/>
            <a:r>
              <a:rPr lang="en-US" altLang="ja-JP" sz="2200"/>
              <a:t>https://docs.docker.jp/engine/reference/index.html</a:t>
            </a:r>
            <a:endParaRPr kumimoji="1" lang="ja-JP" altLang="en-US" sz="22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31660"/>
              </p:ext>
            </p:extLst>
          </p:nvPr>
        </p:nvGraphicFramePr>
        <p:xfrm>
          <a:off x="557678" y="2452615"/>
          <a:ext cx="824363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205"/>
                <a:gridCol w="2351405"/>
                <a:gridCol w="48870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大項目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コマンド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イメージのビルド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+mj-lt"/>
                        </a:rPr>
                        <a:t>sudo docker build –t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&gt;:&lt;TAG&gt;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.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images 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rmi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&lt;none&gt;:&lt;none&gt;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 prune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rowSpan="10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動いているコンテナ一覧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ps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すべてのコンテナ一覧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ps –a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バックグラウンド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run –d  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[CMD(</a:t>
                      </a:r>
                      <a:r>
                        <a:rPr kumimoji="1" lang="ja-JP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上書きする場合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ターミナルに入る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 docker run –it 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bash</a:t>
                      </a:r>
                      <a:endParaRPr kumimoji="1" lang="ja-JP" altLang="en-US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起動中のコンテナのターミナルに入る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exec –it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 bash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コンテナ停止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stop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コンテナ削除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rm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止まっているコンテナ全削除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 $(sudo docker ps –q –a)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コンテナの</a:t>
                      </a:r>
                      <a:r>
                        <a:rPr lang="en-US" altLang="ja-JP" sz="1200" smtClean="0"/>
                        <a:t>stdout/err</a:t>
                      </a:r>
                      <a:r>
                        <a:rPr lang="ja-JP" altLang="en-US" sz="1200" smtClean="0"/>
                        <a:t>表示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logs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コンテナの設定確認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inspect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007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を知る～</a:t>
            </a:r>
            <a:r>
              <a:rPr lang="en-US" altLang="ja-JP"/>
              <a:t>Docker</a:t>
            </a:r>
            <a:r>
              <a:rPr lang="ja-JP" altLang="en-US"/>
              <a:t>って何</a:t>
            </a:r>
            <a:r>
              <a:rPr lang="en-US" altLang="ja-JP" smtClean="0"/>
              <a:t>?</a:t>
            </a:r>
            <a:r>
              <a:rPr kumimoji="1"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02312" cy="5050309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公式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の解説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ja-JP" altLang="en-US"/>
              <a:t>雑</a:t>
            </a:r>
            <a:r>
              <a:rPr lang="ja-JP" altLang="en-US" smtClean="0"/>
              <a:t>に言うと</a:t>
            </a:r>
            <a:endParaRPr lang="en-US" altLang="ja-JP" smtClean="0"/>
          </a:p>
          <a:p>
            <a:pPr lvl="1"/>
            <a:r>
              <a:rPr kumimoji="1" lang="en-US" altLang="ja-JP" smtClean="0"/>
              <a:t>Docker</a:t>
            </a:r>
            <a:r>
              <a:rPr lang="ja-JP" altLang="en-US" smtClean="0"/>
              <a:t>＝</a:t>
            </a:r>
            <a:r>
              <a:rPr kumimoji="1" lang="ja-JP" altLang="en-US" smtClean="0"/>
              <a:t>コンテナ</a:t>
            </a:r>
            <a:r>
              <a:rPr kumimoji="1" lang="en-US" altLang="ja-JP" smtClean="0"/>
              <a:t>(=</a:t>
            </a:r>
            <a:r>
              <a:rPr kumimoji="1" lang="ja-JP" altLang="en-US" smtClean="0"/>
              <a:t>アプリ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管理のプラットフォーム</a:t>
            </a:r>
            <a:endParaRPr kumimoji="1" lang="en-US" altLang="ja-JP" smtClean="0"/>
          </a:p>
          <a:p>
            <a:pPr lvl="1"/>
            <a:r>
              <a:rPr lang="ja-JP" altLang="en-US" smtClean="0"/>
              <a:t>コンテナ＝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基盤から分離</a:t>
            </a:r>
            <a:r>
              <a:rPr lang="ja-JP" altLang="en-US" smtClean="0"/>
              <a:t>された実行コンポーネント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24900"/>
            <a:ext cx="6781800" cy="2638425"/>
          </a:xfrm>
          <a:prstGeom prst="rect">
            <a:avLst/>
          </a:prstGeom>
        </p:spPr>
      </p:pic>
      <p:sp>
        <p:nvSpPr>
          <p:cNvPr id="11" name="フリーフォーム 10"/>
          <p:cNvSpPr/>
          <p:nvPr/>
        </p:nvSpPr>
        <p:spPr>
          <a:xfrm>
            <a:off x="2644929" y="5775941"/>
            <a:ext cx="1670147" cy="128749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2951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68" y="5940638"/>
            <a:ext cx="920875" cy="656430"/>
          </a:xfrm>
          <a:prstGeom prst="rect">
            <a:avLst/>
          </a:prstGeom>
        </p:spPr>
      </p:pic>
      <p:sp>
        <p:nvSpPr>
          <p:cNvPr id="18" name="フリーフォーム 17"/>
          <p:cNvSpPr/>
          <p:nvPr/>
        </p:nvSpPr>
        <p:spPr>
          <a:xfrm>
            <a:off x="5224670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5868584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6512498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1262302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1894021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537935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3181849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3825763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4457482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4782614" y="3842680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～アーキテクチャ～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66" y="1443967"/>
            <a:ext cx="4897023" cy="2330510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8650" y="971550"/>
            <a:ext cx="8515350" cy="56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本家</a:t>
            </a:r>
            <a:r>
              <a:rPr lang="en-US" altLang="ja-JP" smtClean="0"/>
              <a:t>HP</a:t>
            </a:r>
            <a:r>
              <a:rPr lang="ja-JP" altLang="en-US" smtClean="0"/>
              <a:t>のアーキテクチャ図</a:t>
            </a:r>
            <a:endParaRPr lang="en-US" altLang="ja-JP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85268"/>
              </p:ext>
            </p:extLst>
          </p:nvPr>
        </p:nvGraphicFramePr>
        <p:xfrm>
          <a:off x="280087" y="3821752"/>
          <a:ext cx="860030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886"/>
                <a:gridCol w="6849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要素名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コンテナの構築、実行、配布を担う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/var/run/docker.socket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Restful API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を公開している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コマンド。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デーモンと通信する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コンテナのテンプレート。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OS*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、アプリや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M/W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が格納されている。読専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イメージをもとに作成された実行コンポーネント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ストレージ、ネットワークなど起動時にコンテナの特徴を付与する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レジストリ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パブリックなイメージ置き場。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Dockerhub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など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196011" y="658824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本家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と書いているけど、厳密には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じゃないと思う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419350" y="289648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691092"/>
          </a:xfrm>
        </p:spPr>
        <p:txBody>
          <a:bodyPr/>
          <a:lstStyle/>
          <a:p>
            <a:r>
              <a:rPr lang="ja-JP" altLang="en-US" smtClean="0"/>
              <a:t>コンテナにフォーカスを当ててみる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はホスト</a:t>
            </a:r>
            <a:r>
              <a:rPr lang="en-US" altLang="ja-JP" smtClean="0"/>
              <a:t>OS</a:t>
            </a:r>
            <a:r>
              <a:rPr lang="ja-JP" altLang="en-US" smtClean="0"/>
              <a:t>とカーネルを共有</a:t>
            </a:r>
            <a:endParaRPr lang="en-US" altLang="ja-JP" smtClean="0"/>
          </a:p>
          <a:p>
            <a:pPr lvl="1"/>
            <a:r>
              <a:rPr kumimoji="1" lang="ja-JP" altLang="en-US" smtClean="0"/>
              <a:t>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から見ると、コンテナは</a:t>
            </a:r>
            <a:r>
              <a:rPr kumimoji="1" lang="ja-JP" altLang="en-US" b="1" u="sng" smtClean="0"/>
              <a:t>ただのプロセスとファイル群</a:t>
            </a:r>
            <a:endParaRPr lang="en-US" altLang="ja-JP" b="1" u="sng" smtClean="0"/>
          </a:p>
          <a:p>
            <a:pPr lvl="1"/>
            <a:r>
              <a:rPr kumimoji="1" lang="ja-JP" altLang="en-US" smtClean="0"/>
              <a:t>コンテナからホスト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、他コンテナは見えない</a:t>
            </a:r>
            <a:r>
              <a:rPr lang="en-US" altLang="ja-JP"/>
              <a:t>*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419351" y="587034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919612" y="522779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37994" y="400962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14560" y="43742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801901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649367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37994" y="351123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19613" y="289648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80336" y="381912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633177" y="41837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145382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02373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80336" y="332073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7027689" y="4043144"/>
            <a:ext cx="2068737" cy="919922"/>
          </a:xfrm>
          <a:prstGeom prst="wedgeRectCallout">
            <a:avLst>
              <a:gd name="adj1" fmla="val -55078"/>
              <a:gd name="adj2" fmla="val -637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コンテナ内リソースで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アプリは動作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⇒基盤からの分離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43320" y="4610500"/>
            <a:ext cx="2503172" cy="972600"/>
          </a:xfrm>
          <a:prstGeom prst="wedgeRectCallout">
            <a:avLst>
              <a:gd name="adj1" fmla="val 57036"/>
              <a:gd name="adj2" fmla="val 1703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463336" y="6476767"/>
            <a:ext cx="3837969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</a:t>
            </a:r>
            <a:r>
              <a:rPr lang="ja-JP" altLang="en-US" sz="1800" smtClean="0"/>
              <a:t>設定や構築方法によっては例外あり</a:t>
            </a:r>
            <a:endParaRPr lang="ja-JP" altLang="en-US" sz="1800"/>
          </a:p>
        </p:txBody>
      </p:sp>
      <p:sp>
        <p:nvSpPr>
          <p:cNvPr id="26" name="角丸四角形 25"/>
          <p:cNvSpPr/>
          <p:nvPr/>
        </p:nvSpPr>
        <p:spPr>
          <a:xfrm>
            <a:off x="2886105" y="485679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29496" y="480100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615752" y="351163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右矢印 31"/>
          <p:cNvSpPr/>
          <p:nvPr/>
        </p:nvSpPr>
        <p:spPr>
          <a:xfrm rot="20700000">
            <a:off x="4439112" y="340436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rot="20700000">
            <a:off x="4331464" y="493433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43320" y="4610500"/>
            <a:ext cx="2503172" cy="1504550"/>
          </a:xfrm>
          <a:prstGeom prst="wedgeRectCallout">
            <a:avLst>
              <a:gd name="adj1" fmla="val 52089"/>
              <a:gd name="adj2" fmla="val -11773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コンテナ内と見え方がちょっと違う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2626872" y="300868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4716285" y="307657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左矢印 38"/>
          <p:cNvSpPr/>
          <p:nvPr/>
        </p:nvSpPr>
        <p:spPr>
          <a:xfrm>
            <a:off x="4716285" y="443317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乗算記号 40"/>
          <p:cNvSpPr/>
          <p:nvPr/>
        </p:nvSpPr>
        <p:spPr>
          <a:xfrm>
            <a:off x="4354108" y="298937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乗算記号 41"/>
          <p:cNvSpPr/>
          <p:nvPr/>
        </p:nvSpPr>
        <p:spPr>
          <a:xfrm>
            <a:off x="4366712" y="433854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補足</a:t>
            </a:r>
            <a:r>
              <a:rPr lang="ja-JP" altLang="en-US"/>
              <a:t>：</a:t>
            </a:r>
            <a:r>
              <a:rPr kumimoji="1" lang="ja-JP" altLang="en-US" smtClean="0"/>
              <a:t>ディストリビューションが違うのに動く？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056717"/>
          </a:xfrm>
        </p:spPr>
        <p:txBody>
          <a:bodyPr>
            <a:normAutofit/>
          </a:bodyPr>
          <a:lstStyle/>
          <a:p>
            <a:r>
              <a:rPr lang="ja-JP" altLang="en-US" smtClean="0"/>
              <a:t>ホスト</a:t>
            </a:r>
            <a:r>
              <a:rPr lang="en-US" altLang="ja-JP" smtClean="0"/>
              <a:t>OS Ubuntu</a:t>
            </a:r>
            <a:r>
              <a:rPr lang="ja-JP" altLang="en-US" smtClean="0"/>
              <a:t>、コンテナ </a:t>
            </a:r>
            <a:r>
              <a:rPr lang="en-US" altLang="ja-JP" smtClean="0"/>
              <a:t>CentOS</a:t>
            </a:r>
            <a:r>
              <a:rPr lang="ja-JP" altLang="en-US" smtClean="0"/>
              <a:t>みたいなのができる</a:t>
            </a:r>
            <a:endParaRPr lang="en-US" altLang="ja-JP" smtClean="0"/>
          </a:p>
          <a:p>
            <a:pPr lvl="1"/>
            <a:r>
              <a:rPr lang="ja-JP" altLang="en-US" smtClean="0"/>
              <a:t>ディストリビューションが違ってもカーネル</a:t>
            </a:r>
            <a:r>
              <a:rPr lang="en-US" altLang="ja-JP" smtClean="0"/>
              <a:t>ABI</a:t>
            </a:r>
            <a:r>
              <a:rPr lang="ja-JP" altLang="en-US"/>
              <a:t>が一緒</a:t>
            </a:r>
            <a:endParaRPr lang="en-US" altLang="ja-JP"/>
          </a:p>
          <a:p>
            <a:pPr lvl="2"/>
            <a:r>
              <a:rPr lang="en-US" altLang="ja-JP" smtClean="0"/>
              <a:t>ABI=Application Binary Interface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アプリ</a:t>
            </a:r>
            <a:r>
              <a:rPr lang="ja-JP" altLang="en-US"/>
              <a:t>とカーネルのシステムコール</a:t>
            </a:r>
            <a:r>
              <a:rPr lang="en-US" altLang="ja-JP" smtClean="0"/>
              <a:t>I/F</a:t>
            </a:r>
          </a:p>
          <a:p>
            <a:pPr lvl="2"/>
            <a:r>
              <a:rPr lang="ja-JP" altLang="en-US" smtClean="0"/>
              <a:t>ディストリビューションによってパッケージ管理方法とか違うけど、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使ってるシステムコールが同じなのでダイジョウブ！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r>
              <a:rPr lang="ja-JP" altLang="en-US" smtClean="0"/>
              <a:t>逆に言うと、カーネルが一緒じゃないと絶対に動きません</a:t>
            </a:r>
            <a:endParaRPr lang="en-US" altLang="ja-JP" smtClean="0"/>
          </a:p>
          <a:p>
            <a:pPr lvl="1"/>
            <a:r>
              <a:rPr lang="en-US" altLang="ja-JP" smtClean="0"/>
              <a:t>FreeBSD</a:t>
            </a:r>
            <a:r>
              <a:rPr lang="ja-JP" altLang="en-US" smtClean="0"/>
              <a:t>は</a:t>
            </a:r>
            <a:r>
              <a:rPr lang="en-US" altLang="ja-JP" smtClean="0"/>
              <a:t>linux</a:t>
            </a:r>
            <a:r>
              <a:rPr lang="ja-JP" altLang="en-US" smtClean="0"/>
              <a:t>バイナリ互換機能で頑張って動くらしい</a:t>
            </a:r>
            <a:endParaRPr lang="en-US" altLang="ja-JP" smtClean="0"/>
          </a:p>
          <a:p>
            <a:pPr lvl="1"/>
            <a:r>
              <a:rPr lang="en-US" altLang="ja-JP" smtClean="0"/>
              <a:t>Docker for windows</a:t>
            </a:r>
            <a:r>
              <a:rPr lang="ja-JP" altLang="en-US" smtClean="0"/>
              <a:t>は、</a:t>
            </a:r>
            <a:r>
              <a:rPr lang="en-US" altLang="ja-JP" smtClean="0"/>
              <a:t>Hyper-V</a:t>
            </a:r>
            <a:r>
              <a:rPr lang="ja-JP" altLang="en-US" smtClean="0"/>
              <a:t>などで</a:t>
            </a:r>
            <a:r>
              <a:rPr lang="en-US" altLang="ja-JP" smtClean="0"/>
              <a:t>Linux OS</a:t>
            </a:r>
            <a:r>
              <a:rPr lang="ja-JP" altLang="en-US" smtClean="0"/>
              <a:t>を立ち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上げ、</a:t>
            </a:r>
            <a:r>
              <a:rPr lang="en-US" altLang="ja-JP" smtClean="0"/>
              <a:t>Linux OS</a:t>
            </a:r>
            <a:r>
              <a:rPr lang="ja-JP" altLang="en-US" smtClean="0"/>
              <a:t>上の</a:t>
            </a:r>
            <a:r>
              <a:rPr lang="en-US" altLang="ja-JP" smtClean="0"/>
              <a:t>Docker</a:t>
            </a:r>
            <a:r>
              <a:rPr lang="ja-JP" altLang="en-US" smtClean="0"/>
              <a:t>デーモンとやり取りしている</a:t>
            </a:r>
            <a:endParaRPr lang="en-US" altLang="ja-JP" smtClean="0"/>
          </a:p>
          <a:p>
            <a:pPr lvl="1"/>
            <a:r>
              <a:rPr lang="en-US" altLang="ja-JP" smtClean="0"/>
              <a:t>WSL</a:t>
            </a:r>
            <a:r>
              <a:rPr lang="ja-JP" altLang="en-US" smtClean="0"/>
              <a:t>に期待！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2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吹き出し 22"/>
          <p:cNvSpPr/>
          <p:nvPr/>
        </p:nvSpPr>
        <p:spPr>
          <a:xfrm>
            <a:off x="261258" y="898071"/>
            <a:ext cx="7539718" cy="4007304"/>
          </a:xfrm>
          <a:prstGeom prst="wedgeRectCallout">
            <a:avLst>
              <a:gd name="adj1" fmla="val 39538"/>
              <a:gd name="adj2" fmla="val 686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7539719" cy="3803651"/>
          </a:xfrm>
        </p:spPr>
        <p:txBody>
          <a:bodyPr>
            <a:normAutofit/>
          </a:bodyPr>
          <a:lstStyle/>
          <a:p>
            <a:r>
              <a:rPr lang="ja-JP" altLang="en-US" smtClean="0"/>
              <a:t>ここまでのまとめ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はコンテナ管理プラットフォーム</a:t>
            </a:r>
            <a:endParaRPr lang="en-US" altLang="ja-JP" smtClean="0"/>
          </a:p>
          <a:p>
            <a:pPr lvl="1"/>
            <a:r>
              <a:rPr lang="ja-JP" altLang="en-US" smtClean="0"/>
              <a:t>コンテナは実行コンポーネント</a:t>
            </a:r>
            <a:endParaRPr lang="en-US" altLang="ja-JP" smtClean="0"/>
          </a:p>
          <a:p>
            <a:pPr lvl="2"/>
            <a:r>
              <a:rPr lang="ja-JP" altLang="en-US" smtClean="0"/>
              <a:t>イメージから作られる</a:t>
            </a:r>
            <a:endParaRPr lang="en-US" altLang="ja-JP" smtClean="0"/>
          </a:p>
          <a:p>
            <a:pPr lvl="2"/>
            <a:r>
              <a:rPr lang="ja-JP" altLang="en-US" smtClean="0"/>
              <a:t>アプリ</a:t>
            </a:r>
            <a:r>
              <a:rPr lang="ja-JP" altLang="en-US"/>
              <a:t>の</a:t>
            </a:r>
            <a:r>
              <a:rPr lang="ja-JP" altLang="en-US" smtClean="0"/>
              <a:t>リソース</a:t>
            </a:r>
            <a:r>
              <a:rPr lang="ja-JP" altLang="en-US"/>
              <a:t>と</a:t>
            </a:r>
            <a:r>
              <a:rPr lang="ja-JP" altLang="en-US" smtClean="0"/>
              <a:t>プロセス群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、周りのコンテナのことは認識しない</a:t>
            </a:r>
            <a:endParaRPr lang="en-US" altLang="ja-JP" smtClean="0"/>
          </a:p>
          <a:p>
            <a:pPr lvl="1"/>
            <a:r>
              <a:rPr lang="ja-JP" altLang="en-US" smtClean="0"/>
              <a:t>↑↑があるから</a:t>
            </a:r>
            <a:endParaRPr lang="en-US" altLang="ja-JP" smtClean="0"/>
          </a:p>
          <a:p>
            <a:pPr lvl="2"/>
            <a:r>
              <a:rPr lang="ja-JP" altLang="en-US" smtClean="0"/>
              <a:t>基盤から分離できる！</a:t>
            </a:r>
            <a:endParaRPr lang="en-US" altLang="ja-JP" smtClean="0"/>
          </a:p>
          <a:p>
            <a:pPr lvl="2"/>
            <a:r>
              <a:rPr lang="ja-JP" altLang="en-US" smtClean="0"/>
              <a:t>イメージを持ってくるだけで簡単にアプリが動かせる！</a:t>
            </a:r>
            <a:endParaRPr lang="en-US" altLang="ja-JP" smtClean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6953250" y="4994275"/>
            <a:ext cx="1847850" cy="14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3201</TotalTime>
  <Words>2803</Words>
  <Application>Microsoft Office PowerPoint</Application>
  <PresentationFormat>画面に合わせる (4:3)</PresentationFormat>
  <Paragraphs>722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9" baseType="lpstr">
      <vt:lpstr>Meiryo UI</vt:lpstr>
      <vt:lpstr>ＭＳ ゴシック</vt:lpstr>
      <vt:lpstr>Arial</vt:lpstr>
      <vt:lpstr>Office テーマ</vt:lpstr>
      <vt:lpstr>Docker勉強会 vol.1</vt:lpstr>
      <vt:lpstr>#AWSSummitの経験を生かして</vt:lpstr>
      <vt:lpstr>参考にしたサイトとか</vt:lpstr>
      <vt:lpstr>アジェンダと今日のゴール</vt:lpstr>
      <vt:lpstr>Dockerを知る～Dockerって何?～</vt:lpstr>
      <vt:lpstr>Dockerの基本を知る～アーキテクチャ～</vt:lpstr>
      <vt:lpstr>Dockerを知る～アーキテクチャ～</vt:lpstr>
      <vt:lpstr>補足：ディストリビューションが違うのに動く？</vt:lpstr>
      <vt:lpstr>Dockerを知る～アーキテクチャ～</vt:lpstr>
      <vt:lpstr>Dockerを知る～基礎技術～</vt:lpstr>
      <vt:lpstr>Dockerを知る～基礎技術～</vt:lpstr>
      <vt:lpstr>Dockerを知る～基礎技術～</vt:lpstr>
      <vt:lpstr>Dockerを知る～基礎技術～</vt:lpstr>
      <vt:lpstr>Dockerを知る～結局何が嬉しい?～</vt:lpstr>
      <vt:lpstr>Dockerを知る～結局何が嬉しい?～</vt:lpstr>
      <vt:lpstr>アジェンダと今日のゴール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使い方を知る～コンテナの起動・終了～</vt:lpstr>
      <vt:lpstr>使い方を知る～ボリューム～</vt:lpstr>
      <vt:lpstr>使い方を知る～ボリューム～</vt:lpstr>
      <vt:lpstr>使い方を知る～ボリューム～</vt:lpstr>
      <vt:lpstr>使い方を知る～ボリューム～</vt:lpstr>
      <vt:lpstr>使い方を知る～ボリューム～</vt:lpstr>
      <vt:lpstr>使い方を知る～ネットワーク～</vt:lpstr>
      <vt:lpstr>使い方を知る～ネットワーク～</vt:lpstr>
      <vt:lpstr>使い方を知る～ネットワーク～</vt:lpstr>
      <vt:lpstr>使い方を知る～ネットワーク～</vt:lpstr>
      <vt:lpstr>アジェンダと今日のゴール</vt:lpstr>
      <vt:lpstr>使ってみる～ハンズオン～</vt:lpstr>
      <vt:lpstr>使ってみる～ハンズオン～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566</cp:revision>
  <cp:lastPrinted>2020-08-12T05:59:28Z</cp:lastPrinted>
  <dcterms:created xsi:type="dcterms:W3CDTF">2020-08-04T13:13:42Z</dcterms:created>
  <dcterms:modified xsi:type="dcterms:W3CDTF">2020-08-12T08:48:43Z</dcterms:modified>
</cp:coreProperties>
</file>