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8" r:id="rId3"/>
    <p:sldId id="265" r:id="rId4"/>
    <p:sldId id="259" r:id="rId5"/>
    <p:sldId id="260" r:id="rId6"/>
    <p:sldId id="264" r:id="rId7"/>
    <p:sldId id="266" r:id="rId8"/>
    <p:sldId id="267" r:id="rId9"/>
    <p:sldId id="269" r:id="rId10"/>
    <p:sldId id="268" r:id="rId11"/>
    <p:sldId id="270" r:id="rId12"/>
    <p:sldId id="272" r:id="rId13"/>
    <p:sldId id="271" r:id="rId14"/>
    <p:sldId id="261" r:id="rId15"/>
    <p:sldId id="262" r:id="rId16"/>
    <p:sldId id="274" r:id="rId17"/>
    <p:sldId id="278" r:id="rId18"/>
    <p:sldId id="281" r:id="rId19"/>
    <p:sldId id="280" r:id="rId20"/>
    <p:sldId id="285" r:id="rId21"/>
    <p:sldId id="283" r:id="rId22"/>
    <p:sldId id="282" r:id="rId23"/>
    <p:sldId id="277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4093" cy="532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971550"/>
            <a:ext cx="8686799" cy="5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87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E4B43B-2E9D-4E01-8B2B-22428FE6BCE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1481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勉強会 </a:t>
            </a:r>
            <a:r>
              <a:rPr lang="en-US" altLang="ja-JP"/>
              <a:t>v</a:t>
            </a:r>
            <a:r>
              <a:rPr kumimoji="1" lang="en-US" altLang="ja-JP" smtClean="0"/>
              <a:t>ol.1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2003822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～</a:t>
            </a:r>
            <a:r>
              <a:rPr kumimoji="1" lang="en-US" altLang="ja-JP" smtClean="0"/>
              <a:t>Docker</a:t>
            </a:r>
            <a:r>
              <a:rPr kumimoji="1" lang="ja-JP" altLang="en-US" smtClean="0"/>
              <a:t>の基本とハンズオン～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en-US" altLang="ja-JP" smtClean="0"/>
              <a:t>2020</a:t>
            </a:r>
            <a:r>
              <a:rPr kumimoji="1" lang="ja-JP" altLang="en-US" smtClean="0"/>
              <a:t>年</a:t>
            </a:r>
            <a:r>
              <a:rPr lang="en-US" altLang="ja-JP" smtClean="0"/>
              <a:t>8</a:t>
            </a:r>
            <a:r>
              <a:rPr lang="ja-JP" altLang="en-US" smtClean="0"/>
              <a:t>月</a:t>
            </a:r>
            <a:r>
              <a:rPr lang="en-US" altLang="ja-JP" smtClean="0"/>
              <a:t>21</a:t>
            </a:r>
            <a:r>
              <a:rPr lang="ja-JP" altLang="en-US" smtClean="0"/>
              <a:t>日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～基礎</a:t>
            </a:r>
            <a:r>
              <a:rPr lang="ja-JP" altLang="en-US"/>
              <a:t>技術</a:t>
            </a:r>
            <a:r>
              <a:rPr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686050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基盤からの分離を実現するための基礎技術</a:t>
            </a:r>
            <a:endParaRPr kumimoji="1" lang="en-US" altLang="ja-JP" smtClean="0"/>
          </a:p>
          <a:p>
            <a:pPr lvl="1"/>
            <a:r>
              <a:rPr lang="en-US" altLang="ja-JP" smtClean="0"/>
              <a:t>cgroup</a:t>
            </a:r>
          </a:p>
          <a:p>
            <a:pPr lvl="1"/>
            <a:r>
              <a:rPr kumimoji="1" lang="en-US" altLang="ja-JP" smtClean="0"/>
              <a:t>namespace</a:t>
            </a:r>
          </a:p>
          <a:p>
            <a:r>
              <a:rPr kumimoji="1" lang="en-US" altLang="ja-JP" smtClean="0"/>
              <a:t>cgroup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namespace</a:t>
            </a:r>
            <a:r>
              <a:rPr kumimoji="1" lang="ja-JP" altLang="en-US" smtClean="0"/>
              <a:t>ともに</a:t>
            </a:r>
            <a:r>
              <a:rPr kumimoji="1" lang="en-US" altLang="ja-JP" smtClean="0"/>
              <a:t>Linux</a:t>
            </a:r>
            <a:r>
              <a:rPr kumimoji="1" lang="ja-JP" altLang="en-US" smtClean="0"/>
              <a:t>カーネルの機能</a:t>
            </a:r>
            <a:endParaRPr kumimoji="1"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は↑を活用して基盤からの分離を実現</a:t>
            </a:r>
            <a:endParaRPr lang="en-US" altLang="ja-JP" smtClean="0"/>
          </a:p>
          <a:p>
            <a:pPr lvl="1"/>
            <a:r>
              <a:rPr lang="en-US" altLang="ja-JP" smtClean="0"/>
              <a:t>cgroup</a:t>
            </a:r>
            <a:r>
              <a:rPr lang="ja-JP" altLang="en-US" smtClean="0"/>
              <a:t>と</a:t>
            </a:r>
            <a:r>
              <a:rPr lang="en-US" altLang="ja-JP" smtClean="0"/>
              <a:t>namespace</a:t>
            </a:r>
            <a:r>
              <a:rPr lang="ja-JP" altLang="en-US" smtClean="0"/>
              <a:t>が分かれば</a:t>
            </a:r>
            <a:r>
              <a:rPr lang="en-US" altLang="ja-JP" smtClean="0"/>
              <a:t>Docker</a:t>
            </a:r>
            <a:r>
              <a:rPr lang="ja-JP" altLang="en-US" smtClean="0"/>
              <a:t>でできることの大体は</a:t>
            </a:r>
            <a:endParaRPr lang="en-US" altLang="ja-JP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56" y="3615267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2559051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cgroup(</a:t>
            </a:r>
            <a:r>
              <a:rPr kumimoji="1" lang="ja-JP" altLang="en-US" smtClean="0"/>
              <a:t>コントロールグループ</a:t>
            </a:r>
            <a:r>
              <a:rPr kumimoji="1" lang="en-US" altLang="ja-JP" smtClean="0"/>
              <a:t>)</a:t>
            </a:r>
          </a:p>
          <a:p>
            <a:pPr lvl="1"/>
            <a:r>
              <a:rPr lang="ja-JP" altLang="en-US" smtClean="0"/>
              <a:t>リソース割り当てを制御・監視する単位。プロセスで構成される</a:t>
            </a:r>
            <a:endParaRPr lang="en-US" altLang="ja-JP" smtClean="0"/>
          </a:p>
          <a:p>
            <a:pPr lvl="1"/>
            <a:r>
              <a:rPr lang="ja-JP" altLang="en-US"/>
              <a:t>木</a:t>
            </a:r>
            <a:r>
              <a:rPr kumimoji="1" lang="ja-JP" altLang="en-US" smtClean="0"/>
              <a:t>構造で設定を継承</a:t>
            </a:r>
            <a:endParaRPr kumimoji="1" lang="en-US" altLang="ja-JP" smtClean="0"/>
          </a:p>
          <a:p>
            <a:pPr lvl="2"/>
            <a:r>
              <a:rPr lang="ja-JP" altLang="en-US" smtClean="0"/>
              <a:t>親</a:t>
            </a:r>
            <a:r>
              <a:rPr lang="ja-JP" altLang="en-US" smtClean="0"/>
              <a:t>の設定を継承。子は親が許可したものだけ設定可能</a:t>
            </a:r>
            <a:endParaRPr lang="en-US" altLang="ja-JP" smtClean="0"/>
          </a:p>
          <a:p>
            <a:pPr lvl="1"/>
            <a:r>
              <a:rPr lang="ja-JP" altLang="en-US" smtClean="0"/>
              <a:t>設定</a:t>
            </a:r>
            <a:r>
              <a:rPr lang="ja-JP" altLang="en-US" smtClean="0"/>
              <a:t>可能項目は以下</a:t>
            </a:r>
            <a:r>
              <a:rPr lang="en-US" altLang="ja-JP" smtClean="0"/>
              <a:t>(</a:t>
            </a:r>
            <a:r>
              <a:rPr lang="ja-JP" altLang="en-US" smtClean="0"/>
              <a:t>設定方法や詳細は割愛</a:t>
            </a:r>
            <a:r>
              <a:rPr lang="en-US" altLang="ja-JP" smtClean="0"/>
              <a:t>)</a:t>
            </a:r>
          </a:p>
          <a:p>
            <a:pPr lvl="2"/>
            <a:r>
              <a:rPr kumimoji="1" lang="ja-JP" altLang="en-US" smtClean="0"/>
              <a:t>割愛しているが、このほかにもレポート系のサブシステムもある</a:t>
            </a:r>
            <a:endParaRPr kumimoji="1" lang="en-US" altLang="ja-JP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29344"/>
              </p:ext>
            </p:extLst>
          </p:nvPr>
        </p:nvGraphicFramePr>
        <p:xfrm>
          <a:off x="261257" y="3576109"/>
          <a:ext cx="864461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398"/>
                <a:gridCol w="1573530"/>
                <a:gridCol w="6426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No.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サブシステム名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意味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1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blkio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ブロックデバイス</a:t>
                      </a:r>
                      <a:r>
                        <a:rPr kumimoji="1" lang="en-US" altLang="ja-JP" sz="1800" smtClean="0">
                          <a:latin typeface="+mj-lt"/>
                        </a:rPr>
                        <a:t>IO</a:t>
                      </a:r>
                      <a:r>
                        <a:rPr kumimoji="1" lang="ja-JP" altLang="en-US" sz="1800" smtClean="0">
                          <a:latin typeface="+mj-lt"/>
                        </a:rPr>
                        <a:t>へのアクセス</a:t>
                      </a:r>
                      <a:r>
                        <a:rPr kumimoji="1" lang="en-US" altLang="ja-JP" sz="1800" smtClean="0">
                          <a:latin typeface="+mj-lt"/>
                        </a:rPr>
                        <a:t>(</a:t>
                      </a:r>
                      <a:r>
                        <a:rPr kumimoji="1" lang="ja-JP" altLang="en-US" sz="1800" smtClean="0">
                          <a:latin typeface="+mj-lt"/>
                        </a:rPr>
                        <a:t>帯域幅</a:t>
                      </a:r>
                      <a:r>
                        <a:rPr kumimoji="1" lang="en-US" altLang="ja-JP" sz="1800" smtClean="0">
                          <a:latin typeface="+mj-lt"/>
                        </a:rPr>
                        <a:t>)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を設定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2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smtClean="0">
                          <a:latin typeface="+mj-lt"/>
                        </a:rPr>
                        <a:t>cgroup</a:t>
                      </a:r>
                      <a:r>
                        <a:rPr kumimoji="1" lang="ja-JP" altLang="en-US" sz="1800" smtClean="0">
                          <a:latin typeface="+mj-lt"/>
                        </a:rPr>
                        <a:t>間の</a:t>
                      </a:r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r>
                        <a:rPr kumimoji="1" lang="ja-JP" altLang="en-US" sz="1800" smtClean="0">
                          <a:latin typeface="+mj-lt"/>
                        </a:rPr>
                        <a:t>時間の配分を設定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3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cpuset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割り当てる</a:t>
                      </a:r>
                      <a:r>
                        <a:rPr kumimoji="1" lang="en-US" altLang="ja-JP" sz="1800" smtClean="0">
                          <a:latin typeface="+mj-lt"/>
                        </a:rPr>
                        <a:t>CPU</a:t>
                      </a:r>
                      <a:r>
                        <a:rPr kumimoji="1" lang="ja-JP" altLang="en-US" sz="1800" smtClean="0">
                          <a:latin typeface="+mj-lt"/>
                        </a:rPr>
                        <a:t>、メモリノードを設定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4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devices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デバイスへのアクセス可否、権限</a:t>
                      </a:r>
                      <a:r>
                        <a:rPr kumimoji="1" lang="en-US" altLang="ja-JP" sz="1800" smtClean="0">
                          <a:latin typeface="+mj-lt"/>
                        </a:rPr>
                        <a:t>(RW)</a:t>
                      </a:r>
                      <a:r>
                        <a:rPr kumimoji="1" lang="ja-JP" altLang="en-US" sz="1800" smtClean="0">
                          <a:latin typeface="+mj-lt"/>
                        </a:rPr>
                        <a:t>を設定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5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net_cls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発信するパケットにタグをつけ、タグ毎に優先度をつけられるようにする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6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net_prio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用いる</a:t>
                      </a:r>
                      <a:r>
                        <a:rPr kumimoji="1" lang="en-US" altLang="ja-JP" sz="1800" smtClean="0">
                          <a:latin typeface="+mj-lt"/>
                        </a:rPr>
                        <a:t>NIC</a:t>
                      </a:r>
                      <a:r>
                        <a:rPr kumimoji="1" lang="ja-JP" altLang="en-US" sz="1800" smtClean="0">
                          <a:latin typeface="+mj-lt"/>
                        </a:rPr>
                        <a:t>毎にトラフィックの優先度を設定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7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ns</a:t>
                      </a:r>
                      <a:endParaRPr kumimoji="1" lang="ja-JP" altLang="en-US" sz="18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プロセスが所属する</a:t>
                      </a:r>
                      <a:r>
                        <a:rPr kumimoji="1" lang="en-US" altLang="ja-JP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namespace</a:t>
                      </a:r>
                      <a:r>
                        <a:rPr kumimoji="1" lang="ja-JP" altLang="en-US" sz="1800" b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を設定</a:t>
                      </a:r>
                      <a:endParaRPr kumimoji="1" lang="ja-JP" altLang="en-US" sz="18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7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2486026"/>
          </a:xfrm>
        </p:spPr>
        <p:txBody>
          <a:bodyPr>
            <a:normAutofit/>
          </a:bodyPr>
          <a:lstStyle/>
          <a:p>
            <a:r>
              <a:rPr kumimoji="1" lang="en-US" altLang="ja-JP" smtClean="0"/>
              <a:t>namespace</a:t>
            </a:r>
          </a:p>
          <a:p>
            <a:pPr lvl="1"/>
            <a:r>
              <a:rPr lang="en-US" altLang="ja-JP" smtClean="0"/>
              <a:t>namespace</a:t>
            </a:r>
            <a:r>
              <a:rPr lang="ja-JP" altLang="en-US"/>
              <a:t>に所属する</a:t>
            </a:r>
            <a:r>
              <a:rPr lang="ja-JP" altLang="en-US" smtClean="0"/>
              <a:t>プロセスに対して、自分</a:t>
            </a:r>
            <a:r>
              <a:rPr lang="ja-JP" altLang="en-US"/>
              <a:t>たちが専用の分離されたグローバルリソースを持っているかのように見せる</a:t>
            </a:r>
            <a:r>
              <a:rPr lang="ja-JP" altLang="en-US" smtClean="0"/>
              <a:t>仕組み</a:t>
            </a:r>
            <a:r>
              <a:rPr lang="en-US" altLang="ja-JP" smtClean="0"/>
              <a:t>*</a:t>
            </a:r>
          </a:p>
          <a:p>
            <a:pPr lvl="2"/>
            <a:r>
              <a:rPr lang="ja-JP" altLang="en-US" smtClean="0"/>
              <a:t>グローバルリソース毎に</a:t>
            </a:r>
            <a:r>
              <a:rPr lang="en-US" altLang="ja-JP" smtClean="0"/>
              <a:t>namespace</a:t>
            </a:r>
            <a:r>
              <a:rPr lang="ja-JP" altLang="en-US" smtClean="0"/>
              <a:t>が存在</a:t>
            </a:r>
            <a:endParaRPr lang="en-US" altLang="ja-JP" smtClean="0"/>
          </a:p>
          <a:p>
            <a:pPr lvl="3"/>
            <a:r>
              <a:rPr kumimoji="1" lang="en-US" altLang="ja-JP" smtClean="0"/>
              <a:t>IPC</a:t>
            </a:r>
            <a:r>
              <a:rPr kumimoji="1" lang="ja-JP" altLang="en-US" smtClean="0"/>
              <a:t>は見えるようにするけど、</a:t>
            </a:r>
            <a:r>
              <a:rPr lang="en-US" altLang="ja-JP" smtClean="0"/>
              <a:t>Network</a:t>
            </a:r>
            <a:r>
              <a:rPr kumimoji="1" lang="ja-JP" altLang="en-US" smtClean="0"/>
              <a:t>は別とかできる</a:t>
            </a:r>
            <a:endParaRPr kumimoji="1" lang="en-US" altLang="ja-JP" smtClean="0"/>
          </a:p>
          <a:p>
            <a:pPr lvl="2"/>
            <a:r>
              <a:rPr lang="ja-JP" altLang="en-US"/>
              <a:t>グローバルリソースの一覧は</a:t>
            </a:r>
            <a:r>
              <a:rPr lang="ja-JP" altLang="en-US" smtClean="0"/>
              <a:t>以下</a:t>
            </a:r>
            <a:endParaRPr lang="en-US" altLang="ja-JP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311062" y="6489395"/>
            <a:ext cx="2937714" cy="36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smtClean="0"/>
              <a:t>*man(7) namespace</a:t>
            </a:r>
            <a:r>
              <a:rPr lang="ja-JP" altLang="en-US" sz="1800" smtClean="0"/>
              <a:t>より</a:t>
            </a:r>
            <a:endParaRPr lang="ja-JP" altLang="en-US" sz="180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66328"/>
              </p:ext>
            </p:extLst>
          </p:nvPr>
        </p:nvGraphicFramePr>
        <p:xfrm>
          <a:off x="1044347" y="3518958"/>
          <a:ext cx="712061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398"/>
                <a:gridCol w="1573530"/>
                <a:gridCol w="49026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No.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mtClean="0">
                          <a:latin typeface="+mj-lt"/>
                        </a:rPr>
                        <a:t>namespace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mtClean="0">
                          <a:latin typeface="+mj-lt"/>
                        </a:rPr>
                        <a:t>意味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1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IPC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System V IPC, POSIX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メッセージキュー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2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Network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smtClean="0">
                          <a:latin typeface="+mj-lt"/>
                        </a:rPr>
                        <a:t>ネットワークデバイス、スタック、ポートなど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3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Mount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マウントポイント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4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PID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プロセス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5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User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ユーザー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とグループ </a:t>
                      </a:r>
                      <a:r>
                        <a:rPr kumimoji="1" lang="en-US" altLang="ja-JP" sz="1800" smtClean="0">
                          <a:latin typeface="+mj-lt"/>
                        </a:rPr>
                        <a:t>ID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smtClean="0">
                          <a:latin typeface="+mj-lt"/>
                        </a:rPr>
                        <a:t>6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mtClean="0"/>
                        <a:t>UTS</a:t>
                      </a:r>
                      <a:endParaRPr kumimoji="1" lang="ja-JP" altLang="en-US" sz="18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smtClean="0">
                          <a:latin typeface="+mj-lt"/>
                        </a:rPr>
                        <a:t>ホスト名と </a:t>
                      </a:r>
                      <a:r>
                        <a:rPr kumimoji="1" lang="en-US" altLang="ja-JP" sz="1800" smtClean="0">
                          <a:latin typeface="+mj-lt"/>
                        </a:rPr>
                        <a:t>NIS </a:t>
                      </a:r>
                      <a:r>
                        <a:rPr kumimoji="1" lang="ja-JP" altLang="en-US" sz="1800" smtClean="0">
                          <a:latin typeface="+mj-lt"/>
                        </a:rPr>
                        <a:t>ドメイン名</a:t>
                      </a:r>
                      <a:endParaRPr kumimoji="1" lang="en-US" altLang="ja-JP" sz="180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を知る～基礎技術～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095375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まとめ</a:t>
            </a:r>
            <a:endParaRPr kumimoji="1" lang="en-US" altLang="ja-JP" smtClean="0"/>
          </a:p>
          <a:p>
            <a:pPr lvl="1"/>
            <a:r>
              <a:rPr lang="ja-JP" altLang="en-US" smtClean="0"/>
              <a:t>～アーキテクチャ～で説明した図はこうなっていた</a:t>
            </a:r>
            <a:endParaRPr lang="en-US" altLang="ja-JP" smtClean="0"/>
          </a:p>
        </p:txBody>
      </p:sp>
      <p:sp>
        <p:nvSpPr>
          <p:cNvPr id="6" name="正方形/長方形 5"/>
          <p:cNvSpPr/>
          <p:nvPr/>
        </p:nvSpPr>
        <p:spPr>
          <a:xfrm>
            <a:off x="1152525" y="3106039"/>
            <a:ext cx="2323722" cy="29738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52526" y="6079899"/>
            <a:ext cx="4500864" cy="58488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652787" y="5437348"/>
            <a:ext cx="1999223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169" y="4219176"/>
            <a:ext cx="1845551" cy="18206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947735" y="458382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535076" y="553442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382542" y="553442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71169" y="3720781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652788" y="3106039"/>
            <a:ext cx="1999221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813511" y="4028676"/>
            <a:ext cx="1677774" cy="12705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366352" y="439332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878557" y="482005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735548" y="482005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813511" y="3530281"/>
            <a:ext cx="1677774" cy="43373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619280" y="5066340"/>
            <a:ext cx="134932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462671" y="5010551"/>
            <a:ext cx="1662547" cy="93305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348927" y="3721182"/>
            <a:ext cx="1867793" cy="430838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右矢印 22"/>
          <p:cNvSpPr/>
          <p:nvPr/>
        </p:nvSpPr>
        <p:spPr>
          <a:xfrm rot="20700000">
            <a:off x="3172287" y="3613916"/>
            <a:ext cx="678580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右矢印 23"/>
          <p:cNvSpPr/>
          <p:nvPr/>
        </p:nvSpPr>
        <p:spPr>
          <a:xfrm rot="20700000">
            <a:off x="3064639" y="5143885"/>
            <a:ext cx="772966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360047" y="3218230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(PID 10)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左矢印 25"/>
          <p:cNvSpPr/>
          <p:nvPr/>
        </p:nvSpPr>
        <p:spPr>
          <a:xfrm>
            <a:off x="3449460" y="3286125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左矢印 26"/>
          <p:cNvSpPr/>
          <p:nvPr/>
        </p:nvSpPr>
        <p:spPr>
          <a:xfrm>
            <a:off x="3449460" y="4642721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乗算記号 27"/>
          <p:cNvSpPr/>
          <p:nvPr/>
        </p:nvSpPr>
        <p:spPr>
          <a:xfrm>
            <a:off x="3087283" y="3198926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乗算記号 28"/>
          <p:cNvSpPr/>
          <p:nvPr/>
        </p:nvSpPr>
        <p:spPr>
          <a:xfrm>
            <a:off x="3099887" y="4548094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3768797" y="3531069"/>
            <a:ext cx="1752645" cy="42344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3768797" y="4037490"/>
            <a:ext cx="1762927" cy="1261711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四角形吹き出し 32"/>
          <p:cNvSpPr/>
          <p:nvPr/>
        </p:nvSpPr>
        <p:spPr>
          <a:xfrm>
            <a:off x="2473185" y="1937185"/>
            <a:ext cx="2339897" cy="891166"/>
          </a:xfrm>
          <a:prstGeom prst="wedgeRectCallout">
            <a:avLst>
              <a:gd name="adj1" fmla="val 14491"/>
              <a:gd name="adj2" fmla="val 128643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PID</a:t>
            </a:r>
          </a:p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がルートプロセス</a:t>
            </a:r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のように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せかけてい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四角形吹き出し 33"/>
          <p:cNvSpPr/>
          <p:nvPr/>
        </p:nvSpPr>
        <p:spPr>
          <a:xfrm>
            <a:off x="5791252" y="5168324"/>
            <a:ext cx="2856835" cy="1099126"/>
          </a:xfrm>
          <a:prstGeom prst="wedgeRectCallout">
            <a:avLst>
              <a:gd name="adj1" fmla="val -65011"/>
              <a:gd name="adj2" fmla="val -5989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Mount</a:t>
            </a:r>
          </a:p>
          <a:p>
            <a:pPr algn="ctr"/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コンテナ内で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をマウントしているように見せかけている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左矢印 35"/>
          <p:cNvSpPr/>
          <p:nvPr/>
        </p:nvSpPr>
        <p:spPr>
          <a:xfrm rot="1800000">
            <a:off x="4729709" y="2571546"/>
            <a:ext cx="609632" cy="36000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左矢印 60"/>
          <p:cNvSpPr/>
          <p:nvPr/>
        </p:nvSpPr>
        <p:spPr>
          <a:xfrm rot="15300000">
            <a:off x="5147343" y="4086129"/>
            <a:ext cx="2181908" cy="36000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フローチャート: 処理 34"/>
          <p:cNvSpPr/>
          <p:nvPr/>
        </p:nvSpPr>
        <p:spPr>
          <a:xfrm>
            <a:off x="5186565" y="2834202"/>
            <a:ext cx="1295511" cy="48927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 A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四角形吹き出し 62"/>
          <p:cNvSpPr/>
          <p:nvPr/>
        </p:nvSpPr>
        <p:spPr>
          <a:xfrm>
            <a:off x="6582048" y="2098124"/>
            <a:ext cx="2074701" cy="690258"/>
          </a:xfrm>
          <a:prstGeom prst="wedgeRectCallout">
            <a:avLst>
              <a:gd name="adj1" fmla="val -48737"/>
              <a:gd name="adj2" fmla="val 87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プロセスを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</a:t>
            </a:r>
          </a:p>
          <a:p>
            <a:pPr algn="ctr"/>
            <a:r>
              <a:rPr kumimoji="1"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に登録</a:t>
            </a:r>
          </a:p>
        </p:txBody>
      </p:sp>
      <p:sp>
        <p:nvSpPr>
          <p:cNvPr id="64" name="四角形吹き出し 63"/>
          <p:cNvSpPr/>
          <p:nvPr/>
        </p:nvSpPr>
        <p:spPr>
          <a:xfrm>
            <a:off x="6601097" y="3299452"/>
            <a:ext cx="2074701" cy="690258"/>
          </a:xfrm>
          <a:prstGeom prst="wedgeRectCallout">
            <a:avLst>
              <a:gd name="adj1" fmla="val -50573"/>
              <a:gd name="adj2" fmla="val -846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cgroup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endParaRPr kumimoji="1"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namespace</a:t>
            </a:r>
            <a:r>
              <a:rPr lang="ja-JP" altLang="en-US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76" y="928603"/>
            <a:ext cx="1880218" cy="10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9135" y="971550"/>
            <a:ext cx="8515350" cy="4934980"/>
          </a:xfrm>
        </p:spPr>
        <p:txBody>
          <a:bodyPr>
            <a:noAutofit/>
          </a:bodyPr>
          <a:lstStyle/>
          <a:p>
            <a:r>
              <a:rPr kumimoji="1" lang="ja-JP" altLang="en-US" smtClean="0"/>
              <a:t>開発シーン</a:t>
            </a:r>
            <a:endParaRPr kumimoji="1" lang="en-US" altLang="ja-JP" smtClean="0"/>
          </a:p>
          <a:p>
            <a:pPr lvl="1"/>
            <a:r>
              <a:rPr lang="ja-JP" altLang="en-US" smtClean="0"/>
              <a:t>イメージがあれば、何回でもコンテナを作れる</a:t>
            </a:r>
            <a:endParaRPr lang="en-US" altLang="ja-JP"/>
          </a:p>
          <a:p>
            <a:pPr lvl="2"/>
            <a:r>
              <a:rPr lang="ja-JP" altLang="en-US" smtClean="0"/>
              <a:t>開発中に汚れた環境をいつでも初期状態にやり直せる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⇒「俺の環境では</a:t>
            </a:r>
            <a:r>
              <a:rPr lang="ja-JP" altLang="en-US"/>
              <a:t>動</a:t>
            </a:r>
            <a:r>
              <a:rPr lang="ja-JP" altLang="en-US" smtClean="0"/>
              <a:t>くんだけど」からの脱却</a:t>
            </a:r>
            <a:endParaRPr lang="en-US" altLang="ja-JP"/>
          </a:p>
          <a:p>
            <a:pPr lvl="2"/>
            <a:r>
              <a:rPr lang="ja-JP" altLang="en-US" smtClean="0"/>
              <a:t>開発→本番環境への移行も簡単</a:t>
            </a:r>
            <a:endParaRPr lang="en-US" altLang="ja-JP" smtClean="0"/>
          </a:p>
          <a:p>
            <a:pPr lvl="3"/>
            <a:r>
              <a:rPr lang="ja-JP" altLang="en-US" smtClean="0"/>
              <a:t>環境変数など外部から設定を与えられるようにすると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開発・本番環境の切替え作業がほぼ不要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mtClean="0"/>
          </a:p>
          <a:p>
            <a:pPr lvl="1"/>
            <a:r>
              <a:rPr lang="ja-JP" altLang="en-US" smtClean="0"/>
              <a:t>コンテナによってリソースが隔離されているので環境を汚さない</a:t>
            </a:r>
            <a:endParaRPr lang="en-US" altLang="ja-JP" smtClean="0"/>
          </a:p>
          <a:p>
            <a:pPr lvl="2"/>
            <a:r>
              <a:rPr kumimoji="1" lang="ja-JP" altLang="en-US" smtClean="0"/>
              <a:t>複数バージョンのランタイム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例</a:t>
            </a:r>
            <a:r>
              <a:rPr kumimoji="1" lang="en-US" altLang="ja-JP" smtClean="0"/>
              <a:t>:python2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3)</a:t>
            </a:r>
            <a:r>
              <a:rPr kumimoji="1" lang="ja-JP" altLang="en-US" smtClean="0"/>
              <a:t>の共存</a:t>
            </a:r>
            <a:endParaRPr kumimoji="1" lang="en-US" altLang="ja-JP" smtClean="0"/>
          </a:p>
          <a:p>
            <a:pPr lvl="2"/>
            <a:r>
              <a:rPr lang="ja-JP" altLang="en-US" smtClean="0"/>
              <a:t>ライブラリの依存関係競合も起こしにくい</a:t>
            </a:r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～結局</a:t>
            </a:r>
            <a:r>
              <a:rPr lang="ja-JP" altLang="en-US"/>
              <a:t>何が</a:t>
            </a:r>
            <a:r>
              <a:rPr lang="ja-JP" altLang="en-US" smtClean="0"/>
              <a:t>嬉しい</a:t>
            </a:r>
            <a:r>
              <a:rPr lang="en-US" altLang="ja-JP" smtClean="0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5" b="32018"/>
          <a:stretch/>
        </p:blipFill>
        <p:spPr>
          <a:xfrm>
            <a:off x="6707315" y="2203927"/>
            <a:ext cx="1171221" cy="6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19" y="971550"/>
            <a:ext cx="8704824" cy="4523317"/>
          </a:xfrm>
        </p:spPr>
        <p:txBody>
          <a:bodyPr>
            <a:noAutofit/>
          </a:bodyPr>
          <a:lstStyle/>
          <a:p>
            <a:r>
              <a:rPr lang="ja-JP" altLang="en-US" smtClean="0"/>
              <a:t>運用シーン</a:t>
            </a:r>
            <a:endParaRPr lang="en-US" altLang="ja-JP" smtClean="0"/>
          </a:p>
          <a:p>
            <a:pPr lvl="1"/>
            <a:r>
              <a:rPr lang="ja-JP" altLang="en-US" smtClean="0"/>
              <a:t>機能でコンテナを分離すれば・・・</a:t>
            </a:r>
            <a:endParaRPr lang="en-US" altLang="ja-JP" smtClean="0"/>
          </a:p>
          <a:p>
            <a:pPr lvl="2"/>
            <a:r>
              <a:rPr kumimoji="1" lang="ja-JP" altLang="en-US" smtClean="0"/>
              <a:t>バージョンアップ対象のコンテナだけ差替え</a:t>
            </a:r>
            <a:endParaRPr kumimoji="1" lang="en-US" altLang="ja-JP" smtClean="0"/>
          </a:p>
          <a:p>
            <a:pPr lvl="3"/>
            <a:r>
              <a:rPr lang="ja-JP" altLang="en-US" smtClean="0"/>
              <a:t>変なことになったら、旧</a:t>
            </a:r>
            <a:r>
              <a:rPr lang="en-US" altLang="ja-JP" smtClean="0"/>
              <a:t>Ver.</a:t>
            </a:r>
            <a:r>
              <a:rPr lang="ja-JP" altLang="en-US" smtClean="0"/>
              <a:t>のコンテナに差替えておしまい</a:t>
            </a:r>
            <a:endParaRPr lang="en-US" altLang="ja-JP" smtClean="0"/>
          </a:p>
          <a:p>
            <a:pPr lvl="2"/>
            <a:r>
              <a:rPr lang="ja-JP" altLang="en-US" smtClean="0"/>
              <a:t>機能の抜き差しも簡単</a:t>
            </a:r>
            <a:endParaRPr lang="en-US" altLang="ja-JP" smtClean="0"/>
          </a:p>
          <a:p>
            <a:pPr lvl="3"/>
            <a:r>
              <a:rPr lang="ja-JP" altLang="en-US" smtClean="0"/>
              <a:t>コンテナ</a:t>
            </a:r>
            <a:r>
              <a:rPr lang="ja-JP" altLang="en-US"/>
              <a:t>デザイン</a:t>
            </a:r>
            <a:r>
              <a:rPr kumimoji="1" lang="ja-JP" altLang="en-US" smtClean="0"/>
              <a:t>パターン</a:t>
            </a:r>
            <a:endParaRPr kumimoji="1" lang="en-US" altLang="ja-JP" smtClean="0"/>
          </a:p>
          <a:p>
            <a:pPr lvl="4"/>
            <a:r>
              <a:rPr lang="ja-JP" altLang="en-US" smtClean="0"/>
              <a:t>サイドカー、アンバサダー、アダプター</a:t>
            </a:r>
            <a:r>
              <a:rPr lang="en-US" altLang="ja-JP" smtClean="0"/>
              <a:t>etc.</a:t>
            </a:r>
          </a:p>
          <a:p>
            <a:pPr lvl="2"/>
            <a:r>
              <a:rPr lang="ja-JP" altLang="en-US" smtClean="0"/>
              <a:t>スケールアウトも簡単</a:t>
            </a:r>
            <a:endParaRPr lang="en-US" altLang="ja-JP" smtClean="0"/>
          </a:p>
          <a:p>
            <a:pPr lvl="3"/>
            <a:r>
              <a:rPr lang="ja-JP" altLang="en-US" smtClean="0"/>
              <a:t>機能の実行環境がワンセットになっているので、レプリカを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どこでも作れる</a:t>
            </a:r>
            <a:endParaRPr lang="en-US" altLang="ja-JP" smtClean="0"/>
          </a:p>
          <a:p>
            <a:pPr lvl="4"/>
            <a:r>
              <a:rPr lang="en-US" altLang="ja-JP" smtClean="0"/>
              <a:t>Docker swarm</a:t>
            </a:r>
            <a:r>
              <a:rPr lang="ja-JP" altLang="en-US" smtClean="0"/>
              <a:t>、</a:t>
            </a:r>
            <a:r>
              <a:rPr lang="en-US" altLang="ja-JP"/>
              <a:t> </a:t>
            </a:r>
            <a:r>
              <a:rPr lang="en-US" altLang="ja-JP" smtClean="0"/>
              <a:t>Kubernetes etc.</a:t>
            </a:r>
            <a:endParaRPr lang="en-US" altLang="ja-JP"/>
          </a:p>
          <a:p>
            <a:pPr lvl="2"/>
            <a:endParaRPr kumimoji="1" lang="en-US" altLang="ja-JP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～結局</a:t>
            </a:r>
            <a:r>
              <a:rPr lang="ja-JP" altLang="en-US"/>
              <a:t>何が嬉しい</a:t>
            </a:r>
            <a:r>
              <a:rPr lang="en-US" altLang="ja-JP"/>
              <a:t>?</a:t>
            </a:r>
            <a:r>
              <a:rPr lang="ja-JP" altLang="en-US"/>
              <a:t>～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Dockerfile</a:t>
            </a:r>
            <a:r>
              <a:rPr kumimoji="1" lang="ja-JP" altLang="en-US" smtClean="0"/>
              <a:t>に基づき、ベースイメージに対してデータやメタデータを追加することで新規イメージを作成する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次</a:t>
            </a:r>
            <a:r>
              <a:rPr lang="ja-JP" altLang="en-US"/>
              <a:t>ページ</a:t>
            </a:r>
            <a:r>
              <a:rPr lang="ja-JP" altLang="en-US" smtClean="0"/>
              <a:t>に詳細説明👉</a:t>
            </a:r>
            <a:endParaRPr kumimoji="1" lang="en-US" altLang="ja-JP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ADADAD">
                  <a:alpha val="74902"/>
                </a:srgbClr>
              </a:clrFrom>
              <a:clrTo>
                <a:srgbClr val="ADADA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01" r="16176" b="27588"/>
          <a:stretch/>
        </p:blipFill>
        <p:spPr>
          <a:xfrm>
            <a:off x="3829249" y="2311832"/>
            <a:ext cx="1043063" cy="793946"/>
          </a:xfrm>
          <a:prstGeom prst="rect">
            <a:avLst/>
          </a:prstGeom>
        </p:spPr>
      </p:pic>
      <p:sp>
        <p:nvSpPr>
          <p:cNvPr id="6" name="メモ 5"/>
          <p:cNvSpPr/>
          <p:nvPr/>
        </p:nvSpPr>
        <p:spPr>
          <a:xfrm>
            <a:off x="2110585" y="3174490"/>
            <a:ext cx="567267" cy="626103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  <a:r>
              <a:rPr lang="en-US" altLang="ja-JP"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</a:p>
          <a:p>
            <a:pPr algn="ctr"/>
            <a:r>
              <a:rPr lang="en-US" altLang="ja-JP" sz="10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</a:t>
            </a:r>
            <a:endParaRPr lang="en-US" altLang="ja-JP" sz="10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44200" y="3800593"/>
            <a:ext cx="130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Dockerfile</a:t>
            </a:r>
            <a:endParaRPr kumimoji="1" lang="ja-JP" altLang="en-US"/>
          </a:p>
        </p:txBody>
      </p:sp>
      <p:sp>
        <p:nvSpPr>
          <p:cNvPr id="8" name="メモ 7"/>
          <p:cNvSpPr/>
          <p:nvPr/>
        </p:nvSpPr>
        <p:spPr>
          <a:xfrm>
            <a:off x="800747" y="2474905"/>
            <a:ext cx="567267" cy="626103"/>
          </a:xfrm>
          <a:prstGeom prst="foldedCorne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.exe</a:t>
            </a:r>
            <a:endParaRPr lang="en-US" altLang="ja-JP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492" y="3101008"/>
            <a:ext cx="16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コマンド</a:t>
            </a:r>
            <a:endParaRPr kumimoji="1" lang="ja-JP" altLang="en-US"/>
          </a:p>
        </p:txBody>
      </p:sp>
      <p:cxnSp>
        <p:nvCxnSpPr>
          <p:cNvPr id="11" name="直線矢印コネクタ 10"/>
          <p:cNvCxnSpPr>
            <a:endCxn id="5" idx="1"/>
          </p:cNvCxnSpPr>
          <p:nvPr/>
        </p:nvCxnSpPr>
        <p:spPr>
          <a:xfrm>
            <a:off x="1583267" y="2658535"/>
            <a:ext cx="2232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44200" y="2266655"/>
            <a:ext cx="186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①</a:t>
            </a:r>
            <a:r>
              <a:rPr kumimoji="1" lang="en-US" altLang="ja-JP" smtClean="0"/>
              <a:t>docker build </a:t>
            </a:r>
            <a:endParaRPr kumimoji="1" lang="ja-JP" altLang="en-US"/>
          </a:p>
        </p:txBody>
      </p:sp>
      <p:sp>
        <p:nvSpPr>
          <p:cNvPr id="14" name="右カーブ矢印 13"/>
          <p:cNvSpPr/>
          <p:nvPr/>
        </p:nvSpPr>
        <p:spPr>
          <a:xfrm rot="19800000">
            <a:off x="2797238" y="3030361"/>
            <a:ext cx="1038188" cy="3916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90823" y="3384755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②</a:t>
            </a:r>
            <a:r>
              <a:rPr lang="ja-JP" altLang="en-US"/>
              <a:t>イメージ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　 作り方</a:t>
            </a:r>
            <a:r>
              <a:rPr lang="ja-JP" altLang="en-US"/>
              <a:t>取得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  <p:sp>
        <p:nvSpPr>
          <p:cNvPr id="17" name="フローチャート: 磁気ディスク 16"/>
          <p:cNvSpPr/>
          <p:nvPr/>
        </p:nvSpPr>
        <p:spPr>
          <a:xfrm>
            <a:off x="5744921" y="3115316"/>
            <a:ext cx="914400" cy="482600"/>
          </a:xfrm>
          <a:prstGeom prst="flowChartMagneticDisk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92380" y="359073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ベースイメージ</a:t>
            </a:r>
            <a:endParaRPr kumimoji="1" lang="ja-JP" altLang="en-US"/>
          </a:p>
        </p:txBody>
      </p:sp>
      <p:sp>
        <p:nvSpPr>
          <p:cNvPr id="19" name="右カーブ矢印 18"/>
          <p:cNvSpPr/>
          <p:nvPr/>
        </p:nvSpPr>
        <p:spPr>
          <a:xfrm rot="12600000">
            <a:off x="4728425" y="2905173"/>
            <a:ext cx="937746" cy="39167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35762" y="2787956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③ベースイメージ取得</a:t>
            </a:r>
            <a:endParaRPr lang="en-US" altLang="ja-JP" smtClean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5008321" y="2635987"/>
            <a:ext cx="266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732808" y="2190671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④ベースイメージにデータ追加</a:t>
            </a:r>
            <a:r>
              <a:rPr kumimoji="1" lang="en-US" altLang="ja-JP" smtClean="0"/>
              <a:t> </a:t>
            </a:r>
            <a:endParaRPr kumimoji="1" lang="ja-JP" altLang="en-US"/>
          </a:p>
        </p:txBody>
      </p:sp>
      <p:sp>
        <p:nvSpPr>
          <p:cNvPr id="23" name="フローチャート: 磁気ディスク 22"/>
          <p:cNvSpPr/>
          <p:nvPr/>
        </p:nvSpPr>
        <p:spPr>
          <a:xfrm>
            <a:off x="7799906" y="2455673"/>
            <a:ext cx="914400" cy="482600"/>
          </a:xfrm>
          <a:prstGeom prst="flowChartMagneticDisk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99906" y="293946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イメージ</a:t>
            </a:r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13476" y="1896858"/>
            <a:ext cx="4614674" cy="2480409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四角形吹き出し 25"/>
          <p:cNvSpPr/>
          <p:nvPr/>
        </p:nvSpPr>
        <p:spPr>
          <a:xfrm>
            <a:off x="4438474" y="4308352"/>
            <a:ext cx="2936843" cy="836420"/>
          </a:xfrm>
          <a:prstGeom prst="wedgeRectCallout">
            <a:avLst>
              <a:gd name="adj1" fmla="val -82701"/>
              <a:gd name="adj2" fmla="val -561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人がやるのは①と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Dockerfile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諸々の準備まで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9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7000726" y="5300227"/>
            <a:ext cx="1882016" cy="8564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61257" y="971550"/>
            <a:ext cx="8823476" cy="363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①</a:t>
            </a:r>
            <a:r>
              <a:rPr lang="en-US" altLang="ja-JP" smtClean="0"/>
              <a:t>docker build [option] &lt;path&gt; | &lt;URL&gt;</a:t>
            </a:r>
            <a:endParaRPr lang="en-US" altLang="ja-JP"/>
          </a:p>
          <a:p>
            <a:pPr lvl="1"/>
            <a:r>
              <a:rPr lang="ja-JP" altLang="en-US" smtClean="0"/>
              <a:t>細かいオプションはココ</a:t>
            </a:r>
            <a:endParaRPr lang="en-US" altLang="ja-JP" smtClean="0"/>
          </a:p>
          <a:p>
            <a:pPr lvl="2"/>
            <a:r>
              <a:rPr lang="en-US" altLang="ja-JP" sz="1800"/>
              <a:t>https</a:t>
            </a:r>
            <a:r>
              <a:rPr lang="en-US" altLang="ja-JP" sz="1800"/>
              <a:t>://</a:t>
            </a:r>
            <a:r>
              <a:rPr lang="en-US" altLang="ja-JP" sz="1800" smtClean="0"/>
              <a:t>docs.docker.jp/engine/reference/commandline/build.html</a:t>
            </a:r>
          </a:p>
          <a:p>
            <a:pPr lvl="1"/>
            <a:r>
              <a:rPr lang="en-US" altLang="ja-JP" smtClean="0"/>
              <a:t>&lt;path&gt;</a:t>
            </a:r>
            <a:r>
              <a:rPr lang="ja-JP" altLang="en-US" smtClean="0"/>
              <a:t>、</a:t>
            </a:r>
            <a:r>
              <a:rPr lang="en-US" altLang="ja-JP" smtClean="0"/>
              <a:t>&lt;URL&gt;</a:t>
            </a:r>
            <a:r>
              <a:rPr lang="ja-JP" altLang="en-US" smtClean="0"/>
              <a:t>で</a:t>
            </a:r>
            <a:r>
              <a:rPr lang="ja-JP" altLang="en-US"/>
              <a:t>指定</a:t>
            </a:r>
            <a:r>
              <a:rPr lang="ja-JP" altLang="en-US" smtClean="0"/>
              <a:t>した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コンテキスト</a:t>
            </a:r>
            <a:r>
              <a:rPr lang="ja-JP" altLang="en-US" smtClean="0"/>
              <a:t>を使ってイメージを構築</a:t>
            </a:r>
            <a:endParaRPr lang="en-US" altLang="ja-JP" smtClean="0"/>
          </a:p>
          <a:p>
            <a:pPr lvl="2"/>
            <a:r>
              <a:rPr lang="ja-JP" altLang="en-US" smtClean="0"/>
              <a:t>コンテキスト</a:t>
            </a:r>
            <a:endParaRPr lang="en-US" altLang="ja-JP" smtClean="0"/>
          </a:p>
          <a:p>
            <a:pPr lvl="3"/>
            <a:r>
              <a:rPr lang="en-US" altLang="ja-JP" smtClean="0"/>
              <a:t>&lt;path&gt;</a:t>
            </a:r>
            <a:r>
              <a:rPr lang="ja-JP" altLang="en-US" smtClean="0"/>
              <a:t>や</a:t>
            </a:r>
            <a:r>
              <a:rPr lang="en-US" altLang="ja-JP" smtClean="0"/>
              <a:t>&lt;URL&gt;</a:t>
            </a:r>
            <a:r>
              <a:rPr lang="ja-JP" altLang="en-US" smtClean="0"/>
              <a:t>で指定した場所にあるファイル群</a:t>
            </a:r>
            <a:endParaRPr lang="en-US" altLang="ja-JP" smtClean="0"/>
          </a:p>
          <a:p>
            <a:pPr lvl="3"/>
            <a:r>
              <a:rPr lang="en-US" altLang="ja-JP" smtClean="0"/>
              <a:t>build</a:t>
            </a:r>
            <a:r>
              <a:rPr lang="ja-JP" altLang="en-US" smtClean="0"/>
              <a:t>時は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コンテキスト内のファイル群のみ参照可能</a:t>
            </a:r>
            <a:endParaRPr lang="en-US" altLang="ja-JP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4"/>
            <a:r>
              <a:rPr lang="en-US" altLang="ja-JP" smtClean="0"/>
              <a:t>~/</a:t>
            </a:r>
            <a:r>
              <a:rPr lang="ja-JP" altLang="en-US" smtClean="0"/>
              <a:t>をコンテキストとしたとき、</a:t>
            </a:r>
            <a:r>
              <a:rPr lang="en-US" altLang="ja-JP" smtClean="0"/>
              <a:t>/etc</a:t>
            </a:r>
            <a:r>
              <a:rPr lang="ja-JP" altLang="en-US" smtClean="0"/>
              <a:t>のファイルは参照不可</a:t>
            </a:r>
            <a:endParaRPr lang="en-US" altLang="ja-JP" smtClean="0"/>
          </a:p>
          <a:p>
            <a:pPr lvl="2"/>
            <a:r>
              <a:rPr lang="ja-JP" altLang="en-US" smtClean="0"/>
              <a:t>デフォルトでは、コンテキスト直下にある</a:t>
            </a:r>
            <a:r>
              <a:rPr lang="en-US" altLang="ja-JP" smtClean="0"/>
              <a:t>Dockerfile</a:t>
            </a:r>
            <a:r>
              <a:rPr lang="ja-JP" altLang="en-US" smtClean="0"/>
              <a:t>を読む</a:t>
            </a:r>
            <a:endParaRPr lang="en-US" altLang="ja-JP" smtClean="0"/>
          </a:p>
        </p:txBody>
      </p:sp>
      <p:sp>
        <p:nvSpPr>
          <p:cNvPr id="7" name="正方形/長方形 6"/>
          <p:cNvSpPr/>
          <p:nvPr/>
        </p:nvSpPr>
        <p:spPr>
          <a:xfrm>
            <a:off x="209126" y="4679346"/>
            <a:ext cx="6575214" cy="99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build –t sample:1.0 </a:t>
            </a:r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./work_dir</a:t>
            </a:r>
          </a:p>
          <a:p>
            <a:r>
              <a:rPr kumimoji="1"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./work_dir/Dockerfile</a:t>
            </a:r>
            <a:r>
              <a:rPr kumimoji="1"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に基づきイメージが作成される</a:t>
            </a:r>
            <a:endParaRPr kumimoji="1"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-t sample:1.0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は、イメージ名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:TAG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を設定している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後述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32600" y="4679346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home</a:t>
            </a:r>
          </a:p>
          <a:p>
            <a:r>
              <a:rPr lang="en-US" altLang="ja-JP"/>
              <a:t> </a:t>
            </a:r>
            <a:r>
              <a:rPr lang="ja-JP" altLang="en-US"/>
              <a:t>├</a:t>
            </a:r>
            <a:r>
              <a:rPr lang="en-US" altLang="ja-JP" smtClean="0"/>
              <a:t> a.txt</a:t>
            </a:r>
          </a:p>
          <a:p>
            <a:r>
              <a:rPr kumimoji="1" lang="en-US" altLang="ja-JP"/>
              <a:t> </a:t>
            </a:r>
            <a:r>
              <a:rPr lang="en-US" altLang="ja-JP" smtClean="0"/>
              <a:t>└</a:t>
            </a:r>
            <a:r>
              <a:rPr lang="en-US" altLang="ja-JP"/>
              <a:t>work_dir</a:t>
            </a:r>
          </a:p>
          <a:p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ja-JP" altLang="en-US" smtClean="0"/>
              <a:t>├</a:t>
            </a:r>
            <a:r>
              <a:rPr lang="en-US" altLang="ja-JP" smtClean="0"/>
              <a:t> Dockerfile</a:t>
            </a:r>
          </a:p>
          <a:p>
            <a:r>
              <a:rPr kumimoji="1" lang="en-US" altLang="ja-JP"/>
              <a:t> </a:t>
            </a:r>
            <a:r>
              <a:rPr kumimoji="1" lang="en-US" altLang="ja-JP" smtClean="0"/>
              <a:t>   </a:t>
            </a:r>
            <a:r>
              <a:rPr lang="en-US" altLang="ja-JP" smtClean="0"/>
              <a:t>└ </a:t>
            </a:r>
            <a:r>
              <a:rPr kumimoji="1" lang="en-US" altLang="ja-JP" smtClean="0"/>
              <a:t>a.txt</a:t>
            </a:r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6022341" y="5050459"/>
            <a:ext cx="930125" cy="49953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②イメージの作り方取得</a:t>
            </a:r>
            <a:endParaRPr lang="en-US" altLang="ja-JP"/>
          </a:p>
          <a:p>
            <a:pPr lvl="1"/>
            <a:r>
              <a:rPr kumimoji="1" lang="en-US" altLang="ja-JP" smtClean="0"/>
              <a:t>Dockerfile</a:t>
            </a:r>
            <a:r>
              <a:rPr kumimoji="1" lang="ja-JP" altLang="en-US" smtClean="0"/>
              <a:t>のリファレンスはココ</a:t>
            </a:r>
            <a:endParaRPr kumimoji="1" lang="en-US" altLang="ja-JP" smtClean="0"/>
          </a:p>
          <a:p>
            <a:pPr lvl="2"/>
            <a:r>
              <a:rPr lang="en-US" altLang="ja-JP" sz="2000"/>
              <a:t>https</a:t>
            </a:r>
            <a:r>
              <a:rPr lang="en-US" altLang="ja-JP" sz="2000"/>
              <a:t>://</a:t>
            </a:r>
            <a:r>
              <a:rPr lang="en-US" altLang="ja-JP" sz="2000" smtClean="0"/>
              <a:t>docs.docker.jp/engine/reference/builder.html</a:t>
            </a:r>
          </a:p>
          <a:p>
            <a:pPr lvl="1"/>
            <a:r>
              <a:rPr lang="ja-JP" altLang="en-US" smtClean="0"/>
              <a:t>よく使う命令</a:t>
            </a:r>
            <a:endParaRPr lang="en-US" altLang="ja-JP" smtClean="0"/>
          </a:p>
          <a:p>
            <a:pPr marL="914400" lvl="2" indent="0">
              <a:buNone/>
            </a:pPr>
            <a:endParaRPr lang="en-US" altLang="ja-JP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79812"/>
              </p:ext>
            </p:extLst>
          </p:nvPr>
        </p:nvGraphicFramePr>
        <p:xfrm>
          <a:off x="232592" y="2672716"/>
          <a:ext cx="8650150" cy="404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4844"/>
                <a:gridCol w="59653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>
                          <a:latin typeface="+mj-lt"/>
                        </a:rPr>
                        <a:t>命令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smtClean="0">
                          <a:latin typeface="+mj-lt"/>
                        </a:rPr>
                        <a:t>処理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FROM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イメージ名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&gt;[:&lt;TAG&gt;]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ベースイメージの指定。</a:t>
                      </a:r>
                      <a:r>
                        <a:rPr kumimoji="1" lang="en-US" altLang="ja-JP" sz="1400" smtClean="0">
                          <a:latin typeface="+mj-lt"/>
                        </a:rPr>
                        <a:t>TAG</a:t>
                      </a:r>
                      <a:r>
                        <a:rPr kumimoji="1" lang="ja-JP" altLang="en-US" sz="1400" smtClean="0">
                          <a:latin typeface="+mj-lt"/>
                        </a:rPr>
                        <a:t>指定がない場合は</a:t>
                      </a:r>
                      <a:r>
                        <a:rPr kumimoji="1" lang="en-US" altLang="ja-JP" sz="1400" smtClean="0">
                          <a:latin typeface="+mj-lt"/>
                        </a:rPr>
                        <a:t>latest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タグが使われる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RUN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イメージを作る際に</a:t>
                      </a:r>
                      <a:r>
                        <a:rPr kumimoji="1" lang="ja-JP" altLang="en-US" sz="1400" smtClean="0">
                          <a:solidFill>
                            <a:schemeClr val="tx1"/>
                          </a:solidFill>
                          <a:latin typeface="+mj-lt"/>
                        </a:rPr>
                        <a:t>コンテナ中で実行するコマンド</a:t>
                      </a:r>
                      <a:endParaRPr kumimoji="1" lang="ja-JP" altLang="en-US" sz="1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ADD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 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&lt;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フォルダ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or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ADD &lt;URI&gt;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イメージにコンテキスト内のファイルを追加する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・リモートファイル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(https://</a:t>
                      </a:r>
                      <a:r>
                        <a:rPr kumimoji="1" lang="ja-JP" altLang="en-US" sz="1400" smtClean="0">
                          <a:latin typeface="+mj-lt"/>
                        </a:rPr>
                        <a:t>～</a:t>
                      </a:r>
                      <a:r>
                        <a:rPr kumimoji="1" lang="en-US" altLang="ja-JP" sz="1400" smtClean="0">
                          <a:latin typeface="+mj-lt"/>
                        </a:rPr>
                        <a:t>)</a:t>
                      </a:r>
                      <a:r>
                        <a:rPr kumimoji="1" lang="ja-JP" altLang="en-US" sz="1400" smtClean="0">
                          <a:latin typeface="+mj-lt"/>
                        </a:rPr>
                        <a:t>利用可能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・圧縮ファイルを展開してくれる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COPY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ファイル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 or</a:t>
                      </a: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COPY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フォルダ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イメージにコンテキスト内のファイルをコピーする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ja-JP" altLang="en-US" sz="1400" smtClean="0">
                          <a:latin typeface="+mj-lt"/>
                        </a:rPr>
                        <a:t>　・</a:t>
                      </a:r>
                      <a:r>
                        <a:rPr kumimoji="1" lang="en-US" altLang="ja-JP" sz="1400" smtClean="0">
                          <a:latin typeface="+mj-lt"/>
                        </a:rPr>
                        <a:t>ADD</a:t>
                      </a:r>
                      <a:r>
                        <a:rPr kumimoji="1" lang="ja-JP" altLang="en-US" sz="1400" smtClean="0">
                          <a:latin typeface="+mj-lt"/>
                        </a:rPr>
                        <a:t>の逆</a:t>
                      </a:r>
                      <a:endParaRPr kumimoji="1" lang="en-US" altLang="ja-JP" sz="14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ENV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環境変数名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r>
                        <a:rPr kumimoji="1" lang="en-US" altLang="ja-JP" sz="1400" baseline="0" smtClean="0">
                          <a:latin typeface="+mj-lt"/>
                        </a:rPr>
                        <a:t> </a:t>
                      </a:r>
                      <a:r>
                        <a:rPr kumimoji="1" lang="en-US" altLang="ja-JP" sz="1400" smtClean="0">
                          <a:latin typeface="+mj-lt"/>
                        </a:rPr>
                        <a:t>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値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イメージの環境変数を設定する</a:t>
                      </a:r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 &lt;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コマンド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&gt;*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>
                          <a:latin typeface="+mj-lt"/>
                        </a:rPr>
                        <a:t>コンテナ実行時に実行するコマンド</a:t>
                      </a:r>
                      <a:endParaRPr kumimoji="1" lang="en-US" altLang="ja-JP" sz="1400" smtClean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smtClean="0">
                          <a:latin typeface="+mj-lt"/>
                        </a:rPr>
                        <a:t>CMD &lt;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</a:t>
                      </a:r>
                      <a:r>
                        <a:rPr kumimoji="1" lang="en-US" altLang="ja-JP" sz="1400" smtClean="0">
                          <a:latin typeface="+mj-lt"/>
                        </a:rPr>
                        <a:t>&gt;*</a:t>
                      </a:r>
                    </a:p>
                    <a:p>
                      <a:r>
                        <a:rPr kumimoji="1" lang="en-US" altLang="ja-JP" sz="1400" smtClean="0">
                          <a:latin typeface="+mj-lt"/>
                        </a:rPr>
                        <a:t> *</a:t>
                      </a:r>
                      <a:r>
                        <a:rPr kumimoji="1" lang="ja-JP" altLang="en-US" sz="1400" smtClean="0">
                          <a:latin typeface="+mj-lt"/>
                        </a:rPr>
                        <a:t>コマンドは文字列 </a:t>
                      </a:r>
                      <a:r>
                        <a:rPr kumimoji="1" lang="en-US" altLang="ja-JP" sz="1400" smtClean="0">
                          <a:latin typeface="+mj-lt"/>
                        </a:rPr>
                        <a:t>or Json</a:t>
                      </a:r>
                      <a:r>
                        <a:rPr kumimoji="1" lang="ja-JP" altLang="en-US" sz="1400" smtClean="0">
                          <a:latin typeface="+mj-lt"/>
                        </a:rPr>
                        <a:t>形式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r>
                        <a:rPr kumimoji="1" lang="en-US" altLang="ja-JP" sz="1400" baseline="0" smtClean="0">
                          <a:latin typeface="+mj-lt"/>
                        </a:rPr>
                        <a:t> </a:t>
                      </a:r>
                      <a:endParaRPr kumimoji="1" lang="en-US" altLang="ja-JP" sz="1400" smtClean="0">
                        <a:latin typeface="+mj-lt"/>
                      </a:endParaRPr>
                    </a:p>
                    <a:p>
                      <a:endParaRPr kumimoji="1" lang="ja-JP" altLang="en-US" sz="1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コンテナ実行時に実行するコマンド</a:t>
                      </a:r>
                      <a:endParaRPr kumimoji="1" lang="en-US" altLang="ja-JP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・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が設定されている場合は、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の引数扱いになる</a:t>
                      </a:r>
                      <a:endParaRPr kumimoji="1" lang="en-US" altLang="ja-JP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　例</a:t>
                      </a:r>
                      <a:r>
                        <a:rPr kumimoji="1" lang="en-US" altLang="ja-JP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ENTRYPOINT [“ping”]</a:t>
                      </a:r>
                      <a:r>
                        <a:rPr kumimoji="1" lang="ja-JP" alt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kumimoji="1" lang="en-US" altLang="ja-JP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CMD [“8.8.8.8”, “–c”, “100”]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　　　　 ⇒</a:t>
                      </a:r>
                      <a:r>
                        <a:rPr kumimoji="1" lang="en-US" altLang="ja-JP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ping 8.8.8.8 –c 100 </a:t>
                      </a:r>
                      <a:r>
                        <a:rPr kumimoji="1" lang="ja-JP" altLang="en-US" sz="14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が実行される</a:t>
                      </a:r>
                      <a:endParaRPr kumimoji="1" lang="ja-JP" altLang="en-US" sz="14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5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</a:t>
            </a:r>
            <a:r>
              <a:rPr kumimoji="1" lang="ja-JP" altLang="en-US" smtClean="0"/>
              <a:t>知る</a:t>
            </a:r>
            <a:r>
              <a:rPr lang="ja-JP" altLang="en-US"/>
              <a:t>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5750983"/>
          </a:xfrm>
        </p:spPr>
        <p:txBody>
          <a:bodyPr>
            <a:normAutofit/>
          </a:bodyPr>
          <a:lstStyle/>
          <a:p>
            <a:r>
              <a:rPr lang="ja-JP" altLang="en-US" smtClean="0"/>
              <a:t>③ベースイメージ取得</a:t>
            </a:r>
            <a:endParaRPr lang="en-US" altLang="ja-JP" smtClean="0"/>
          </a:p>
          <a:p>
            <a:pPr lvl="1"/>
            <a:r>
              <a:rPr lang="en-US" altLang="ja-JP" smtClean="0"/>
              <a:t>Dockerfile</a:t>
            </a:r>
            <a:r>
              <a:rPr lang="ja-JP" altLang="en-US" smtClean="0"/>
              <a:t>の</a:t>
            </a:r>
            <a:r>
              <a:rPr lang="en-US" altLang="ja-JP" smtClean="0"/>
              <a:t>FROM</a:t>
            </a:r>
            <a:r>
              <a:rPr lang="ja-JP" altLang="en-US" smtClean="0"/>
              <a:t>に書かれているイメージを取得する</a:t>
            </a:r>
            <a:endParaRPr lang="en-US" altLang="ja-JP" smtClean="0"/>
          </a:p>
          <a:p>
            <a:pPr lvl="2"/>
            <a:r>
              <a:rPr lang="ja-JP" altLang="en-US" smtClean="0"/>
              <a:t>ローカルに</a:t>
            </a:r>
            <a:r>
              <a:rPr lang="en-US" altLang="ja-JP" smtClean="0"/>
              <a:t>&lt;</a:t>
            </a:r>
            <a:r>
              <a:rPr lang="ja-JP" altLang="en-US" smtClean="0"/>
              <a:t>イメージ名</a:t>
            </a:r>
            <a:r>
              <a:rPr lang="en-US" altLang="ja-JP" smtClean="0"/>
              <a:t>&gt;:&lt;TAG&gt;</a:t>
            </a:r>
            <a:r>
              <a:rPr lang="ja-JP" altLang="en-US" smtClean="0"/>
              <a:t>に一致するものがない場合リモート</a:t>
            </a:r>
            <a:r>
              <a:rPr lang="en-US" altLang="ja-JP" smtClean="0"/>
              <a:t>(Dockerhub)</a:t>
            </a:r>
            <a:r>
              <a:rPr lang="ja-JP" altLang="en-US" smtClean="0"/>
              <a:t>から自動で取得してくる</a:t>
            </a:r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endParaRPr lang="en-US" altLang="ja-JP" smtClean="0"/>
          </a:p>
          <a:p>
            <a:pPr lvl="2"/>
            <a:endParaRPr lang="en-US" altLang="ja-JP"/>
          </a:p>
          <a:p>
            <a:pPr lvl="2"/>
            <a:r>
              <a:rPr lang="ja-JP" altLang="en-US" smtClean="0"/>
              <a:t>ベースイメージ</a:t>
            </a:r>
            <a:r>
              <a:rPr lang="en-US" altLang="ja-JP" smtClean="0"/>
              <a:t>centos</a:t>
            </a:r>
            <a:r>
              <a:rPr lang="ja-JP" altLang="en-US" smtClean="0"/>
              <a:t>がローカルリポジトリに追加されている</a:t>
            </a:r>
            <a:endParaRPr lang="en-US" altLang="ja-JP" smtClean="0"/>
          </a:p>
          <a:p>
            <a:pPr lvl="3"/>
            <a:r>
              <a:rPr lang="en-US" altLang="ja-JP" smtClean="0"/>
              <a:t>build</a:t>
            </a:r>
            <a:r>
              <a:rPr lang="ja-JP" altLang="en-US" smtClean="0"/>
              <a:t>の過程で</a:t>
            </a:r>
            <a:r>
              <a:rPr lang="en-US" altLang="ja-JP" smtClean="0"/>
              <a:t>Dockerhub</a:t>
            </a:r>
            <a:r>
              <a:rPr lang="ja-JP" altLang="en-US" smtClean="0"/>
              <a:t>から</a:t>
            </a:r>
            <a:r>
              <a:rPr lang="en-US" altLang="ja-JP" smtClean="0"/>
              <a:t>pull</a:t>
            </a:r>
            <a:r>
              <a:rPr lang="ja-JP" altLang="en-US" smtClean="0"/>
              <a:t>されている</a:t>
            </a:r>
            <a:r>
              <a:rPr lang="en-US" altLang="ja-JP" smtClean="0"/>
              <a:t/>
            </a:r>
            <a:br>
              <a:rPr lang="en-US" altLang="ja-JP" smtClean="0"/>
            </a:br>
            <a:endParaRPr lang="en-US" altLang="ja-JP" sz="120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004960" y="2604962"/>
            <a:ext cx="7247467" cy="260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	TAG	...</a:t>
            </a:r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SIZE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空でし</a:t>
            </a:r>
            <a:r>
              <a:rPr lang="ja-JP" altLang="en-US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た</a:t>
            </a:r>
            <a:endParaRPr lang="en-US" altLang="ja-JP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echo “</a:t>
            </a:r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 centos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 | sudo docker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build –t test -</a:t>
            </a:r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</a:t>
            </a:r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TAG	...	SIZE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test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作ったイメージ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ベースイメージ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54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#AWSSummit</a:t>
            </a:r>
            <a:r>
              <a:rPr lang="ja-JP" altLang="en-US" smtClean="0"/>
              <a:t>の経験を生かして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27026" cy="593639"/>
          </a:xfrm>
        </p:spPr>
        <p:txBody>
          <a:bodyPr/>
          <a:lstStyle/>
          <a:p>
            <a:r>
              <a:rPr lang="ja-JP" altLang="en-US" smtClean="0"/>
              <a:t>暗い会場で白背景のスライドは使ってはならない</a:t>
            </a:r>
            <a:r>
              <a:rPr lang="en-US" altLang="ja-JP" smtClean="0"/>
              <a:t>(</a:t>
            </a:r>
            <a:r>
              <a:rPr lang="ja-JP" altLang="en-US" smtClean="0"/>
              <a:t>戒め</a:t>
            </a:r>
            <a:r>
              <a:rPr lang="en-US" altLang="ja-JP" smtClean="0"/>
              <a:t>)</a:t>
            </a:r>
          </a:p>
          <a:p>
            <a:endParaRPr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29" y="4137860"/>
            <a:ext cx="5686425" cy="86677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59" y="2921528"/>
            <a:ext cx="5667375" cy="10287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79" y="1657571"/>
            <a:ext cx="5705475" cy="1076325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5395268"/>
            <a:ext cx="8227026" cy="593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mtClean="0"/>
              <a:t>社外発表の時は煽られるので気を付けよう！ヨシ！👉</a:t>
            </a: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218914" y="275648"/>
            <a:ext cx="1181112" cy="330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当日資料のみ</a:t>
            </a:r>
            <a:endParaRPr kumimoji="1" lang="ja-JP" altLang="en-US" sz="110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1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</a:t>
            </a:r>
            <a:r>
              <a:rPr kumimoji="1" lang="ja-JP" altLang="en-US" smtClean="0"/>
              <a:t>知る</a:t>
            </a:r>
            <a:r>
              <a:rPr lang="ja-JP" altLang="en-US"/>
              <a:t>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4506383"/>
          </a:xfrm>
        </p:spPr>
        <p:txBody>
          <a:bodyPr>
            <a:normAutofit/>
          </a:bodyPr>
          <a:lstStyle/>
          <a:p>
            <a:r>
              <a:rPr lang="ja-JP" altLang="en-US" smtClean="0"/>
              <a:t>④ベースイメージにデータ追加</a:t>
            </a:r>
            <a:endParaRPr lang="en-US" altLang="ja-JP" smtClean="0"/>
          </a:p>
          <a:p>
            <a:pPr lvl="1"/>
            <a:r>
              <a:rPr lang="en-US" altLang="ja-JP" smtClean="0"/>
              <a:t>Dockerfile</a:t>
            </a:r>
            <a:r>
              <a:rPr lang="ja-JP" altLang="en-US" smtClean="0"/>
              <a:t>に基づいてベースイメージにデータを追加</a:t>
            </a:r>
            <a:endParaRPr lang="en-US" altLang="ja-JP" smtClean="0"/>
          </a:p>
          <a:p>
            <a:pPr lvl="2"/>
            <a:r>
              <a:rPr lang="ja-JP" altLang="en-US" smtClean="0"/>
              <a:t>必要なライブラリ</a:t>
            </a:r>
            <a:r>
              <a:rPr lang="en-US" altLang="ja-JP" smtClean="0"/>
              <a:t>(RUN yum</a:t>
            </a:r>
            <a:r>
              <a:rPr lang="ja-JP" altLang="en-US" smtClean="0"/>
              <a:t>、</a:t>
            </a:r>
            <a:r>
              <a:rPr lang="en-US" altLang="ja-JP" smtClean="0"/>
              <a:t>RUN apt)</a:t>
            </a:r>
          </a:p>
          <a:p>
            <a:pPr lvl="2"/>
            <a:r>
              <a:rPr lang="ja-JP" altLang="en-US" smtClean="0"/>
              <a:t>必要なファイル</a:t>
            </a:r>
            <a:r>
              <a:rPr lang="en-US" altLang="ja-JP" smtClean="0"/>
              <a:t>(ADD</a:t>
            </a:r>
            <a:r>
              <a:rPr lang="ja-JP" altLang="en-US" smtClean="0"/>
              <a:t>、</a:t>
            </a:r>
            <a:r>
              <a:rPr lang="en-US" altLang="ja-JP" smtClean="0"/>
              <a:t>COPY)</a:t>
            </a:r>
          </a:p>
          <a:p>
            <a:pPr lvl="2"/>
            <a:r>
              <a:rPr lang="ja-JP" altLang="en-US" smtClean="0"/>
              <a:t>起動時コマンド</a:t>
            </a:r>
            <a:r>
              <a:rPr lang="en-US" altLang="ja-JP" smtClean="0"/>
              <a:t>(CMD</a:t>
            </a:r>
            <a:r>
              <a:rPr lang="ja-JP" altLang="en-US" smtClean="0"/>
              <a:t>、</a:t>
            </a:r>
            <a:r>
              <a:rPr lang="en-US" altLang="ja-JP" smtClean="0"/>
              <a:t>ENTRYPOINT) </a:t>
            </a:r>
            <a:r>
              <a:rPr lang="ja-JP" altLang="en-US" smtClean="0"/>
              <a:t>とか</a:t>
            </a:r>
            <a:endParaRPr lang="en-US" altLang="ja-JP" smtClean="0"/>
          </a:p>
          <a:p>
            <a:pPr lvl="1"/>
            <a:r>
              <a:rPr lang="ja-JP" altLang="en-US" smtClean="0"/>
              <a:t>作ったイメージは、ベースイメージ</a:t>
            </a:r>
            <a:r>
              <a:rPr lang="en-US" altLang="ja-JP" smtClean="0"/>
              <a:t>+</a:t>
            </a:r>
            <a:r>
              <a:rPr lang="ja-JP" altLang="en-US" smtClean="0"/>
              <a:t>差分で管理されている</a:t>
            </a:r>
            <a:endParaRPr lang="en-US" altLang="ja-JP" smtClean="0"/>
          </a:p>
          <a:p>
            <a:pPr lvl="2"/>
            <a:r>
              <a:rPr lang="en-US" altLang="ja-JP" smtClean="0"/>
              <a:t>OverlayFS</a:t>
            </a:r>
          </a:p>
          <a:p>
            <a:pPr lvl="3"/>
            <a:r>
              <a:rPr lang="en-US" altLang="ja-JP" smtClean="0"/>
              <a:t>Dockerfile</a:t>
            </a:r>
            <a:r>
              <a:rPr lang="ja-JP" altLang="en-US" smtClean="0"/>
              <a:t>の命令毎にレイヤーができる</a:t>
            </a:r>
            <a:endParaRPr lang="en-US" altLang="ja-JP" smtClean="0"/>
          </a:p>
          <a:p>
            <a:pPr lvl="4"/>
            <a:r>
              <a:rPr lang="en-US" altLang="ja-JP" smtClean="0"/>
              <a:t>Tmp</a:t>
            </a:r>
            <a:r>
              <a:rPr lang="ja-JP" altLang="en-US" smtClean="0"/>
              <a:t>ファイル作って消したつもりでもレイヤーは残るので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 smtClean="0"/>
              <a:t>Dockerfile</a:t>
            </a:r>
            <a:r>
              <a:rPr lang="ja-JP" altLang="en-US" smtClean="0"/>
              <a:t>の書き方次第でサイズが大きくなったり。。</a:t>
            </a:r>
            <a:endParaRPr lang="en-US" altLang="ja-JP" smtClean="0"/>
          </a:p>
          <a:p>
            <a:pPr marL="1371600" lvl="3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　　⇒今日はまずやってみる！</a:t>
            </a:r>
            <a:endParaRPr lang="en-US" altLang="ja-JP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64237" y="5195036"/>
            <a:ext cx="4718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　 ／）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／／／）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 ／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,.=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ﾞ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''"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／　　　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／　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 f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,.r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='"-‐'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_______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こまけぇこたぁいいんだよ！！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_,.-‐~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／ ⌒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 ＼</a:t>
            </a:r>
            <a:endParaRPr lang="ja-JP" altLang="en-US" sz="10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／　 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,i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二ﾆ⊃（ ●）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（●）＼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　　ﾉ　　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ﾞフ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::::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人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⌒</a:t>
            </a:r>
            <a:r>
              <a:rPr lang="en-US" altLang="ja-JP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:::</a:t>
            </a:r>
            <a:r>
              <a:rPr lang="ja-JP" altLang="en-US" sz="10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＼</a:t>
            </a:r>
            <a:endParaRPr lang="ja-JP" altLang="en-US" sz="10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ｲ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｢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ﾄ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､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,!,!|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|r┬-|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</a:t>
            </a:r>
          </a:p>
          <a:p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ﾄヾヽ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_/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ｨ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＼ 　　 　 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ー</a:t>
            </a:r>
            <a:r>
              <a:rPr lang="en-US" altLang="ja-JP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'´ </a:t>
            </a:r>
            <a:r>
              <a:rPr lang="ja-JP" altLang="en-US" sz="10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　 ／ </a:t>
            </a:r>
          </a:p>
        </p:txBody>
      </p:sp>
    </p:spTree>
    <p:extLst>
      <p:ext uri="{BB962C8B-B14F-4D97-AF65-F5344CB8AC3E}">
        <p14:creationId xmlns:p14="http://schemas.microsoft.com/office/powerpoint/2010/main" val="18876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使い方を知る～イメージの作り方～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510117"/>
          </a:xfrm>
        </p:spPr>
        <p:txBody>
          <a:bodyPr/>
          <a:lstStyle/>
          <a:p>
            <a:r>
              <a:rPr kumimoji="1" lang="en-US" altLang="ja-JP" smtClean="0"/>
              <a:t>Hello World</a:t>
            </a:r>
            <a:r>
              <a:rPr lang="ja-JP" altLang="en-US" smtClean="0"/>
              <a:t>イメージ サンプル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54201" y="1732946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home</a:t>
            </a:r>
            <a:endParaRPr lang="en-US" altLang="ja-JP"/>
          </a:p>
          <a:p>
            <a:r>
              <a:rPr lang="ja-JP" altLang="en-US"/>
              <a:t> </a:t>
            </a:r>
            <a:r>
              <a:rPr lang="ja-JP" altLang="en-US" smtClean="0"/>
              <a:t>├</a:t>
            </a:r>
            <a:r>
              <a:rPr lang="en-US" altLang="ja-JP" smtClean="0"/>
              <a:t> Dockerfile</a:t>
            </a:r>
          </a:p>
          <a:p>
            <a:r>
              <a:rPr kumimoji="1" lang="en-US" altLang="ja-JP" smtClean="0"/>
              <a:t> </a:t>
            </a:r>
            <a:r>
              <a:rPr lang="en-US" altLang="ja-JP" smtClean="0"/>
              <a:t>└ hello.sh</a:t>
            </a:r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4233334" y="1478084"/>
            <a:ext cx="2912533" cy="1845734"/>
          </a:xfrm>
          <a:prstGeom prst="wedgeRectCallout">
            <a:avLst>
              <a:gd name="adj1" fmla="val -74901"/>
              <a:gd name="adj2" fmla="val -118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FROM centos:latest</a:t>
            </a:r>
          </a:p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 hello.sh /root/hello.sh</a:t>
            </a:r>
          </a:p>
          <a:p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WORKDIR /root</a:t>
            </a:r>
          </a:p>
          <a:p>
            <a:r>
              <a:rPr lang="en-US" altLang="ja-JP"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RUN chmod +</a:t>
            </a:r>
            <a:r>
              <a:rPr lang="en-US" altLang="ja-JP"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 </a:t>
            </a:r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hello.sh</a:t>
            </a:r>
            <a:endParaRPr kumimoji="1" lang="en-US" altLang="ja-JP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6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ENTRYPOINT </a:t>
            </a:r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[“./hello.sh”]</a:t>
            </a:r>
          </a:p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CMD [“world”]</a:t>
            </a:r>
            <a:endParaRPr kumimoji="1" lang="ja-JP" altLang="en-US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2134870" y="2831888"/>
            <a:ext cx="1648460" cy="646918"/>
          </a:xfrm>
          <a:prstGeom prst="wedgeRectCallout">
            <a:avLst>
              <a:gd name="adj1" fmla="val -21125"/>
              <a:gd name="adj2" fmla="val -827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#!/bin/bash</a:t>
            </a:r>
          </a:p>
          <a:p>
            <a:r>
              <a:rPr lang="en-US" altLang="ja-JP" sz="16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echo hello $@</a:t>
            </a:r>
            <a:endParaRPr kumimoji="1" lang="ja-JP" altLang="en-US" sz="16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80922" y="3604030"/>
            <a:ext cx="7247467" cy="2608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build –t hello:1.0 . </a:t>
            </a:r>
            <a:b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images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REPOSITORY</a:t>
            </a:r>
            <a:r>
              <a:rPr lang="en-US" altLang="ja-JP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TAG	...	SIZE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		1.0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作ったイメージ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centos		latest	...	215MB </a:t>
            </a:r>
            <a:r>
              <a:rPr lang="en-US" altLang="ja-JP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r>
              <a:rPr lang="ja-JP" altLang="en-US" smtClean="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ベースイメージ</a:t>
            </a:r>
            <a:endParaRPr lang="en-US" altLang="ja-JP" smtClean="0">
              <a:solidFill>
                <a:schemeClr val="accent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hello:1.0 </a:t>
            </a:r>
          </a:p>
          <a:p>
            <a:r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hello world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4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使い方を知る～コンテナの起動・終了～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2258007"/>
          </a:xfrm>
        </p:spPr>
        <p:txBody>
          <a:bodyPr>
            <a:normAutofit/>
          </a:bodyPr>
          <a:lstStyle/>
          <a:p>
            <a:r>
              <a:rPr lang="ja-JP" altLang="en-US"/>
              <a:t>コンテナ</a:t>
            </a:r>
            <a:r>
              <a:rPr lang="ja-JP" altLang="en-US" smtClean="0"/>
              <a:t>のライフサイクルと遷移するコマンド</a:t>
            </a:r>
            <a:r>
              <a:rPr lang="en-US" altLang="ja-JP" smtClean="0"/>
              <a:t>/</a:t>
            </a:r>
            <a:r>
              <a:rPr lang="ja-JP" altLang="en-US" smtClean="0"/>
              <a:t>イベントを示す</a:t>
            </a:r>
            <a:endParaRPr lang="en-US" altLang="ja-JP" smtClean="0"/>
          </a:p>
          <a:p>
            <a:pPr lvl="1"/>
            <a:r>
              <a:rPr lang="en-US" altLang="ja-JP"/>
              <a:t>ENTRYPOINT/CMD</a:t>
            </a:r>
            <a:r>
              <a:rPr lang="ja-JP" altLang="en-US"/>
              <a:t>は</a:t>
            </a:r>
            <a:r>
              <a:rPr lang="en-US" altLang="ja-JP"/>
              <a:t>Running</a:t>
            </a:r>
            <a:r>
              <a:rPr lang="ja-JP" altLang="en-US"/>
              <a:t>になるときに実行される</a:t>
            </a:r>
            <a:endParaRPr lang="en-US" altLang="ja-JP"/>
          </a:p>
          <a:p>
            <a:pPr lvl="1"/>
            <a:r>
              <a:rPr lang="ja-JP" altLang="en-US"/>
              <a:t>コンテナは明示的に削除</a:t>
            </a:r>
            <a:r>
              <a:rPr lang="en-US" altLang="ja-JP"/>
              <a:t>(docker rm)</a:t>
            </a:r>
            <a:r>
              <a:rPr lang="ja-JP" altLang="en-US"/>
              <a:t>しない</a:t>
            </a:r>
            <a:r>
              <a:rPr lang="ja-JP" altLang="en-US"/>
              <a:t>と</a:t>
            </a:r>
            <a:r>
              <a:rPr lang="ja-JP" altLang="en-US" smtClean="0"/>
              <a:t>残り続ける</a:t>
            </a:r>
            <a:endParaRPr lang="en-US" altLang="ja-JP" smtClean="0"/>
          </a:p>
          <a:p>
            <a:pPr lvl="2"/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コンテナが削除されるまで、コンテナ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内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の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ファイル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は保存される</a:t>
            </a:r>
            <a:endParaRPr lang="en-US" altLang="ja-JP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kumimoji="1" lang="en-US" altLang="ja-JP" smtClean="0"/>
              <a:t>dead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restarting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removing</a:t>
            </a:r>
            <a:r>
              <a:rPr kumimoji="1" lang="ja-JP" altLang="en-US" smtClean="0"/>
              <a:t>みたいな奴は除外</a:t>
            </a:r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2121793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Created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4001771" y="4897914"/>
            <a:ext cx="1224517" cy="711290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Running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881749" y="4897914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Exited</a:t>
            </a:r>
            <a:endParaRPr kumimoji="1" lang="ja-JP" altLang="en-US" sz="12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001771" y="3196023"/>
            <a:ext cx="1224517" cy="711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Paused</a:t>
            </a:r>
            <a:endParaRPr kumimoji="1" lang="ja-JP" altLang="en-US" sz="1400" b="1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結合子 10"/>
          <p:cNvSpPr/>
          <p:nvPr/>
        </p:nvSpPr>
        <p:spPr>
          <a:xfrm>
            <a:off x="978506" y="5081809"/>
            <a:ext cx="343501" cy="343501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/>
          <p:cNvCxnSpPr>
            <a:stCxn id="11" idx="6"/>
            <a:endCxn id="4" idx="2"/>
          </p:cNvCxnSpPr>
          <p:nvPr/>
        </p:nvCxnSpPr>
        <p:spPr>
          <a:xfrm flipV="1">
            <a:off x="1322007" y="5253559"/>
            <a:ext cx="799786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4" idx="6"/>
            <a:endCxn id="5" idx="2"/>
          </p:cNvCxnSpPr>
          <p:nvPr/>
        </p:nvCxnSpPr>
        <p:spPr>
          <a:xfrm>
            <a:off x="3346310" y="5253559"/>
            <a:ext cx="655461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5"/>
            <a:endCxn id="6" idx="3"/>
          </p:cNvCxnSpPr>
          <p:nvPr/>
        </p:nvCxnSpPr>
        <p:spPr>
          <a:xfrm>
            <a:off x="5046962" y="5505038"/>
            <a:ext cx="101411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6"/>
            <a:endCxn id="38" idx="2"/>
          </p:cNvCxnSpPr>
          <p:nvPr/>
        </p:nvCxnSpPr>
        <p:spPr>
          <a:xfrm>
            <a:off x="7106266" y="5253559"/>
            <a:ext cx="594234" cy="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5" idx="1"/>
            <a:endCxn id="9" idx="3"/>
          </p:cNvCxnSpPr>
          <p:nvPr/>
        </p:nvCxnSpPr>
        <p:spPr>
          <a:xfrm flipV="1">
            <a:off x="4181097" y="3803147"/>
            <a:ext cx="0" cy="119893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9" idx="5"/>
            <a:endCxn id="5" idx="7"/>
          </p:cNvCxnSpPr>
          <p:nvPr/>
        </p:nvCxnSpPr>
        <p:spPr>
          <a:xfrm>
            <a:off x="5046962" y="3803147"/>
            <a:ext cx="0" cy="119893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ローチャート: 結合子 37"/>
          <p:cNvSpPr/>
          <p:nvPr/>
        </p:nvSpPr>
        <p:spPr>
          <a:xfrm>
            <a:off x="7700500" y="5081809"/>
            <a:ext cx="343501" cy="343501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フローチャート: 結合子 40"/>
          <p:cNvSpPr/>
          <p:nvPr/>
        </p:nvSpPr>
        <p:spPr>
          <a:xfrm>
            <a:off x="7747096" y="5124520"/>
            <a:ext cx="258077" cy="258077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5348" y="5595517"/>
            <a:ext cx="1711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create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891241" y="5595517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start</a:t>
            </a:r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07083" y="5595517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stop</a:t>
            </a:r>
          </a:p>
          <a:p>
            <a:pPr algn="ctr"/>
            <a:r>
              <a:rPr lang="en-US" altLang="ja-JP" smtClean="0"/>
              <a:t>or</a:t>
            </a:r>
          </a:p>
          <a:p>
            <a:r>
              <a:rPr kumimoji="1"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プロセスの終了</a:t>
            </a:r>
            <a:endParaRPr kumimoji="1" lang="ja-JP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17254" y="3813756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pause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50398" y="3813756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unpause</a:t>
            </a:r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833962" y="559551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rm</a:t>
            </a:r>
            <a:endParaRPr kumimoji="1" lang="ja-JP" altLang="en-US"/>
          </a:p>
        </p:txBody>
      </p:sp>
      <p:cxnSp>
        <p:nvCxnSpPr>
          <p:cNvPr id="56" name="曲線コネクタ 55"/>
          <p:cNvCxnSpPr>
            <a:stCxn id="11" idx="7"/>
            <a:endCxn id="4" idx="0"/>
          </p:cNvCxnSpPr>
          <p:nvPr/>
        </p:nvCxnSpPr>
        <p:spPr>
          <a:xfrm rot="5400000" flipH="1" flipV="1">
            <a:off x="1885777" y="4283839"/>
            <a:ext cx="234200" cy="1462350"/>
          </a:xfrm>
          <a:prstGeom prst="curvedConnector3">
            <a:avLst>
              <a:gd name="adj1" fmla="val 197609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000160" y="4316579"/>
            <a:ext cx="13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run</a:t>
            </a:r>
            <a:endParaRPr kumimoji="1" lang="ja-JP" altLang="en-US"/>
          </a:p>
        </p:txBody>
      </p:sp>
      <p:cxnSp>
        <p:nvCxnSpPr>
          <p:cNvPr id="62" name="直線矢印コネクタ 61"/>
          <p:cNvCxnSpPr>
            <a:stCxn id="6" idx="1"/>
            <a:endCxn id="5" idx="7"/>
          </p:cNvCxnSpPr>
          <p:nvPr/>
        </p:nvCxnSpPr>
        <p:spPr>
          <a:xfrm flipH="1">
            <a:off x="5046962" y="5002080"/>
            <a:ext cx="1014113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161098" y="4559142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docker start</a:t>
            </a:r>
            <a:endParaRPr kumimoji="1" lang="ja-JP" altLang="en-US"/>
          </a:p>
        </p:txBody>
      </p:sp>
      <p:sp>
        <p:nvSpPr>
          <p:cNvPr id="66" name="四角形吹き出し 65"/>
          <p:cNvSpPr/>
          <p:nvPr/>
        </p:nvSpPr>
        <p:spPr>
          <a:xfrm>
            <a:off x="1047884" y="6148071"/>
            <a:ext cx="3378970" cy="626533"/>
          </a:xfrm>
          <a:prstGeom prst="wedgeRectCallout">
            <a:avLst>
              <a:gd name="adj1" fmla="val 61171"/>
              <a:gd name="adj2" fmla="val -212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ENTRYPOINT/CMD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で指定した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コマンドが終了したたら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Exited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8" name="曲線コネクタ 67"/>
          <p:cNvCxnSpPr>
            <a:stCxn id="4" idx="0"/>
            <a:endCxn id="5" idx="1"/>
          </p:cNvCxnSpPr>
          <p:nvPr/>
        </p:nvCxnSpPr>
        <p:spPr>
          <a:xfrm rot="16200000" flipH="1">
            <a:off x="3405491" y="4226475"/>
            <a:ext cx="104166" cy="1447045"/>
          </a:xfrm>
          <a:prstGeom prst="curvedConnector3">
            <a:avLst>
              <a:gd name="adj1" fmla="val -219457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 smtClean="0"/>
              <a:t>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455" y="971550"/>
            <a:ext cx="9085943" cy="5749926"/>
          </a:xfrm>
        </p:spPr>
        <p:txBody>
          <a:bodyPr/>
          <a:lstStyle/>
          <a:p>
            <a:r>
              <a:rPr kumimoji="1" lang="ja-JP" altLang="en-US" smtClean="0"/>
              <a:t>「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コンテナが削除されるまで、コンテナ内のファイルは</a:t>
            </a:r>
            <a:r>
              <a:rPr lang="ja-JP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保存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される</a:t>
            </a:r>
            <a:r>
              <a:rPr lang="ja-JP" altLang="en-US" smtClean="0"/>
              <a:t>」</a:t>
            </a:r>
            <a:endParaRPr lang="en-US" altLang="ja-JP" smtClean="0"/>
          </a:p>
          <a:p>
            <a:pPr lvl="1"/>
            <a:r>
              <a:rPr lang="ja-JP" altLang="en-US" smtClean="0"/>
              <a:t>逆に言うと、コンテナ消したらファイルが消える</a:t>
            </a:r>
            <a:endParaRPr lang="en-US" altLang="ja-JP" smtClean="0"/>
          </a:p>
          <a:p>
            <a:pPr lvl="2"/>
            <a:r>
              <a:rPr lang="ja-JP" altLang="en-US" smtClean="0"/>
              <a:t>ログデータ、</a:t>
            </a:r>
            <a:r>
              <a:rPr lang="en-US" altLang="ja-JP" smtClean="0"/>
              <a:t>DB</a:t>
            </a:r>
            <a:r>
              <a:rPr lang="ja-JP" altLang="en-US" smtClean="0"/>
              <a:t>とかコンテナ起動後に増えるファイルもある</a:t>
            </a:r>
            <a:endParaRPr lang="en-US" altLang="ja-JP" smtClean="0"/>
          </a:p>
          <a:p>
            <a:pPr lvl="1"/>
            <a:r>
              <a:rPr lang="ja-JP" altLang="en-US" smtClean="0"/>
              <a:t>コンテナ消すときって結構ある</a:t>
            </a:r>
            <a:endParaRPr lang="en-US" altLang="ja-JP" smtClean="0"/>
          </a:p>
          <a:p>
            <a:pPr lvl="2"/>
            <a:r>
              <a:rPr lang="ja-JP" altLang="en-US"/>
              <a:t>コンテナ</a:t>
            </a:r>
            <a:r>
              <a:rPr lang="ja-JP" altLang="en-US" smtClean="0"/>
              <a:t>のバージョンアップ</a:t>
            </a:r>
            <a:r>
              <a:rPr lang="en-US" altLang="ja-JP" smtClean="0"/>
              <a:t>(</a:t>
            </a:r>
            <a:r>
              <a:rPr lang="ja-JP" altLang="en-US"/>
              <a:t>イメージ</a:t>
            </a:r>
            <a:r>
              <a:rPr lang="ja-JP" altLang="en-US" smtClean="0"/>
              <a:t>が別なので別コンテナ</a:t>
            </a:r>
            <a:r>
              <a:rPr lang="en-US" altLang="ja-JP" smtClean="0"/>
              <a:t>)</a:t>
            </a:r>
          </a:p>
          <a:p>
            <a:pPr lvl="2"/>
            <a:r>
              <a:rPr lang="ja-JP" altLang="en-US" smtClean="0"/>
              <a:t>コンテナを動かす</a:t>
            </a:r>
            <a:r>
              <a:rPr lang="en-US" altLang="ja-JP" smtClean="0"/>
              <a:t>PC</a:t>
            </a:r>
            <a:r>
              <a:rPr lang="ja-JP" altLang="en-US" smtClean="0"/>
              <a:t>を変える </a:t>
            </a:r>
            <a:r>
              <a:rPr lang="en-US" altLang="ja-JP" smtClean="0"/>
              <a:t>etc.</a:t>
            </a:r>
          </a:p>
          <a:p>
            <a:pPr lvl="2"/>
            <a:endParaRPr lang="en-US" altLang="ja-JP" sz="1200" smtClean="0"/>
          </a:p>
          <a:p>
            <a:r>
              <a:rPr lang="ja-JP" altLang="en-US" smtClean="0"/>
              <a:t>ボリュームを使って解決</a:t>
            </a:r>
            <a:endParaRPr lang="en-US" altLang="ja-JP" smtClean="0"/>
          </a:p>
          <a:p>
            <a:pPr lvl="1"/>
            <a:r>
              <a:rPr lang="ja-JP" altLang="en-US"/>
              <a:t>雑</a:t>
            </a:r>
            <a:r>
              <a:rPr lang="ja-JP" altLang="en-US" smtClean="0"/>
              <a:t>に</a:t>
            </a:r>
            <a:r>
              <a:rPr lang="ja-JP" altLang="en-US"/>
              <a:t>言</a:t>
            </a:r>
            <a:r>
              <a:rPr lang="ja-JP" altLang="en-US" smtClean="0"/>
              <a:t>うと、ホスト</a:t>
            </a:r>
            <a:r>
              <a:rPr lang="en-US" altLang="ja-JP" smtClean="0"/>
              <a:t>OS</a:t>
            </a:r>
            <a:r>
              <a:rPr lang="ja-JP" altLang="en-US" smtClean="0"/>
              <a:t>の</a:t>
            </a:r>
            <a:r>
              <a:rPr lang="en-US" altLang="ja-JP" smtClean="0"/>
              <a:t>FS</a:t>
            </a:r>
            <a:r>
              <a:rPr lang="ja-JP" altLang="en-US"/>
              <a:t>を</a:t>
            </a:r>
            <a:r>
              <a:rPr lang="ja-JP" altLang="en-US" smtClean="0"/>
              <a:t>マウントして永続化する</a:t>
            </a:r>
            <a:endParaRPr lang="en-US" altLang="ja-JP" smtClean="0"/>
          </a:p>
          <a:p>
            <a:pPr lvl="2"/>
            <a:r>
              <a:rPr lang="ja-JP" altLang="en-US" smtClean="0"/>
              <a:t>ファイル、ディレクトリ単位でマウント可能</a:t>
            </a:r>
            <a:endParaRPr lang="en-US" altLang="ja-JP" smtClean="0"/>
          </a:p>
          <a:p>
            <a:pPr lvl="1"/>
            <a:r>
              <a:rPr lang="ja-JP" altLang="en-US" smtClean="0"/>
              <a:t>ボリュームは、複数コンテナから同時にマウントできる</a:t>
            </a:r>
            <a:endParaRPr lang="en-US" altLang="ja-JP" smtClean="0"/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が</a:t>
            </a:r>
            <a:r>
              <a:rPr lang="ja-JP" altLang="en-US"/>
              <a:t>消</a:t>
            </a:r>
            <a:r>
              <a:rPr lang="ja-JP" altLang="en-US" smtClean="0"/>
              <a:t>えてもボリュームは消えない</a:t>
            </a:r>
            <a:endParaRPr lang="en-US" altLang="ja-JP" smtClean="0"/>
          </a:p>
          <a:p>
            <a:pPr lvl="2"/>
            <a:r>
              <a:rPr lang="ja-JP" altLang="en-US" smtClean="0"/>
              <a:t>逆に言うと、明示的に消さないとゴミが</a:t>
            </a:r>
            <a:r>
              <a:rPr lang="en-US" altLang="ja-JP" smtClean="0"/>
              <a:t>(ry</a:t>
            </a:r>
          </a:p>
          <a:p>
            <a:pPr lvl="2"/>
            <a:r>
              <a:rPr lang="ja-JP" altLang="en-US"/>
              <a:t>作</a:t>
            </a:r>
            <a:r>
              <a:rPr lang="ja-JP" altLang="en-US" smtClean="0"/>
              <a:t>られている</a:t>
            </a:r>
            <a:r>
              <a:rPr lang="ja-JP" altLang="en-US"/>
              <a:t>ボリューム</a:t>
            </a:r>
            <a:r>
              <a:rPr lang="ja-JP" altLang="en-US" smtClean="0"/>
              <a:t>は</a:t>
            </a:r>
            <a:r>
              <a:rPr lang="en-US" altLang="ja-JP" smtClean="0"/>
              <a:t>”docker volume ls”</a:t>
            </a:r>
            <a:r>
              <a:rPr lang="ja-JP" altLang="en-US" smtClean="0"/>
              <a:t>で確認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6941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</a:t>
            </a:r>
            <a:r>
              <a:rPr lang="ja-JP" altLang="en-US" smtClean="0"/>
              <a:t>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455" y="971550"/>
            <a:ext cx="9085943" cy="4760383"/>
          </a:xfrm>
        </p:spPr>
        <p:txBody>
          <a:bodyPr>
            <a:normAutofit/>
          </a:bodyPr>
          <a:lstStyle/>
          <a:p>
            <a:r>
              <a:rPr lang="en-US" altLang="ja-JP" smtClean="0"/>
              <a:t>volume</a:t>
            </a:r>
            <a:r>
              <a:rPr lang="ja-JP" altLang="en-US" smtClean="0"/>
              <a:t>の作り方</a:t>
            </a:r>
            <a:endParaRPr lang="en-US" altLang="ja-JP" smtClean="0"/>
          </a:p>
          <a:p>
            <a:pPr lvl="1"/>
            <a:r>
              <a:rPr lang="en-US" altLang="ja-JP" smtClean="0"/>
              <a:t>×Dockerfile</a:t>
            </a:r>
            <a:r>
              <a:rPr lang="ja-JP" altLang="en-US"/>
              <a:t>の</a:t>
            </a:r>
            <a:r>
              <a:rPr lang="en-US" altLang="ja-JP"/>
              <a:t>VOLUME</a:t>
            </a:r>
            <a:r>
              <a:rPr lang="ja-JP" altLang="en-US"/>
              <a:t>に</a:t>
            </a:r>
            <a:r>
              <a:rPr lang="ja-JP" altLang="en-US" smtClean="0"/>
              <a:t>記載</a:t>
            </a:r>
            <a:endParaRPr lang="en-US" altLang="ja-JP" smtClean="0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のどこをマウントするかの指定不可</a:t>
            </a:r>
            <a:endParaRPr lang="en-US" altLang="ja-JP" smtClean="0"/>
          </a:p>
          <a:p>
            <a:pPr lvl="3"/>
            <a:r>
              <a:rPr lang="en-US" altLang="ja-JP" smtClean="0"/>
              <a:t>docker build</a:t>
            </a:r>
            <a:r>
              <a:rPr lang="ja-JP" altLang="en-US" smtClean="0"/>
              <a:t>の時点でどこで動くかわからない</a:t>
            </a:r>
            <a:endParaRPr lang="en-US" altLang="ja-JP"/>
          </a:p>
          <a:p>
            <a:pPr lvl="1"/>
            <a:r>
              <a:rPr lang="ja-JP" altLang="en-US" smtClean="0"/>
              <a:t>△</a:t>
            </a:r>
            <a:r>
              <a:rPr lang="en-US" altLang="ja-JP" smtClean="0"/>
              <a:t>sudo docker volume create</a:t>
            </a:r>
          </a:p>
          <a:p>
            <a:pPr lvl="2"/>
            <a:r>
              <a:rPr lang="en-US" altLang="ja-JP" smtClean="0"/>
              <a:t>run/create</a:t>
            </a:r>
            <a:r>
              <a:rPr lang="ja-JP" altLang="en-US" smtClean="0"/>
              <a:t>の時に作れるから特に。。。</a:t>
            </a:r>
            <a:endParaRPr lang="en-US" altLang="ja-JP" smtClean="0"/>
          </a:p>
          <a:p>
            <a:pPr lvl="1"/>
            <a:r>
              <a:rPr lang="ja-JP" altLang="en-US"/>
              <a:t>〇</a:t>
            </a:r>
            <a:r>
              <a:rPr lang="en-US" altLang="ja-JP" smtClean="0"/>
              <a:t>sudo docker (run|create) --mount</a:t>
            </a:r>
            <a:r>
              <a:rPr lang="ja-JP" altLang="en-US" smtClean="0"/>
              <a:t>オプション</a:t>
            </a:r>
            <a:endParaRPr lang="en-US" altLang="ja-JP" smtClean="0"/>
          </a:p>
          <a:p>
            <a:pPr lvl="2"/>
            <a:r>
              <a:rPr lang="en-US" altLang="ja-JP" smtClean="0"/>
              <a:t>3</a:t>
            </a:r>
            <a:r>
              <a:rPr lang="ja-JP" altLang="en-US" smtClean="0"/>
              <a:t>種類のマウントタイプが存在</a:t>
            </a:r>
            <a:endParaRPr lang="en-US" altLang="ja-JP" smtClean="0"/>
          </a:p>
          <a:p>
            <a:pPr lvl="3"/>
            <a:r>
              <a:rPr lang="en-US" altLang="ja-JP" smtClean="0"/>
              <a:t>Volumes</a:t>
            </a:r>
          </a:p>
          <a:p>
            <a:pPr lvl="3"/>
            <a:r>
              <a:rPr lang="en-US" altLang="ja-JP" smtClean="0"/>
              <a:t>Bind mounts</a:t>
            </a:r>
          </a:p>
          <a:p>
            <a:pPr lvl="3"/>
            <a:r>
              <a:rPr lang="en-US" altLang="ja-JP" smtClean="0"/>
              <a:t>tempfs mounts</a:t>
            </a:r>
          </a:p>
        </p:txBody>
      </p:sp>
    </p:spTree>
    <p:extLst>
      <p:ext uri="{BB962C8B-B14F-4D97-AF65-F5344CB8AC3E}">
        <p14:creationId xmlns:p14="http://schemas.microsoft.com/office/powerpoint/2010/main" val="15232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882743" cy="5749926"/>
          </a:xfrm>
        </p:spPr>
        <p:txBody>
          <a:bodyPr/>
          <a:lstStyle/>
          <a:p>
            <a:r>
              <a:rPr lang="en-US" altLang="ja-JP" smtClean="0"/>
              <a:t>Volumes</a:t>
            </a:r>
          </a:p>
          <a:p>
            <a:pPr lvl="1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のデータを共有する必要がない場合</a:t>
            </a:r>
            <a:r>
              <a:rPr lang="en-US" altLang="ja-JP" smtClean="0"/>
              <a:t>(Docker</a:t>
            </a:r>
            <a:r>
              <a:rPr lang="ja-JP" altLang="en-US" smtClean="0"/>
              <a:t>推奨</a:t>
            </a:r>
            <a:r>
              <a:rPr lang="en-US" altLang="ja-JP" smtClean="0"/>
              <a:t>)</a:t>
            </a:r>
          </a:p>
          <a:p>
            <a:pPr lvl="1"/>
            <a:r>
              <a:rPr lang="ja-JP" altLang="en-US" smtClean="0"/>
              <a:t>ボリュームの実態は</a:t>
            </a:r>
            <a:r>
              <a:rPr lang="en-US" altLang="ja-JP" smtClean="0"/>
              <a:t>/var/lib/docker/volumes/</a:t>
            </a:r>
            <a:r>
              <a:rPr lang="ja-JP" altLang="en-US" smtClean="0"/>
              <a:t>以下にある</a:t>
            </a:r>
            <a:endParaRPr lang="en-US" altLang="ja-JP" smtClean="0"/>
          </a:p>
          <a:p>
            <a:pPr marL="457200" lvl="1" indent="0">
              <a:buNone/>
            </a:pPr>
            <a:r>
              <a:rPr lang="en-US" altLang="ja-JP"/>
              <a:t/>
            </a:r>
            <a:br>
              <a:rPr lang="en-US" altLang="ja-JP"/>
            </a:br>
            <a:endParaRPr kumimoji="1" lang="en-US" altLang="ja-JP" sz="1600"/>
          </a:p>
          <a:p>
            <a:r>
              <a:rPr lang="en-US" altLang="ja-JP" smtClean="0"/>
              <a:t>Bind mounts</a:t>
            </a:r>
          </a:p>
          <a:p>
            <a:pPr lvl="1"/>
            <a:r>
              <a:rPr kumimoji="1"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のファイル</a:t>
            </a:r>
            <a:r>
              <a:rPr lang="en-US" altLang="ja-JP" smtClean="0"/>
              <a:t>/</a:t>
            </a:r>
            <a:r>
              <a:rPr lang="ja-JP" altLang="en-US" smtClean="0"/>
              <a:t>ディレクトリを</a:t>
            </a:r>
            <a:r>
              <a:rPr lang="en-US" altLang="ja-JP" smtClean="0"/>
              <a:t>bind</a:t>
            </a:r>
            <a:r>
              <a:rPr lang="ja-JP" altLang="en-US" smtClean="0"/>
              <a:t>する</a:t>
            </a:r>
            <a:endParaRPr lang="en-US" altLang="ja-JP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とファイルを共有・同期したいときに使う</a:t>
            </a:r>
            <a:r>
              <a:rPr lang="en-US" altLang="ja-JP" smtClean="0"/>
              <a:t>(/etc</a:t>
            </a:r>
            <a:r>
              <a:rPr lang="ja-JP" altLang="en-US" smtClean="0"/>
              <a:t>以下とか</a:t>
            </a:r>
            <a:r>
              <a:rPr lang="en-US" altLang="ja-JP" smtClean="0"/>
              <a:t>)</a:t>
            </a:r>
          </a:p>
          <a:p>
            <a:pPr marL="457200" lvl="1" indent="0">
              <a:buNone/>
            </a:pPr>
            <a:r>
              <a:rPr kumimoji="1" lang="en-US" altLang="ja-JP" smtClean="0"/>
              <a:t/>
            </a:r>
            <a:br>
              <a:rPr kumimoji="1" lang="en-US" altLang="ja-JP" smtClean="0"/>
            </a:br>
            <a:endParaRPr kumimoji="1" lang="en-US" altLang="ja-JP" sz="1600"/>
          </a:p>
          <a:p>
            <a:r>
              <a:rPr lang="en-US" altLang="ja-JP" smtClean="0"/>
              <a:t>tempfs mounts</a:t>
            </a:r>
          </a:p>
          <a:p>
            <a:pPr lvl="1"/>
            <a:r>
              <a:rPr lang="ja-JP" altLang="en-US" smtClean="0"/>
              <a:t>メモリ領域をディレクトリとしてマウント</a:t>
            </a:r>
            <a:r>
              <a:rPr lang="en-US" altLang="ja-JP" smtClean="0"/>
              <a:t>(/tmp</a:t>
            </a:r>
            <a:r>
              <a:rPr lang="ja-JP" altLang="en-US" smtClean="0"/>
              <a:t>と一緒</a:t>
            </a:r>
            <a:r>
              <a:rPr lang="en-US" altLang="ja-JP" smtClean="0"/>
              <a:t>)</a:t>
            </a:r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を停止すると消える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74961" y="2270514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type=volume,src=v1,dst=/root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6257" y="4198261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type=bind,src=/etc/,dst=/etc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6257" y="6123291"/>
            <a:ext cx="8136798" cy="510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@home&gt; sudo docker run </a:t>
            </a:r>
            <a:r>
              <a:rPr kumimoji="1" lang="en-US" altLang="ja-JP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–-mount type=tmpfs,dst=/tmp </a:t>
            </a:r>
            <a:r>
              <a:rPr kumimoji="1"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  <a:endParaRPr kumimoji="1" lang="ja-JP" altLang="en-US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78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4587148" y="1515315"/>
            <a:ext cx="1965052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使い方を知る～ボリューム～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1"/>
            <a:ext cx="8686799" cy="486254"/>
          </a:xfrm>
        </p:spPr>
        <p:txBody>
          <a:bodyPr/>
          <a:lstStyle/>
          <a:p>
            <a:r>
              <a:rPr kumimoji="1" lang="ja-JP" altLang="en-US" smtClean="0"/>
              <a:t>まとめ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61257" y="4859867"/>
            <a:ext cx="8621485" cy="178646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585858" y="5194301"/>
            <a:ext cx="2178351" cy="132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メモリ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06400" y="5194301"/>
            <a:ext cx="5968999" cy="132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869813" y="5410200"/>
            <a:ext cx="3216054" cy="1015999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16000" y="5223076"/>
            <a:ext cx="292368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/var/lib/docker/volumes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フローチャート: 処理 11"/>
          <p:cNvSpPr/>
          <p:nvPr/>
        </p:nvSpPr>
        <p:spPr>
          <a:xfrm>
            <a:off x="1160878" y="5705174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41551" y="5520508"/>
            <a:ext cx="120257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v1/_data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4" name="フローチャート: 処理 13"/>
          <p:cNvSpPr/>
          <p:nvPr/>
        </p:nvSpPr>
        <p:spPr>
          <a:xfrm>
            <a:off x="4413622" y="5410200"/>
            <a:ext cx="1718937" cy="1015999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59392" y="5223076"/>
            <a:ext cx="102739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ja-JP" smtClean="0">
                <a:solidFill>
                  <a:schemeClr val="bg1"/>
                </a:solidFill>
              </a:rPr>
              <a:t>any_dir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メモ 14"/>
          <p:cNvSpPr/>
          <p:nvPr/>
        </p:nvSpPr>
        <p:spPr>
          <a:xfrm>
            <a:off x="4989205" y="5604250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32640" y="6143044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8071" y="1515315"/>
            <a:ext cx="2063214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83609" y="1809958"/>
            <a:ext cx="1652139" cy="12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フローチャート: 処理 18"/>
          <p:cNvSpPr/>
          <p:nvPr/>
        </p:nvSpPr>
        <p:spPr>
          <a:xfrm>
            <a:off x="927718" y="2398003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68078" y="2203593"/>
            <a:ext cx="6832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790081" y="1515315"/>
            <a:ext cx="1648271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928660" y="1809958"/>
            <a:ext cx="1371113" cy="12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700995" y="1515315"/>
            <a:ext cx="2063214" cy="1767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906533" y="1809958"/>
            <a:ext cx="1652139" cy="12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フローチャート: 処理 26"/>
          <p:cNvSpPr/>
          <p:nvPr/>
        </p:nvSpPr>
        <p:spPr>
          <a:xfrm>
            <a:off x="7050642" y="2373256"/>
            <a:ext cx="1363920" cy="607147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391002" y="2178846"/>
            <a:ext cx="6832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メモ 29"/>
          <p:cNvSpPr/>
          <p:nvPr/>
        </p:nvSpPr>
        <p:spPr>
          <a:xfrm>
            <a:off x="3330331" y="2215511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373766" y="2719369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596615" y="588964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363457" y="2524481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486381" y="2529441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38" name="フローチャート: 処理 37"/>
          <p:cNvSpPr/>
          <p:nvPr/>
        </p:nvSpPr>
        <p:spPr>
          <a:xfrm>
            <a:off x="7063342" y="5699991"/>
            <a:ext cx="1363920" cy="726208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91002" y="5485369"/>
            <a:ext cx="646331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bg1"/>
                </a:solidFill>
              </a:rPr>
              <a:t>領域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542531" y="586492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・・・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43" name="上下矢印 42"/>
          <p:cNvSpPr/>
          <p:nvPr/>
        </p:nvSpPr>
        <p:spPr>
          <a:xfrm>
            <a:off x="1639481" y="3069145"/>
            <a:ext cx="250009" cy="2592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上下矢印 43"/>
          <p:cNvSpPr/>
          <p:nvPr/>
        </p:nvSpPr>
        <p:spPr>
          <a:xfrm rot="20643058">
            <a:off x="4147661" y="2887366"/>
            <a:ext cx="250009" cy="3198772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上下矢印 45"/>
          <p:cNvSpPr/>
          <p:nvPr/>
        </p:nvSpPr>
        <p:spPr>
          <a:xfrm>
            <a:off x="5197936" y="3069144"/>
            <a:ext cx="250009" cy="2268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上下矢印 46"/>
          <p:cNvSpPr/>
          <p:nvPr/>
        </p:nvSpPr>
        <p:spPr>
          <a:xfrm>
            <a:off x="7489065" y="3069145"/>
            <a:ext cx="250009" cy="2484000"/>
          </a:xfrm>
          <a:prstGeom prst="upDown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22045" y="3532612"/>
            <a:ext cx="1589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type=volume,</a:t>
            </a:r>
          </a:p>
          <a:p>
            <a:r>
              <a:rPr lang="en-US" altLang="ja-JP" sz="1600" smtClean="0"/>
              <a:t>src=v1,</a:t>
            </a:r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07769" y="3532612"/>
            <a:ext cx="1652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type=bind,</a:t>
            </a:r>
          </a:p>
          <a:p>
            <a:r>
              <a:rPr lang="en-US" altLang="ja-JP" sz="1600" smtClean="0"/>
              <a:t>src=/any_dir/,</a:t>
            </a:r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701667" y="3532612"/>
            <a:ext cx="1430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type=tmpfs,</a:t>
            </a:r>
            <a:endParaRPr lang="en-US" altLang="ja-JP" sz="1600" smtClean="0"/>
          </a:p>
          <a:p>
            <a:r>
              <a:rPr lang="en-US" altLang="ja-JP" sz="1600" smtClean="0"/>
              <a:t>dst=/data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1223" y="3532612"/>
            <a:ext cx="1948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--mount </a:t>
            </a:r>
          </a:p>
          <a:p>
            <a:r>
              <a:rPr kumimoji="1" lang="en-US" altLang="ja-JP" sz="1600" smtClean="0"/>
              <a:t>type=bind,</a:t>
            </a:r>
          </a:p>
          <a:p>
            <a:r>
              <a:rPr lang="en-US" altLang="ja-JP" sz="1600" smtClean="0"/>
              <a:t>src=/any_dir/file,</a:t>
            </a:r>
          </a:p>
          <a:p>
            <a:r>
              <a:rPr lang="en-US" altLang="ja-JP" sz="1600" smtClean="0"/>
              <a:t>dst=/file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501042" y="5670035"/>
            <a:ext cx="1261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smtClean="0">
                <a:solidFill>
                  <a:schemeClr val="bg1"/>
                </a:solidFill>
              </a:rPr>
              <a:t>←</a:t>
            </a:r>
            <a:r>
              <a:rPr lang="en-US" altLang="ja-JP" sz="1600" smtClean="0">
                <a:solidFill>
                  <a:schemeClr val="bg1"/>
                </a:solidFill>
              </a:rPr>
              <a:t>Docker</a:t>
            </a:r>
            <a:r>
              <a:rPr lang="ja-JP" altLang="en-US" sz="1600" smtClean="0">
                <a:solidFill>
                  <a:schemeClr val="bg1"/>
                </a:solidFill>
              </a:rPr>
              <a:t>が</a:t>
            </a:r>
            <a:endParaRPr lang="en-US" altLang="ja-JP" sz="1600" smtClean="0">
              <a:solidFill>
                <a:schemeClr val="bg1"/>
              </a:solidFill>
            </a:endParaRPr>
          </a:p>
          <a:p>
            <a:r>
              <a:rPr lang="ja-JP" altLang="en-US" sz="1600">
                <a:solidFill>
                  <a:schemeClr val="bg1"/>
                </a:solidFill>
              </a:rPr>
              <a:t>　</a:t>
            </a:r>
            <a:r>
              <a:rPr lang="ja-JP" altLang="en-US" sz="1600" smtClean="0">
                <a:solidFill>
                  <a:schemeClr val="bg1"/>
                </a:solidFill>
              </a:rPr>
              <a:t>自動で作る</a:t>
            </a:r>
            <a:endParaRPr lang="en-US" altLang="ja-JP" sz="1600" smtClean="0">
              <a:solidFill>
                <a:schemeClr val="bg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740151" y="1809958"/>
            <a:ext cx="1659046" cy="12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フローチャート: 処理 22"/>
          <p:cNvSpPr/>
          <p:nvPr/>
        </p:nvSpPr>
        <p:spPr>
          <a:xfrm>
            <a:off x="4962317" y="2119564"/>
            <a:ext cx="1214715" cy="894181"/>
          </a:xfrm>
          <a:prstGeom prst="flowChart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17827" y="1872128"/>
            <a:ext cx="70369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chemeClr val="bg1"/>
                </a:solidFill>
              </a:rPr>
              <a:t>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2" name="メモ 31"/>
          <p:cNvSpPr/>
          <p:nvPr/>
        </p:nvSpPr>
        <p:spPr>
          <a:xfrm>
            <a:off x="5285789" y="2208741"/>
            <a:ext cx="567771" cy="567771"/>
          </a:xfrm>
          <a:prstGeom prst="foldedCorne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r>
              <a:rPr lang="en-US" altLang="ja-JP" sz="7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---------</a:t>
            </a:r>
            <a:endParaRPr lang="ja-JP" altLang="en-US" sz="7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329224" y="2721175"/>
            <a:ext cx="48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smtClean="0">
                <a:solidFill>
                  <a:schemeClr val="bg1"/>
                </a:solidFill>
              </a:rPr>
              <a:t>file</a:t>
            </a:r>
            <a:endParaRPr kumimoji="1" lang="ja-JP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使い方を知る～ネットワーク～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コンテナを外部に公開するためにはネットワーク設定が必須</a:t>
            </a:r>
            <a:endParaRPr kumimoji="1" lang="en-US" altLang="ja-JP" smtClean="0"/>
          </a:p>
          <a:p>
            <a:pPr lvl="1"/>
            <a:r>
              <a:rPr kumimoji="1" lang="ja-JP" altLang="en-US" smtClean="0"/>
              <a:t>ネットワークは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種類存在。今日説明するのは以下の</a:t>
            </a:r>
            <a:r>
              <a:rPr kumimoji="1" lang="en-US" altLang="ja-JP" smtClean="0"/>
              <a:t>3</a:t>
            </a:r>
            <a:r>
              <a:rPr kumimoji="1" lang="ja-JP" altLang="en-US" smtClean="0"/>
              <a:t>つ</a:t>
            </a:r>
            <a:endParaRPr kumimoji="1" lang="en-US" altLang="ja-JP" smtClean="0"/>
          </a:p>
          <a:p>
            <a:pPr lvl="2"/>
            <a:r>
              <a:rPr lang="en-US" altLang="ja-JP" smtClean="0"/>
              <a:t>bridge(</a:t>
            </a:r>
            <a:r>
              <a:rPr lang="ja-JP" altLang="en-US" smtClean="0"/>
              <a:t>デフォルト</a:t>
            </a:r>
            <a:r>
              <a:rPr lang="en-US" altLang="ja-JP" smtClean="0"/>
              <a:t>)</a:t>
            </a:r>
          </a:p>
          <a:p>
            <a:pPr lvl="2"/>
            <a:r>
              <a:rPr lang="ja-JP" altLang="en-US"/>
              <a:t>ユーザ</a:t>
            </a:r>
            <a:r>
              <a:rPr lang="ja-JP" altLang="en-US" smtClean="0"/>
              <a:t>定義</a:t>
            </a:r>
            <a:endParaRPr lang="en-US" altLang="ja-JP" smtClean="0"/>
          </a:p>
          <a:p>
            <a:pPr lvl="2"/>
            <a:r>
              <a:rPr kumimoji="1" lang="en-US" altLang="ja-JP" smtClean="0"/>
              <a:t>host</a:t>
            </a:r>
          </a:p>
        </p:txBody>
      </p:sp>
    </p:spTree>
    <p:extLst>
      <p:ext uri="{BB962C8B-B14F-4D97-AF65-F5344CB8AC3E}">
        <p14:creationId xmlns:p14="http://schemas.microsoft.com/office/powerpoint/2010/main" val="1754516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使ってみる～ハンズオン～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3253317"/>
          </a:xfrm>
        </p:spPr>
        <p:txBody>
          <a:bodyPr>
            <a:normAutofit/>
          </a:bodyPr>
          <a:lstStyle/>
          <a:p>
            <a:r>
              <a:rPr lang="ja-JP" altLang="en-US" smtClean="0"/>
              <a:t>お題</a:t>
            </a:r>
            <a:endParaRPr lang="en-US" altLang="ja-JP" smtClean="0"/>
          </a:p>
          <a:p>
            <a:pPr lvl="1"/>
            <a:endParaRPr lang="en-US" altLang="ja-JP" smtClean="0"/>
          </a:p>
          <a:p>
            <a:r>
              <a:rPr lang="ja-JP" altLang="en-US" smtClean="0"/>
              <a:t>ハンズオンは</a:t>
            </a:r>
            <a:r>
              <a:rPr lang="en-US" altLang="ja-JP" smtClean="0"/>
              <a:t>2</a:t>
            </a:r>
            <a:r>
              <a:rPr lang="ja-JP" altLang="en-US" smtClean="0"/>
              <a:t>チームに分かれて実施します</a:t>
            </a:r>
            <a:endParaRPr lang="en-US" altLang="ja-JP" smtClean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1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使ってみる～ハンズオン～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1356783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チートシート</a:t>
            </a:r>
            <a:endParaRPr kumimoji="1" lang="en-US" altLang="ja-JP" smtClean="0"/>
          </a:p>
          <a:p>
            <a:pPr lvl="1"/>
            <a:r>
              <a:rPr lang="ja-JP" altLang="en-US" smtClean="0"/>
              <a:t>各コマンドの</a:t>
            </a:r>
            <a:r>
              <a:rPr lang="ja-JP" altLang="en-US"/>
              <a:t>リファレンス</a:t>
            </a:r>
            <a:r>
              <a:rPr lang="ja-JP" altLang="en-US" smtClean="0"/>
              <a:t>は公式を確認</a:t>
            </a:r>
            <a:endParaRPr lang="en-US" altLang="ja-JP" smtClean="0"/>
          </a:p>
          <a:p>
            <a:pPr lvl="2"/>
            <a:r>
              <a:rPr lang="en-US" altLang="ja-JP" sz="2200"/>
              <a:t>https://docs.docker.jp/engine/reference/index.html</a:t>
            </a:r>
            <a:endParaRPr kumimoji="1" lang="ja-JP" altLang="en-US" sz="220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31660"/>
              </p:ext>
            </p:extLst>
          </p:nvPr>
        </p:nvGraphicFramePr>
        <p:xfrm>
          <a:off x="557678" y="2452615"/>
          <a:ext cx="824363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205"/>
                <a:gridCol w="2351405"/>
                <a:gridCol w="48870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大項目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項目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smtClean="0">
                          <a:latin typeface="+mj-lt"/>
                        </a:rPr>
                        <a:t>コマンド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イメージ関連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イメージのビルド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smtClean="0">
                          <a:latin typeface="+mj-lt"/>
                        </a:rPr>
                        <a:t>sudo docker build –t 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&gt;:&lt;TAG&gt;</a:t>
                      </a:r>
                      <a:r>
                        <a:rPr kumimoji="1" lang="en-US" altLang="ja-JP" sz="1200" baseline="0" smtClean="0">
                          <a:latin typeface="+mj-lt"/>
                        </a:rPr>
                        <a:t> .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images </a:t>
                      </a: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イメージ削除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rmi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イメージ名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&lt;none&gt;:&lt;none&gt;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イメージ削除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image prune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rowSpan="10"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コンテナ関連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動いているコンテナ一覧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</a:t>
                      </a:r>
                      <a:r>
                        <a:rPr kumimoji="1" lang="en-US" altLang="ja-JP" sz="1200" baseline="0" smtClean="0">
                          <a:latin typeface="+mj-lt"/>
                        </a:rPr>
                        <a:t> ps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すべてのコンテナ一覧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ps –a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</a:t>
                      </a:r>
                      <a:r>
                        <a:rPr kumimoji="1" lang="ja-JP" altLang="en-US" sz="1200" smtClean="0">
                          <a:latin typeface="+mj-lt"/>
                        </a:rPr>
                        <a:t>起動</a:t>
                      </a:r>
                      <a:r>
                        <a:rPr kumimoji="1" lang="en-US" altLang="ja-JP" sz="1200" smtClean="0">
                          <a:latin typeface="+mj-lt"/>
                        </a:rPr>
                        <a:t>(</a:t>
                      </a:r>
                      <a:r>
                        <a:rPr kumimoji="1" lang="ja-JP" altLang="en-US" sz="1200" smtClean="0">
                          <a:latin typeface="+mj-lt"/>
                        </a:rPr>
                        <a:t>バックグラウンド</a:t>
                      </a:r>
                      <a:r>
                        <a:rPr kumimoji="1" lang="en-US" altLang="ja-JP" sz="1200" smtClean="0">
                          <a:latin typeface="+mj-lt"/>
                        </a:rPr>
                        <a:t>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run –d  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&gt;:&lt;TAG&gt;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[CMD(</a:t>
                      </a:r>
                      <a:r>
                        <a:rPr kumimoji="1" lang="ja-JP" altLang="en-US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上書きする場合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コンテナ起動</a:t>
                      </a:r>
                      <a:r>
                        <a:rPr kumimoji="1" lang="en-US" altLang="ja-JP" sz="1200" smtClean="0">
                          <a:latin typeface="+mj-lt"/>
                        </a:rPr>
                        <a:t>(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ターミナルに入る</a:t>
                      </a:r>
                      <a:r>
                        <a:rPr kumimoji="1" lang="en-US" altLang="ja-JP" sz="1200" smtClean="0">
                          <a:latin typeface="+mj-lt"/>
                        </a:rPr>
                        <a:t>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 docker run –it  &lt;</a:t>
                      </a:r>
                      <a:r>
                        <a:rPr kumimoji="1" lang="ja-JP" altLang="en-US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イメージ名</a:t>
                      </a:r>
                      <a:r>
                        <a:rPr kumimoji="1" lang="en-US" altLang="ja-JP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&gt;:&lt;TAG&gt;</a:t>
                      </a:r>
                      <a:r>
                        <a:rPr kumimoji="1" lang="en-US" altLang="ja-JP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bash</a:t>
                      </a:r>
                      <a:endParaRPr kumimoji="1" lang="ja-JP" altLang="en-US" sz="12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起動中のコンテナのターミナルに入る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exec –it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コンテナ名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 bash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コンテナ停止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stop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コンテナ削除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rm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止まっているコンテナ全削除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rm $(sudo docker ps –q –a)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smtClean="0"/>
                        <a:t>コンテナの</a:t>
                      </a:r>
                      <a:r>
                        <a:rPr lang="en-US" altLang="ja-JP" sz="1200" smtClean="0"/>
                        <a:t>stdout/err</a:t>
                      </a:r>
                      <a:r>
                        <a:rPr lang="ja-JP" altLang="en-US" sz="1200" smtClean="0"/>
                        <a:t>表示</a:t>
                      </a:r>
                      <a:endParaRPr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smtClean="0"/>
                        <a:t>sudo docker logs &lt;</a:t>
                      </a:r>
                      <a:r>
                        <a:rPr lang="ja-JP" altLang="en-US" sz="1200" smtClean="0"/>
                        <a:t>コンテナ名</a:t>
                      </a:r>
                      <a:r>
                        <a:rPr lang="en-US" altLang="ja-JP" sz="1200" smtClean="0"/>
                        <a:t>&gt;</a:t>
                      </a:r>
                      <a:endParaRPr lang="ja-JP" altLang="en-US" sz="120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+mj-lt"/>
                        </a:rPr>
                        <a:t>コンテナの設定確認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smtClean="0">
                          <a:latin typeface="+mj-lt"/>
                        </a:rPr>
                        <a:t>sudo docker inspect &lt;</a:t>
                      </a:r>
                      <a:r>
                        <a:rPr kumimoji="1" lang="ja-JP" altLang="en-US" sz="1200" smtClean="0">
                          <a:latin typeface="+mj-lt"/>
                        </a:rPr>
                        <a:t>コンテナ名</a:t>
                      </a:r>
                      <a:r>
                        <a:rPr kumimoji="1" lang="en-US" altLang="ja-JP" sz="1200" smtClean="0">
                          <a:latin typeface="+mj-lt"/>
                        </a:rPr>
                        <a:t>&gt;</a:t>
                      </a:r>
                      <a:endParaRPr kumimoji="1" lang="ja-JP" altLang="en-US" sz="120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参考にしたサイトと</a:t>
            </a:r>
            <a:r>
              <a:rPr lang="ja-JP" altLang="en-US"/>
              <a:t>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本家</a:t>
            </a:r>
            <a:r>
              <a:rPr kumimoji="1" lang="en-US" altLang="ja-JP" smtClean="0"/>
              <a:t>HP</a:t>
            </a:r>
          </a:p>
          <a:p>
            <a:pPr lvl="1"/>
            <a:r>
              <a:rPr lang="en-US" altLang="ja-JP"/>
              <a:t>https://</a:t>
            </a:r>
            <a:r>
              <a:rPr lang="en-US" altLang="ja-JP" smtClean="0"/>
              <a:t>docs.docker.jp/engine/introduction/understanding-docker.html</a:t>
            </a:r>
          </a:p>
          <a:p>
            <a:r>
              <a:rPr lang="ja-JP" altLang="en-US"/>
              <a:t>コンテナデザインパターン</a:t>
            </a:r>
            <a:endParaRPr lang="en-US" altLang="ja-JP"/>
          </a:p>
          <a:p>
            <a:pPr lvl="1"/>
            <a:r>
              <a:rPr lang="en-US" altLang="ja-JP"/>
              <a:t>https://docs.microsoft.com/ja-jp/azure/architecture/patterns</a:t>
            </a:r>
            <a:r>
              <a:rPr lang="en-US" altLang="ja-JP" smtClean="0"/>
              <a:t>/</a:t>
            </a:r>
          </a:p>
          <a:p>
            <a:r>
              <a:rPr lang="en-US" altLang="ja-JP" smtClean="0"/>
              <a:t>Dockerhub</a:t>
            </a:r>
          </a:p>
          <a:p>
            <a:pPr lvl="1"/>
            <a:r>
              <a:rPr lang="en-US" altLang="ja-JP"/>
              <a:t>https://hub.docker.com</a:t>
            </a:r>
            <a:r>
              <a:rPr lang="en-US" altLang="ja-JP" smtClean="0"/>
              <a:t>/</a:t>
            </a:r>
          </a:p>
          <a:p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アジェンダと今日のゴール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7" y="2835565"/>
            <a:ext cx="6927273" cy="3879273"/>
          </a:xfrm>
          <a:prstGeom prst="rect">
            <a:avLst/>
          </a:prstGeom>
        </p:spPr>
      </p:pic>
      <p:sp>
        <p:nvSpPr>
          <p:cNvPr id="8" name="ホームベース 7"/>
          <p:cNvSpPr/>
          <p:nvPr/>
        </p:nvSpPr>
        <p:spPr>
          <a:xfrm>
            <a:off x="1001459" y="1030438"/>
            <a:ext cx="2556000" cy="720000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を知る</a:t>
            </a:r>
            <a:endParaRPr lang="en-US" altLang="ja-JP" sz="24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メモ 12"/>
          <p:cNvSpPr/>
          <p:nvPr/>
        </p:nvSpPr>
        <p:spPr>
          <a:xfrm>
            <a:off x="1001459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って何？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・アーキテクチャ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・基礎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技術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・結局何が嬉しい？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3304566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使い方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</a:t>
            </a:r>
            <a:r>
              <a:rPr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る</a:t>
            </a:r>
            <a:endParaRPr kumimoji="1" lang="ja-JP" altLang="en-US" sz="24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メモ 17"/>
          <p:cNvSpPr/>
          <p:nvPr/>
        </p:nvSpPr>
        <p:spPr>
          <a:xfrm>
            <a:off x="3304566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・イメージの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作り方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・コンテナ起動、終了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ボリューム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・ネットワーク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山形 18"/>
          <p:cNvSpPr/>
          <p:nvPr/>
        </p:nvSpPr>
        <p:spPr>
          <a:xfrm>
            <a:off x="5607673" y="1031005"/>
            <a:ext cx="2556000" cy="7200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使ってみる</a:t>
            </a:r>
          </a:p>
        </p:txBody>
      </p:sp>
      <p:sp>
        <p:nvSpPr>
          <p:cNvPr id="20" name="メモ 19"/>
          <p:cNvSpPr/>
          <p:nvPr/>
        </p:nvSpPr>
        <p:spPr>
          <a:xfrm>
            <a:off x="5607673" y="1797543"/>
            <a:ext cx="2160000" cy="126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3663" lvl="1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・ハンズオン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7378028" y="6590151"/>
            <a:ext cx="1765972" cy="251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smtClean="0"/>
              <a:t>イラストに他意はありません</a:t>
            </a:r>
            <a:endParaRPr lang="ja-JP" altLang="en-US" sz="1200"/>
          </a:p>
        </p:txBody>
      </p:sp>
      <p:sp>
        <p:nvSpPr>
          <p:cNvPr id="3" name="円形吹き出し 2"/>
          <p:cNvSpPr/>
          <p:nvPr/>
        </p:nvSpPr>
        <p:spPr>
          <a:xfrm>
            <a:off x="1591620" y="3804520"/>
            <a:ext cx="609828" cy="425828"/>
          </a:xfrm>
          <a:prstGeom prst="wedgeEllipseCallo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2917493" y="3151975"/>
            <a:ext cx="1544440" cy="715071"/>
          </a:xfrm>
          <a:prstGeom prst="wedgeEllipseCallout">
            <a:avLst>
              <a:gd name="adj1" fmla="val 2795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出来ることは</a:t>
            </a:r>
            <a: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わかった！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4835453" y="2741133"/>
            <a:ext cx="1544440" cy="715071"/>
          </a:xfrm>
          <a:prstGeom prst="wedgeEllipseCallout">
            <a:avLst>
              <a:gd name="adj1" fmla="val 6577"/>
              <a:gd name="adj2" fmla="val 66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構文とか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どうやったらいいか分かった！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円形吹き出し 14"/>
          <p:cNvSpPr/>
          <p:nvPr/>
        </p:nvSpPr>
        <p:spPr>
          <a:xfrm>
            <a:off x="7097175" y="2671504"/>
            <a:ext cx="1544440" cy="715071"/>
          </a:xfrm>
          <a:prstGeom prst="wedgeEllipseCallout">
            <a:avLst>
              <a:gd name="adj1" fmla="val -31797"/>
              <a:gd name="adj2" fmla="val 9328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endParaRPr kumimoji="1" lang="en-US" altLang="ja-JP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理解した！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1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Docker</a:t>
            </a:r>
            <a:r>
              <a:rPr kumimoji="1" lang="ja-JP" altLang="en-US" smtClean="0"/>
              <a:t>を知る～</a:t>
            </a:r>
            <a:r>
              <a:rPr lang="en-US" altLang="ja-JP"/>
              <a:t>Docker</a:t>
            </a:r>
            <a:r>
              <a:rPr lang="ja-JP" altLang="en-US"/>
              <a:t>って何</a:t>
            </a:r>
            <a:r>
              <a:rPr lang="en-US" altLang="ja-JP" smtClean="0"/>
              <a:t>?</a:t>
            </a:r>
            <a:r>
              <a:rPr kumimoji="1" lang="ja-JP" altLang="en-US" smtClean="0"/>
              <a:t>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971550"/>
            <a:ext cx="8202312" cy="5050309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公式</a:t>
            </a:r>
            <a:r>
              <a:rPr kumimoji="1" lang="en-US" altLang="ja-JP" smtClean="0"/>
              <a:t>HP</a:t>
            </a:r>
            <a:r>
              <a:rPr kumimoji="1" lang="ja-JP" altLang="en-US" smtClean="0"/>
              <a:t>の解説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r>
              <a:rPr lang="ja-JP" altLang="en-US"/>
              <a:t>雑</a:t>
            </a:r>
            <a:r>
              <a:rPr lang="ja-JP" altLang="en-US" smtClean="0"/>
              <a:t>に言うと</a:t>
            </a:r>
            <a:endParaRPr lang="en-US" altLang="ja-JP" smtClean="0"/>
          </a:p>
          <a:p>
            <a:pPr lvl="1"/>
            <a:r>
              <a:rPr kumimoji="1" lang="en-US" altLang="ja-JP" smtClean="0"/>
              <a:t>Docker</a:t>
            </a:r>
            <a:r>
              <a:rPr lang="ja-JP" altLang="en-US" smtClean="0"/>
              <a:t>＝</a:t>
            </a:r>
            <a:r>
              <a:rPr kumimoji="1" lang="ja-JP" altLang="en-US" smtClean="0"/>
              <a:t>コンテナ</a:t>
            </a:r>
            <a:r>
              <a:rPr kumimoji="1" lang="en-US" altLang="ja-JP" smtClean="0"/>
              <a:t>(=</a:t>
            </a:r>
            <a:r>
              <a:rPr kumimoji="1" lang="ja-JP" altLang="en-US" smtClean="0"/>
              <a:t>アプリ</a:t>
            </a:r>
            <a:r>
              <a:rPr kumimoji="1" lang="en-US" altLang="ja-JP" smtClean="0"/>
              <a:t>)</a:t>
            </a:r>
            <a:r>
              <a:rPr kumimoji="1" lang="ja-JP" altLang="en-US" smtClean="0"/>
              <a:t>管理のプラットフォーム</a:t>
            </a:r>
            <a:endParaRPr kumimoji="1" lang="en-US" altLang="ja-JP" smtClean="0"/>
          </a:p>
          <a:p>
            <a:pPr lvl="1"/>
            <a:r>
              <a:rPr lang="ja-JP" altLang="en-US" smtClean="0"/>
              <a:t>コンテナ＝</a:t>
            </a:r>
            <a:r>
              <a:rPr lang="ja-JP" alt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基盤から分離</a:t>
            </a:r>
            <a:r>
              <a:rPr lang="ja-JP" altLang="en-US" smtClean="0"/>
              <a:t>された実行コンポーネント</a:t>
            </a:r>
            <a:endParaRPr lang="en-US" altLang="ja-JP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524900"/>
            <a:ext cx="6781800" cy="2638425"/>
          </a:xfrm>
          <a:prstGeom prst="rect">
            <a:avLst/>
          </a:prstGeom>
        </p:spPr>
      </p:pic>
      <p:sp>
        <p:nvSpPr>
          <p:cNvPr id="11" name="フリーフォーム 10"/>
          <p:cNvSpPr/>
          <p:nvPr/>
        </p:nvSpPr>
        <p:spPr>
          <a:xfrm>
            <a:off x="2644929" y="5775941"/>
            <a:ext cx="1670147" cy="128749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4592951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68" y="5940638"/>
            <a:ext cx="920875" cy="656430"/>
          </a:xfrm>
          <a:prstGeom prst="rect">
            <a:avLst/>
          </a:prstGeom>
        </p:spPr>
      </p:pic>
      <p:sp>
        <p:nvSpPr>
          <p:cNvPr id="18" name="フリーフォーム 17"/>
          <p:cNvSpPr/>
          <p:nvPr/>
        </p:nvSpPr>
        <p:spPr>
          <a:xfrm>
            <a:off x="5224670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>
            <a:off x="5868584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/>
          <p:cNvSpPr/>
          <p:nvPr/>
        </p:nvSpPr>
        <p:spPr>
          <a:xfrm>
            <a:off x="6512498" y="2698904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>
            <a:off x="1262302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1894021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2537935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3181849" y="3847507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3825763" y="3842681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4457482" y="3842681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4782614" y="3842680"/>
            <a:ext cx="643914" cy="60063"/>
          </a:xfrm>
          <a:custGeom>
            <a:avLst/>
            <a:gdLst>
              <a:gd name="connsiteX0" fmla="*/ 0 w 5765800"/>
              <a:gd name="connsiteY0" fmla="*/ 762000 h 787417"/>
              <a:gd name="connsiteX1" fmla="*/ 736600 w 5765800"/>
              <a:gd name="connsiteY1" fmla="*/ 42334 h 787417"/>
              <a:gd name="connsiteX2" fmla="*/ 1447800 w 5765800"/>
              <a:gd name="connsiteY2" fmla="*/ 787400 h 787417"/>
              <a:gd name="connsiteX3" fmla="*/ 2184400 w 5765800"/>
              <a:gd name="connsiteY3" fmla="*/ 16934 h 787417"/>
              <a:gd name="connsiteX4" fmla="*/ 2870200 w 5765800"/>
              <a:gd name="connsiteY4" fmla="*/ 787400 h 787417"/>
              <a:gd name="connsiteX5" fmla="*/ 3606800 w 5765800"/>
              <a:gd name="connsiteY5" fmla="*/ 16934 h 787417"/>
              <a:gd name="connsiteX6" fmla="*/ 4318000 w 5765800"/>
              <a:gd name="connsiteY6" fmla="*/ 762000 h 787417"/>
              <a:gd name="connsiteX7" fmla="*/ 5046134 w 5765800"/>
              <a:gd name="connsiteY7" fmla="*/ 0 h 787417"/>
              <a:gd name="connsiteX8" fmla="*/ 5765800 w 5765800"/>
              <a:gd name="connsiteY8" fmla="*/ 762000 h 78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5800" h="787417">
                <a:moveTo>
                  <a:pt x="0" y="762000"/>
                </a:moveTo>
                <a:cubicBezTo>
                  <a:pt x="247650" y="400050"/>
                  <a:pt x="495300" y="38101"/>
                  <a:pt x="736600" y="42334"/>
                </a:cubicBezTo>
                <a:cubicBezTo>
                  <a:pt x="977900" y="46567"/>
                  <a:pt x="1206500" y="791633"/>
                  <a:pt x="1447800" y="787400"/>
                </a:cubicBezTo>
                <a:cubicBezTo>
                  <a:pt x="1689100" y="783167"/>
                  <a:pt x="1947333" y="16934"/>
                  <a:pt x="2184400" y="16934"/>
                </a:cubicBezTo>
                <a:cubicBezTo>
                  <a:pt x="2421467" y="16934"/>
                  <a:pt x="2633133" y="787400"/>
                  <a:pt x="2870200" y="787400"/>
                </a:cubicBezTo>
                <a:cubicBezTo>
                  <a:pt x="3107267" y="787400"/>
                  <a:pt x="3365500" y="21167"/>
                  <a:pt x="3606800" y="16934"/>
                </a:cubicBezTo>
                <a:cubicBezTo>
                  <a:pt x="3848100" y="12701"/>
                  <a:pt x="4078111" y="764822"/>
                  <a:pt x="4318000" y="762000"/>
                </a:cubicBezTo>
                <a:cubicBezTo>
                  <a:pt x="4557889" y="759178"/>
                  <a:pt x="4804834" y="0"/>
                  <a:pt x="5046134" y="0"/>
                </a:cubicBezTo>
                <a:cubicBezTo>
                  <a:pt x="5287434" y="0"/>
                  <a:pt x="5526617" y="381000"/>
                  <a:pt x="5765800" y="7620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Docker</a:t>
            </a:r>
            <a:r>
              <a:rPr lang="ja-JP" altLang="en-US"/>
              <a:t>の基本を知る</a:t>
            </a:r>
            <a:r>
              <a:rPr lang="ja-JP" altLang="en-US" smtClean="0"/>
              <a:t>～アーキテクチャ～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866" y="1443967"/>
            <a:ext cx="4897023" cy="2330510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28650" y="971550"/>
            <a:ext cx="8515350" cy="56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本家</a:t>
            </a:r>
            <a:r>
              <a:rPr lang="en-US" altLang="ja-JP" smtClean="0"/>
              <a:t>HP</a:t>
            </a:r>
            <a:r>
              <a:rPr lang="ja-JP" altLang="en-US" smtClean="0"/>
              <a:t>のアーキテクチャ図</a:t>
            </a:r>
            <a:endParaRPr lang="en-US" altLang="ja-JP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85268"/>
              </p:ext>
            </p:extLst>
          </p:nvPr>
        </p:nvGraphicFramePr>
        <p:xfrm>
          <a:off x="280087" y="3821752"/>
          <a:ext cx="8600302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886"/>
                <a:gridCol w="68494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要素名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コンテナの構築、実行、配布を担う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/var/run/docker.socket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で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Restful API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を公開している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クライアント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コマンド。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デーモンと通信する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コンテナのテンプレート。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OS*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、アプリや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M/W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が格納されている。読専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コンテナ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イメージをもとに作成された実行コンポーネント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ストレージ、ネットワークなど起動時にコンテナの特徴を付与する</a:t>
                      </a:r>
                      <a:endParaRPr kumimoji="1" lang="en-US" altLang="ja-JP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レジストリ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パブリックなイメージ置き場。</a:t>
                      </a:r>
                      <a:r>
                        <a:rPr kumimoji="1" lang="en-US" altLang="ja-JP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Dockerhub</a:t>
                      </a:r>
                      <a:r>
                        <a:rPr kumimoji="1" lang="ja-JP" altLang="en-US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など</a:t>
                      </a:r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196011" y="658824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本家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と書いているけど、厳密には</a:t>
            </a:r>
            <a:r>
              <a:rPr kumimoji="1"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</a:rPr>
              <a:t>じゃないと思う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2419350" y="2896489"/>
            <a:ext cx="2323722" cy="29738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</a:t>
            </a:r>
            <a:r>
              <a:rPr lang="ja-JP" altLang="en-US"/>
              <a:t>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50"/>
            <a:ext cx="8686799" cy="1691092"/>
          </a:xfrm>
        </p:spPr>
        <p:txBody>
          <a:bodyPr/>
          <a:lstStyle/>
          <a:p>
            <a:r>
              <a:rPr lang="ja-JP" altLang="en-US" smtClean="0"/>
              <a:t>コンテナにフォーカスを当ててみる</a:t>
            </a:r>
            <a:endParaRPr lang="en-US" altLang="ja-JP" smtClean="0"/>
          </a:p>
          <a:p>
            <a:pPr lvl="1"/>
            <a:r>
              <a:rPr lang="ja-JP" altLang="en-US"/>
              <a:t>コンテナ</a:t>
            </a:r>
            <a:r>
              <a:rPr lang="ja-JP" altLang="en-US" smtClean="0"/>
              <a:t>はホスト</a:t>
            </a:r>
            <a:r>
              <a:rPr lang="en-US" altLang="ja-JP" smtClean="0"/>
              <a:t>OS</a:t>
            </a:r>
            <a:r>
              <a:rPr lang="ja-JP" altLang="en-US" smtClean="0"/>
              <a:t>とカーネルを共有</a:t>
            </a:r>
            <a:endParaRPr lang="en-US" altLang="ja-JP" smtClean="0"/>
          </a:p>
          <a:p>
            <a:pPr lvl="1"/>
            <a:r>
              <a:rPr kumimoji="1" lang="ja-JP" altLang="en-US" smtClean="0"/>
              <a:t>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から見ると、コンテナは</a:t>
            </a:r>
            <a:r>
              <a:rPr kumimoji="1" lang="ja-JP" altLang="en-US" b="1" u="sng" smtClean="0"/>
              <a:t>ただのプロセスとファイル群</a:t>
            </a:r>
            <a:endParaRPr lang="en-US" altLang="ja-JP" b="1" u="sng" smtClean="0"/>
          </a:p>
          <a:p>
            <a:pPr lvl="1"/>
            <a:r>
              <a:rPr kumimoji="1" lang="ja-JP" altLang="en-US" smtClean="0"/>
              <a:t>コンテナからホスト</a:t>
            </a:r>
            <a:r>
              <a:rPr kumimoji="1" lang="en-US" altLang="ja-JP" smtClean="0"/>
              <a:t>OS</a:t>
            </a:r>
            <a:r>
              <a:rPr kumimoji="1" lang="ja-JP" altLang="en-US" smtClean="0"/>
              <a:t>、他コンテナは見えない</a:t>
            </a:r>
            <a:r>
              <a:rPr lang="en-US" altLang="ja-JP"/>
              <a:t>*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419351" y="5870349"/>
            <a:ext cx="4500864" cy="58488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linux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919612" y="5227798"/>
            <a:ext cx="1999223" cy="584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デーモン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37994" y="4009626"/>
            <a:ext cx="1845551" cy="18206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 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214560" y="43742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801901" y="532487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649367" y="5324876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37994" y="3511231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919613" y="2896489"/>
            <a:ext cx="1999221" cy="2257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5080336" y="3819126"/>
            <a:ext cx="1677774" cy="12705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FS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633177" y="4183774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145382" y="461050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002373" y="4610501"/>
            <a:ext cx="69241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80336" y="3320731"/>
            <a:ext cx="1677774" cy="43373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B(PID 1)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吹き出し 18"/>
          <p:cNvSpPr/>
          <p:nvPr/>
        </p:nvSpPr>
        <p:spPr>
          <a:xfrm>
            <a:off x="7027689" y="4043144"/>
            <a:ext cx="2068737" cy="919922"/>
          </a:xfrm>
          <a:prstGeom prst="wedgeRectCallout">
            <a:avLst>
              <a:gd name="adj1" fmla="val -55078"/>
              <a:gd name="adj2" fmla="val -637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コンテナ内リソースで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アプリは動作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endParaRPr lang="en-US" altLang="ja-JP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⇒基盤からの分離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吹き出し 21"/>
          <p:cNvSpPr/>
          <p:nvPr/>
        </p:nvSpPr>
        <p:spPr>
          <a:xfrm>
            <a:off x="43320" y="4610500"/>
            <a:ext cx="2503172" cy="972600"/>
          </a:xfrm>
          <a:prstGeom prst="wedgeRectCallout">
            <a:avLst>
              <a:gd name="adj1" fmla="val 57036"/>
              <a:gd name="adj2" fmla="val 1703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全コンテナのファイル、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プロセスが見えている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コンテンツ プレースホルダー 2"/>
          <p:cNvSpPr txBox="1">
            <a:spLocks/>
          </p:cNvSpPr>
          <p:nvPr/>
        </p:nvSpPr>
        <p:spPr>
          <a:xfrm>
            <a:off x="5463336" y="6476767"/>
            <a:ext cx="3837969" cy="36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smtClean="0"/>
              <a:t>*</a:t>
            </a:r>
            <a:r>
              <a:rPr lang="ja-JP" altLang="en-US" sz="1800" smtClean="0"/>
              <a:t>設定や構築方法によっては例外あり</a:t>
            </a:r>
            <a:endParaRPr lang="ja-JP" altLang="en-US" sz="1800"/>
          </a:p>
        </p:txBody>
      </p:sp>
      <p:sp>
        <p:nvSpPr>
          <p:cNvPr id="26" name="角丸四角形 25"/>
          <p:cNvSpPr/>
          <p:nvPr/>
        </p:nvSpPr>
        <p:spPr>
          <a:xfrm>
            <a:off x="2886105" y="4856790"/>
            <a:ext cx="1349329" cy="3525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container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729496" y="4801001"/>
            <a:ext cx="1662547" cy="933050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615752" y="3511632"/>
            <a:ext cx="1867793" cy="430838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右矢印 31"/>
          <p:cNvSpPr/>
          <p:nvPr/>
        </p:nvSpPr>
        <p:spPr>
          <a:xfrm rot="20700000">
            <a:off x="4439112" y="3404366"/>
            <a:ext cx="678580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 rot="20700000">
            <a:off x="4331464" y="4934335"/>
            <a:ext cx="772966" cy="480143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写像</a:t>
            </a:r>
            <a:endParaRPr kumimoji="1" lang="ja-JP" altLang="en-US" sz="120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四角形吹き出し 35"/>
          <p:cNvSpPr/>
          <p:nvPr/>
        </p:nvSpPr>
        <p:spPr>
          <a:xfrm>
            <a:off x="43320" y="4610500"/>
            <a:ext cx="2503172" cy="1504550"/>
          </a:xfrm>
          <a:prstGeom prst="wedgeRectCallout">
            <a:avLst>
              <a:gd name="adj1" fmla="val 52089"/>
              <a:gd name="adj2" fmla="val -11773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r>
              <a:rPr kumimoji="1"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kumimoji="1"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からは</a:t>
            </a:r>
            <a:endParaRPr kumimoji="1"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全コンテナのファイル、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プロセスが見えている</a:t>
            </a:r>
            <a:endParaRPr lang="en-US" altLang="ja-JP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コンテナ内と見え方がちょっと違う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2626872" y="3008680"/>
            <a:ext cx="1845551" cy="433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r>
              <a:rPr lang="en-US" altLang="ja-JP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en-US" altLang="ja-JP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(PID 10)</a:t>
            </a:r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左矢印 37"/>
          <p:cNvSpPr/>
          <p:nvPr/>
        </p:nvSpPr>
        <p:spPr>
          <a:xfrm>
            <a:off x="4716285" y="3076575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左矢印 38"/>
          <p:cNvSpPr/>
          <p:nvPr/>
        </p:nvSpPr>
        <p:spPr>
          <a:xfrm>
            <a:off x="4716285" y="4433171"/>
            <a:ext cx="360000" cy="288000"/>
          </a:xfrm>
          <a:prstGeom prst="leftArrow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乗算記号 40"/>
          <p:cNvSpPr/>
          <p:nvPr/>
        </p:nvSpPr>
        <p:spPr>
          <a:xfrm>
            <a:off x="4354108" y="2989376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乗算記号 41"/>
          <p:cNvSpPr/>
          <p:nvPr/>
        </p:nvSpPr>
        <p:spPr>
          <a:xfrm>
            <a:off x="4366712" y="4338544"/>
            <a:ext cx="516155" cy="4692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7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補足</a:t>
            </a:r>
            <a:r>
              <a:rPr lang="ja-JP" altLang="en-US"/>
              <a:t>：</a:t>
            </a:r>
            <a:r>
              <a:rPr kumimoji="1" lang="ja-JP" altLang="en-US" smtClean="0"/>
              <a:t>ディストリビューションが違うのに動く？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8686799" cy="5056717"/>
          </a:xfrm>
        </p:spPr>
        <p:txBody>
          <a:bodyPr>
            <a:normAutofit/>
          </a:bodyPr>
          <a:lstStyle/>
          <a:p>
            <a:r>
              <a:rPr lang="ja-JP" altLang="en-US" smtClean="0"/>
              <a:t>ホスト</a:t>
            </a:r>
            <a:r>
              <a:rPr lang="en-US" altLang="ja-JP" smtClean="0"/>
              <a:t>OS Ubuntu</a:t>
            </a:r>
            <a:r>
              <a:rPr lang="ja-JP" altLang="en-US" smtClean="0"/>
              <a:t>、コンテナ </a:t>
            </a:r>
            <a:r>
              <a:rPr lang="en-US" altLang="ja-JP" smtClean="0"/>
              <a:t>CentOS</a:t>
            </a:r>
            <a:r>
              <a:rPr lang="ja-JP" altLang="en-US" smtClean="0"/>
              <a:t>みたいなのができる</a:t>
            </a:r>
            <a:endParaRPr lang="en-US" altLang="ja-JP" smtClean="0"/>
          </a:p>
          <a:p>
            <a:pPr lvl="1"/>
            <a:r>
              <a:rPr lang="ja-JP" altLang="en-US" smtClean="0"/>
              <a:t>ディストリビューションが違ってもカーネル</a:t>
            </a:r>
            <a:r>
              <a:rPr lang="en-US" altLang="ja-JP" smtClean="0"/>
              <a:t>ABI</a:t>
            </a:r>
            <a:r>
              <a:rPr lang="ja-JP" altLang="en-US"/>
              <a:t>が一緒</a:t>
            </a:r>
            <a:endParaRPr lang="en-US" altLang="ja-JP"/>
          </a:p>
          <a:p>
            <a:pPr lvl="2"/>
            <a:r>
              <a:rPr lang="en-US" altLang="ja-JP" smtClean="0"/>
              <a:t>ABI=Application Binary Interface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 smtClean="0"/>
              <a:t>アプリ</a:t>
            </a:r>
            <a:r>
              <a:rPr lang="ja-JP" altLang="en-US"/>
              <a:t>とカーネルのシステムコール</a:t>
            </a:r>
            <a:r>
              <a:rPr lang="en-US" altLang="ja-JP" smtClean="0"/>
              <a:t>I/F</a:t>
            </a:r>
          </a:p>
          <a:p>
            <a:pPr lvl="2"/>
            <a:r>
              <a:rPr lang="ja-JP" altLang="en-US" smtClean="0"/>
              <a:t>ディストリビューションによってパッケージ管理方法とか違うけど、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使ってるシステムコールが同じなのでダイジョウブ！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 smtClean="0"/>
          </a:p>
          <a:p>
            <a:r>
              <a:rPr lang="ja-JP" altLang="en-US" smtClean="0"/>
              <a:t>逆に言うと、カーネルが一緒じゃないと絶対に動きません</a:t>
            </a:r>
            <a:endParaRPr lang="en-US" altLang="ja-JP" smtClean="0"/>
          </a:p>
          <a:p>
            <a:pPr lvl="1"/>
            <a:r>
              <a:rPr lang="en-US" altLang="ja-JP" smtClean="0"/>
              <a:t>FreeBSD</a:t>
            </a:r>
            <a:r>
              <a:rPr lang="ja-JP" altLang="en-US" smtClean="0"/>
              <a:t>は</a:t>
            </a:r>
            <a:r>
              <a:rPr lang="en-US" altLang="ja-JP" smtClean="0"/>
              <a:t>linux</a:t>
            </a:r>
            <a:r>
              <a:rPr lang="ja-JP" altLang="en-US" smtClean="0"/>
              <a:t>バイナリ互換機能で頑張って動くらしい</a:t>
            </a:r>
            <a:endParaRPr lang="en-US" altLang="ja-JP" smtClean="0"/>
          </a:p>
          <a:p>
            <a:pPr lvl="1"/>
            <a:r>
              <a:rPr lang="en-US" altLang="ja-JP" smtClean="0"/>
              <a:t>Docker for windows</a:t>
            </a:r>
            <a:r>
              <a:rPr lang="ja-JP" altLang="en-US" smtClean="0"/>
              <a:t>は、</a:t>
            </a:r>
            <a:r>
              <a:rPr lang="en-US" altLang="ja-JP" smtClean="0"/>
              <a:t>Hyper-V</a:t>
            </a:r>
            <a:r>
              <a:rPr lang="ja-JP" altLang="en-US" smtClean="0"/>
              <a:t>などで</a:t>
            </a:r>
            <a:r>
              <a:rPr lang="en-US" altLang="ja-JP" smtClean="0"/>
              <a:t>Linux OS</a:t>
            </a:r>
            <a:r>
              <a:rPr lang="ja-JP" altLang="en-US" smtClean="0"/>
              <a:t>を立ち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上げ、</a:t>
            </a:r>
            <a:r>
              <a:rPr lang="en-US" altLang="ja-JP" smtClean="0"/>
              <a:t>Linux OS</a:t>
            </a:r>
            <a:r>
              <a:rPr lang="ja-JP" altLang="en-US" smtClean="0"/>
              <a:t>上の</a:t>
            </a:r>
            <a:r>
              <a:rPr lang="en-US" altLang="ja-JP" smtClean="0"/>
              <a:t>Docker</a:t>
            </a:r>
            <a:r>
              <a:rPr lang="ja-JP" altLang="en-US" smtClean="0"/>
              <a:t>デーモンとやり取りしている</a:t>
            </a:r>
            <a:endParaRPr lang="en-US" altLang="ja-JP" smtClean="0"/>
          </a:p>
          <a:p>
            <a:pPr lvl="1"/>
            <a:r>
              <a:rPr lang="en-US" altLang="ja-JP" smtClean="0"/>
              <a:t>WSL</a:t>
            </a:r>
            <a:r>
              <a:rPr lang="ja-JP" altLang="en-US" smtClean="0"/>
              <a:t>に期待！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22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吹き出し 22"/>
          <p:cNvSpPr/>
          <p:nvPr/>
        </p:nvSpPr>
        <p:spPr>
          <a:xfrm>
            <a:off x="261258" y="898071"/>
            <a:ext cx="7539718" cy="4007304"/>
          </a:xfrm>
          <a:prstGeom prst="wedgeRectCallout">
            <a:avLst>
              <a:gd name="adj1" fmla="val 39538"/>
              <a:gd name="adj2" fmla="val 686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Docker</a:t>
            </a:r>
            <a:r>
              <a:rPr lang="ja-JP" altLang="en-US"/>
              <a:t>を知る</a:t>
            </a:r>
            <a:r>
              <a:rPr lang="ja-JP" altLang="en-US" smtClean="0"/>
              <a:t>～</a:t>
            </a:r>
            <a:r>
              <a:rPr lang="ja-JP" altLang="en-US"/>
              <a:t>アーキテクチャ～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971549"/>
            <a:ext cx="7539719" cy="3803651"/>
          </a:xfrm>
        </p:spPr>
        <p:txBody>
          <a:bodyPr>
            <a:normAutofit/>
          </a:bodyPr>
          <a:lstStyle/>
          <a:p>
            <a:r>
              <a:rPr lang="ja-JP" altLang="en-US" smtClean="0"/>
              <a:t>ここまでのまとめ</a:t>
            </a:r>
            <a:endParaRPr lang="en-US" altLang="ja-JP" smtClean="0"/>
          </a:p>
          <a:p>
            <a:pPr lvl="1"/>
            <a:r>
              <a:rPr lang="en-US" altLang="ja-JP" smtClean="0"/>
              <a:t>Docker</a:t>
            </a:r>
            <a:r>
              <a:rPr lang="ja-JP" altLang="en-US" smtClean="0"/>
              <a:t>はコンテナ管理プラットフォーム</a:t>
            </a:r>
            <a:endParaRPr lang="en-US" altLang="ja-JP" smtClean="0"/>
          </a:p>
          <a:p>
            <a:pPr lvl="1"/>
            <a:r>
              <a:rPr lang="ja-JP" altLang="en-US" smtClean="0"/>
              <a:t>コンテナは実行コンポーネント</a:t>
            </a:r>
            <a:endParaRPr lang="en-US" altLang="ja-JP" smtClean="0"/>
          </a:p>
          <a:p>
            <a:pPr lvl="2"/>
            <a:r>
              <a:rPr lang="ja-JP" altLang="en-US" smtClean="0"/>
              <a:t>イメージから作られる</a:t>
            </a:r>
            <a:endParaRPr lang="en-US" altLang="ja-JP" smtClean="0"/>
          </a:p>
          <a:p>
            <a:pPr lvl="2"/>
            <a:r>
              <a:rPr lang="ja-JP" altLang="en-US" smtClean="0"/>
              <a:t>アプリ</a:t>
            </a:r>
            <a:r>
              <a:rPr lang="ja-JP" altLang="en-US"/>
              <a:t>の</a:t>
            </a:r>
            <a:r>
              <a:rPr lang="ja-JP" altLang="en-US" smtClean="0"/>
              <a:t>リソース</a:t>
            </a:r>
            <a:r>
              <a:rPr lang="ja-JP" altLang="en-US"/>
              <a:t>と</a:t>
            </a:r>
            <a:r>
              <a:rPr lang="ja-JP" altLang="en-US" smtClean="0"/>
              <a:t>プロセス群</a:t>
            </a:r>
            <a:endParaRPr lang="en-US" altLang="ja-JP" smtClean="0"/>
          </a:p>
          <a:p>
            <a:pPr lvl="2"/>
            <a:r>
              <a:rPr lang="ja-JP" altLang="en-US" smtClean="0"/>
              <a:t>ホスト</a:t>
            </a:r>
            <a:r>
              <a:rPr lang="en-US" altLang="ja-JP" smtClean="0"/>
              <a:t>OS</a:t>
            </a:r>
            <a:r>
              <a:rPr lang="ja-JP" altLang="en-US" smtClean="0"/>
              <a:t>、周りのコンテナのことは認識しない</a:t>
            </a:r>
            <a:endParaRPr lang="en-US" altLang="ja-JP" smtClean="0"/>
          </a:p>
          <a:p>
            <a:pPr lvl="1"/>
            <a:r>
              <a:rPr lang="ja-JP" altLang="en-US" smtClean="0"/>
              <a:t>↑↑があるから</a:t>
            </a:r>
            <a:endParaRPr lang="en-US" altLang="ja-JP" smtClean="0"/>
          </a:p>
          <a:p>
            <a:pPr lvl="2"/>
            <a:r>
              <a:rPr lang="ja-JP" altLang="en-US" smtClean="0"/>
              <a:t>基盤から分離できる！</a:t>
            </a:r>
            <a:endParaRPr lang="en-US" altLang="ja-JP" smtClean="0"/>
          </a:p>
          <a:p>
            <a:pPr lvl="2"/>
            <a:r>
              <a:rPr lang="ja-JP" altLang="en-US" smtClean="0"/>
              <a:t>イメージを持ってくるだけで簡単にアプリが動かせる！</a:t>
            </a:r>
            <a:endParaRPr lang="en-US" altLang="ja-JP" smtClean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ADADAD">
                  <a:alpha val="74902"/>
                </a:srgbClr>
              </a:clrFrom>
              <a:clrTo>
                <a:srgbClr val="ADADA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01" r="16176" b="27588"/>
          <a:stretch/>
        </p:blipFill>
        <p:spPr>
          <a:xfrm>
            <a:off x="6953250" y="4994275"/>
            <a:ext cx="1847850" cy="14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>
          <a:defRPr smtClean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2524</TotalTime>
  <Words>2254</Words>
  <Application>Microsoft Office PowerPoint</Application>
  <PresentationFormat>画面に合わせる (4:3)</PresentationFormat>
  <Paragraphs>530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Meiryo UI</vt:lpstr>
      <vt:lpstr>ＭＳ ゴシック</vt:lpstr>
      <vt:lpstr>Arial</vt:lpstr>
      <vt:lpstr>Office テーマ</vt:lpstr>
      <vt:lpstr>Docker勉強会 vol.1</vt:lpstr>
      <vt:lpstr>#AWSSummitの経験を生かして</vt:lpstr>
      <vt:lpstr>参考にしたサイトとか</vt:lpstr>
      <vt:lpstr>アジェンダと今日のゴール</vt:lpstr>
      <vt:lpstr>Dockerを知る～Dockerって何?～</vt:lpstr>
      <vt:lpstr>Dockerの基本を知る～アーキテクチャ～</vt:lpstr>
      <vt:lpstr>Dockerを知る～アーキテクチャ～</vt:lpstr>
      <vt:lpstr>補足：ディストリビューションが違うのに動く？</vt:lpstr>
      <vt:lpstr>Dockerを知る～アーキテクチャ～</vt:lpstr>
      <vt:lpstr>Dockerを知る～基礎技術～</vt:lpstr>
      <vt:lpstr>Dockerを知る～基礎技術～</vt:lpstr>
      <vt:lpstr>Dockerを知る～基礎技術～</vt:lpstr>
      <vt:lpstr>Dockerを知る～基礎技術～</vt:lpstr>
      <vt:lpstr>Dockerを知る～結局何が嬉しい?～</vt:lpstr>
      <vt:lpstr>Dockerを知る～結局何が嬉しい?～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使い方を知る～イメージの作り方～</vt:lpstr>
      <vt:lpstr>使い方を知る～コンテナの起動・終了～</vt:lpstr>
      <vt:lpstr>使い方を知る～ボリューム～</vt:lpstr>
      <vt:lpstr>使い方を知る～ボリューム～</vt:lpstr>
      <vt:lpstr>使い方を知る～ボリューム～</vt:lpstr>
      <vt:lpstr>使い方を知る～ボリューム～</vt:lpstr>
      <vt:lpstr>使い方を知る～ネットワーク～</vt:lpstr>
      <vt:lpstr>使ってみる～ハンズオン～</vt:lpstr>
      <vt:lpstr>使ってみる～ハンズオン～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Tetsushi M</dc:creator>
  <cp:lastModifiedBy>Tetsushi M</cp:lastModifiedBy>
  <cp:revision>438</cp:revision>
  <dcterms:created xsi:type="dcterms:W3CDTF">2020-08-04T13:13:42Z</dcterms:created>
  <dcterms:modified xsi:type="dcterms:W3CDTF">2020-08-11T21:20:38Z</dcterms:modified>
</cp:coreProperties>
</file>