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4093" cy="532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87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1481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azure/architecture/patterns/" TargetMode="External"/><Relationship Id="rId2" Type="http://schemas.openxmlformats.org/officeDocument/2006/relationships/hyperlink" Target="https://docs.docker.jp/engine/introduction/understanding-dock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勉強会 </a:t>
            </a:r>
            <a:r>
              <a:rPr kumimoji="1" lang="en-US" altLang="ja-JP" smtClean="0"/>
              <a:t>Vol.1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200382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～</a:t>
            </a:r>
            <a:r>
              <a:rPr kumimoji="1" lang="en-US" altLang="ja-JP" smtClean="0"/>
              <a:t>Docker</a:t>
            </a:r>
            <a:r>
              <a:rPr kumimoji="1" lang="ja-JP" altLang="en-US" smtClean="0"/>
              <a:t>の基本とハンズオン～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en-US" altLang="ja-JP" smtClean="0"/>
              <a:t>2020</a:t>
            </a:r>
            <a:r>
              <a:rPr kumimoji="1" lang="ja-JP" altLang="en-US" smtClean="0"/>
              <a:t>年</a:t>
            </a:r>
            <a:r>
              <a:rPr lang="en-US" altLang="ja-JP" smtClean="0"/>
              <a:t>8</a:t>
            </a:r>
            <a:r>
              <a:rPr lang="ja-JP" altLang="en-US" smtClean="0"/>
              <a:t>月</a:t>
            </a:r>
            <a:r>
              <a:rPr lang="en-US" altLang="ja-JP" smtClean="0"/>
              <a:t>X</a:t>
            </a:r>
            <a:r>
              <a:rPr lang="ja-JP" altLang="en-US" smtClean="0"/>
              <a:t>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補足</a:t>
            </a:r>
            <a:r>
              <a:rPr lang="ja-JP" altLang="en-US"/>
              <a:t>：</a:t>
            </a:r>
            <a:r>
              <a:rPr kumimoji="1" lang="ja-JP" altLang="en-US" smtClean="0"/>
              <a:t>ディストリビューションが違うのに動く？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4523317"/>
          </a:xfrm>
        </p:spPr>
        <p:txBody>
          <a:bodyPr>
            <a:normAutofit/>
          </a:bodyPr>
          <a:lstStyle/>
          <a:p>
            <a:r>
              <a:rPr lang="ja-JP" altLang="en-US" smtClean="0"/>
              <a:t>ホスト</a:t>
            </a:r>
            <a:r>
              <a:rPr lang="en-US" altLang="ja-JP" smtClean="0"/>
              <a:t>OS Ubuntu</a:t>
            </a:r>
            <a:r>
              <a:rPr lang="ja-JP" altLang="en-US" smtClean="0"/>
              <a:t>、コンテナ </a:t>
            </a:r>
            <a:r>
              <a:rPr lang="en-US" altLang="ja-JP" smtClean="0"/>
              <a:t>CentOS</a:t>
            </a:r>
            <a:r>
              <a:rPr lang="ja-JP" altLang="en-US" smtClean="0"/>
              <a:t>みたいなのができる</a:t>
            </a:r>
            <a:endParaRPr lang="en-US" altLang="ja-JP" smtClean="0"/>
          </a:p>
          <a:p>
            <a:pPr lvl="1"/>
            <a:r>
              <a:rPr lang="ja-JP" altLang="en-US" smtClean="0"/>
              <a:t>ディストリビューションが違ってもカーネル</a:t>
            </a:r>
            <a:r>
              <a:rPr lang="en-US" altLang="ja-JP" smtClean="0"/>
              <a:t>ABI</a:t>
            </a:r>
            <a:br>
              <a:rPr lang="en-US" altLang="ja-JP" smtClean="0"/>
            </a:br>
            <a:r>
              <a:rPr lang="ja-JP" altLang="en-US" smtClean="0"/>
              <a:t>　</a:t>
            </a:r>
            <a:r>
              <a:rPr lang="en-US" altLang="ja-JP" smtClean="0"/>
              <a:t>(Application Binary Interface)</a:t>
            </a:r>
            <a:r>
              <a:rPr lang="ja-JP" altLang="en-US"/>
              <a:t>が</a:t>
            </a:r>
            <a:r>
              <a:rPr lang="ja-JP" altLang="en-US" smtClean="0"/>
              <a:t>一緒</a:t>
            </a:r>
            <a:endParaRPr lang="en-US" altLang="ja-JP" smtClean="0"/>
          </a:p>
          <a:p>
            <a:pPr lvl="2"/>
            <a:r>
              <a:rPr lang="en-US" altLang="ja-JP" smtClean="0"/>
              <a:t>ABI:</a:t>
            </a:r>
            <a:r>
              <a:rPr lang="ja-JP" altLang="en-US" smtClean="0"/>
              <a:t>アプリとカーネルのシステムコール</a:t>
            </a:r>
            <a:r>
              <a:rPr lang="en-US" altLang="ja-JP" smtClean="0"/>
              <a:t>I/F</a:t>
            </a:r>
          </a:p>
          <a:p>
            <a:pPr lvl="1"/>
            <a:r>
              <a:rPr lang="ja-JP" altLang="en-US" smtClean="0"/>
              <a:t>ディストリビューションによってパッケージ管理方法とか違うけど、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使ってるシステムコールが同じなのでダイジョウブ！</a:t>
            </a:r>
            <a:endParaRPr lang="en-US" altLang="ja-JP" smtClean="0"/>
          </a:p>
          <a:p>
            <a:pPr marL="457200" lvl="1" indent="0">
              <a:buNone/>
            </a:pPr>
            <a:endParaRPr lang="en-US" altLang="ja-JP" smtClean="0"/>
          </a:p>
          <a:p>
            <a:r>
              <a:rPr lang="ja-JP" altLang="en-US" smtClean="0"/>
              <a:t>逆に言うと、カーネルが一緒じゃないと絶対に動きません</a:t>
            </a:r>
            <a:endParaRPr lang="en-US" altLang="ja-JP" smtClean="0"/>
          </a:p>
          <a:p>
            <a:pPr lvl="1"/>
            <a:r>
              <a:rPr lang="en-US" altLang="ja-JP" smtClean="0"/>
              <a:t>Docker for windows</a:t>
            </a:r>
            <a:r>
              <a:rPr lang="ja-JP" altLang="en-US" smtClean="0"/>
              <a:t>は、</a:t>
            </a:r>
            <a:r>
              <a:rPr lang="en-US" altLang="ja-JP" smtClean="0"/>
              <a:t>Hyper-V</a:t>
            </a:r>
            <a:r>
              <a:rPr lang="ja-JP" altLang="en-US" smtClean="0"/>
              <a:t>などで</a:t>
            </a:r>
            <a:r>
              <a:rPr lang="en-US" altLang="ja-JP" smtClean="0"/>
              <a:t>Linux OS</a:t>
            </a:r>
            <a:r>
              <a:rPr lang="ja-JP" altLang="en-US" smtClean="0"/>
              <a:t>を立ち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上げ、</a:t>
            </a:r>
            <a:r>
              <a:rPr lang="en-US" altLang="ja-JP" smtClean="0"/>
              <a:t>Linux OS</a:t>
            </a:r>
            <a:r>
              <a:rPr lang="ja-JP" altLang="en-US" smtClean="0"/>
              <a:t>上の</a:t>
            </a:r>
            <a:r>
              <a:rPr lang="en-US" altLang="ja-JP" smtClean="0"/>
              <a:t>Docker</a:t>
            </a:r>
            <a:r>
              <a:rPr lang="ja-JP" altLang="en-US" smtClean="0"/>
              <a:t>デーモンとやり取りしている</a:t>
            </a:r>
            <a:endParaRPr lang="en-US" altLang="ja-JP" smtClean="0"/>
          </a:p>
          <a:p>
            <a:pPr lvl="1"/>
            <a:r>
              <a:rPr lang="en-US" altLang="ja-JP" smtClean="0"/>
              <a:t>WSL</a:t>
            </a:r>
            <a:r>
              <a:rPr lang="ja-JP" altLang="en-US" smtClean="0"/>
              <a:t>に期待！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22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の基本を知る</a:t>
            </a:r>
            <a:r>
              <a:rPr lang="ja-JP" altLang="en-US" smtClean="0"/>
              <a:t>～基礎</a:t>
            </a:r>
            <a:r>
              <a:rPr lang="ja-JP" altLang="en-US"/>
              <a:t>技術</a:t>
            </a:r>
            <a:r>
              <a:rPr lang="ja-JP" altLang="en-US" smtClean="0"/>
              <a:t>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2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#AWSSummit</a:t>
            </a:r>
            <a:r>
              <a:rPr lang="ja-JP" altLang="en-US" smtClean="0"/>
              <a:t>の経験を生かして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8227026" cy="593639"/>
          </a:xfrm>
        </p:spPr>
        <p:txBody>
          <a:bodyPr/>
          <a:lstStyle/>
          <a:p>
            <a:r>
              <a:rPr lang="ja-JP" altLang="en-US" smtClean="0"/>
              <a:t>暗い会場で白背景のスライドは使ってはならない</a:t>
            </a:r>
            <a:r>
              <a:rPr lang="en-US" altLang="ja-JP" smtClean="0"/>
              <a:t>(</a:t>
            </a:r>
            <a:r>
              <a:rPr lang="ja-JP" altLang="en-US" smtClean="0"/>
              <a:t>戒め</a:t>
            </a:r>
            <a:r>
              <a:rPr lang="en-US" altLang="ja-JP" smtClean="0"/>
              <a:t>)</a:t>
            </a:r>
          </a:p>
          <a:p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29" y="4137860"/>
            <a:ext cx="5686425" cy="8667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59" y="2921528"/>
            <a:ext cx="5667375" cy="10287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79" y="1657571"/>
            <a:ext cx="5705475" cy="1076325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8650" y="5395268"/>
            <a:ext cx="8227026" cy="59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mtClean="0"/>
              <a:t>社外発表の時は煽られるので気を付けよう！ヨシ！👉</a:t>
            </a: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218914" y="275648"/>
            <a:ext cx="1181112" cy="330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当日資料のみ</a:t>
            </a:r>
            <a:endParaRPr kumimoji="1" lang="ja-JP" altLang="en-US" sz="110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1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参考にしたサイトと</a:t>
            </a:r>
            <a:r>
              <a:rPr lang="ja-JP" altLang="en-US"/>
              <a:t>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本家</a:t>
            </a:r>
            <a:r>
              <a:rPr kumimoji="1" lang="en-US" altLang="ja-JP" smtClean="0"/>
              <a:t>HP</a:t>
            </a:r>
          </a:p>
          <a:p>
            <a:pPr lvl="1"/>
            <a:r>
              <a:rPr lang="en-US" altLang="ja-JP">
                <a:hlinkClick r:id="rId2"/>
              </a:rPr>
              <a:t>https://</a:t>
            </a:r>
            <a:r>
              <a:rPr lang="en-US" altLang="ja-JP" smtClean="0">
                <a:hlinkClick r:id="rId2"/>
              </a:rPr>
              <a:t>docs.docker.jp/engine/introduction/understanding-docker.html</a:t>
            </a:r>
            <a:endParaRPr lang="en-US" altLang="ja-JP" smtClean="0"/>
          </a:p>
          <a:p>
            <a:r>
              <a:rPr lang="ja-JP" altLang="en-US"/>
              <a:t>コンテナデザインパターン</a:t>
            </a:r>
            <a:endParaRPr lang="en-US" altLang="ja-JP"/>
          </a:p>
          <a:p>
            <a:pPr lvl="1"/>
            <a:r>
              <a:rPr lang="en-US" altLang="ja-JP">
                <a:hlinkClick r:id="rId3"/>
              </a:rPr>
              <a:t>https://docs.microsoft.com/ja-jp/azure/architecture/patterns</a:t>
            </a:r>
            <a:r>
              <a:rPr lang="en-US" altLang="ja-JP" smtClean="0">
                <a:hlinkClick r:id="rId3"/>
              </a:rPr>
              <a:t>/</a:t>
            </a:r>
            <a:endParaRPr lang="en-US" altLang="ja-JP" smtClean="0"/>
          </a:p>
          <a:p>
            <a:r>
              <a:rPr lang="en-US" altLang="ja-JP" smtClean="0"/>
              <a:t>Dockerhub</a:t>
            </a:r>
          </a:p>
          <a:p>
            <a:pPr lvl="1"/>
            <a:r>
              <a:rPr lang="en-US" altLang="ja-JP">
                <a:hlinkClick r:id="rId4"/>
              </a:rPr>
              <a:t>https://hub.docker.com</a:t>
            </a:r>
            <a:r>
              <a:rPr lang="en-US" altLang="ja-JP" smtClean="0">
                <a:hlinkClick r:id="rId4"/>
              </a:rPr>
              <a:t>/</a:t>
            </a:r>
            <a:endParaRPr lang="en-US" altLang="ja-JP" smtClean="0"/>
          </a:p>
          <a:p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今日のゴール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4174009" cy="5543896"/>
          </a:xfrm>
        </p:spPr>
        <p:txBody>
          <a:bodyPr/>
          <a:lstStyle/>
          <a:p>
            <a:r>
              <a:rPr kumimoji="1" lang="en-US" altLang="ja-JP" smtClean="0"/>
              <a:t>Docker</a:t>
            </a:r>
            <a:r>
              <a:rPr lang="ja-JP" altLang="en-US" smtClean="0"/>
              <a:t>の基本を知る</a:t>
            </a:r>
            <a:endParaRPr lang="en-US" altLang="ja-JP" smtClean="0"/>
          </a:p>
          <a:p>
            <a:pPr lvl="1"/>
            <a:r>
              <a:rPr lang="en-US" altLang="ja-JP" smtClean="0"/>
              <a:t>Docker</a:t>
            </a:r>
            <a:r>
              <a:rPr lang="ja-JP" altLang="en-US" smtClean="0"/>
              <a:t>って何？</a:t>
            </a:r>
            <a:endParaRPr lang="en-US" altLang="ja-JP" smtClean="0"/>
          </a:p>
          <a:p>
            <a:pPr lvl="1"/>
            <a:r>
              <a:rPr lang="ja-JP" altLang="en-US" smtClean="0"/>
              <a:t>何がうれしいの？</a:t>
            </a:r>
            <a:endParaRPr lang="en-US" altLang="ja-JP" smtClean="0"/>
          </a:p>
          <a:p>
            <a:pPr lvl="1"/>
            <a:r>
              <a:rPr lang="ja-JP" altLang="en-US" smtClean="0"/>
              <a:t>アーキテクチャ</a:t>
            </a:r>
            <a:endParaRPr lang="en-US" altLang="ja-JP" smtClean="0"/>
          </a:p>
          <a:p>
            <a:pPr lvl="1"/>
            <a:r>
              <a:rPr lang="ja-JP" altLang="en-US" smtClean="0"/>
              <a:t>基礎技術</a:t>
            </a:r>
            <a:endParaRPr lang="en-US" altLang="ja-JP" smtClean="0"/>
          </a:p>
          <a:p>
            <a:r>
              <a:rPr lang="en-US" altLang="ja-JP" smtClean="0"/>
              <a:t>Docker</a:t>
            </a:r>
            <a:r>
              <a:rPr lang="ja-JP" altLang="en-US" smtClean="0"/>
              <a:t>を使ってみる</a:t>
            </a:r>
            <a:endParaRPr lang="en-US" altLang="ja-JP" smtClean="0"/>
          </a:p>
          <a:p>
            <a:pPr lvl="1"/>
            <a:r>
              <a:rPr lang="ja-JP" altLang="en-US"/>
              <a:t>ハンズオン</a:t>
            </a:r>
            <a:endParaRPr lang="en-US" altLang="ja-JP" smtClean="0"/>
          </a:p>
          <a:p>
            <a:pPr lvl="1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41" y="1053929"/>
            <a:ext cx="1522168" cy="1986517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5931242" y="713977"/>
            <a:ext cx="3111157" cy="1510240"/>
          </a:xfrm>
          <a:prstGeom prst="wedgeRectCallout">
            <a:avLst>
              <a:gd name="adj1" fmla="val -61830"/>
              <a:gd name="adj2" fmla="val 101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Docker?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名前は知ってる。。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なんかこう、仮想化とか。。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勉強した方がいいとおもいつつ。。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7027" y="3040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勉強会前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6054811" y="3597815"/>
            <a:ext cx="2987588" cy="1510240"/>
          </a:xfrm>
          <a:prstGeom prst="wedgeRectCallout">
            <a:avLst>
              <a:gd name="adj1" fmla="val -69464"/>
              <a:gd name="adj2" fmla="val -73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個人で使う分には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完全に理解した！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77027" y="6146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勉強会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後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91" y="3597815"/>
            <a:ext cx="1789068" cy="2602281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931242" y="244766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smtClean="0">
                <a:latin typeface="Meiryo UI" panose="020B0604030504040204" pitchFamily="50" charset="-128"/>
                <a:ea typeface="Meiryo UI" panose="020B0604030504040204" pitchFamily="50" charset="-128"/>
              </a:rPr>
              <a:t>ﾌﾞｩｰﾁｯﾌﾞｩｰﾁｯ♪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93947" y="5441647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ﾍﾟｰﾍﾟｹｯﾍﾟｯﾍﾟﾍﾟ</a:t>
            </a:r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ﾍﾟｰﾍﾟﾍﾟ♪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31242" y="5630908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ﾍﾟｰﾍﾟｹｯﾍﾟｯﾍﾟﾍﾟ</a:t>
            </a:r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ﾍﾟｰﾍﾟﾍﾟ♪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25559" y="263718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smtClean="0">
                <a:latin typeface="Meiryo UI" panose="020B0604030504040204" pitchFamily="50" charset="-128"/>
                <a:ea typeface="Meiryo UI" panose="020B0604030504040204" pitchFamily="50" charset="-128"/>
              </a:rPr>
              <a:t>ﾌﾞｩｰﾁｯﾌﾞｩｰﾁｯ♪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1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の基本を知る～</a:t>
            </a:r>
            <a:r>
              <a:rPr lang="en-US" altLang="ja-JP"/>
              <a:t>Docker</a:t>
            </a:r>
            <a:r>
              <a:rPr lang="ja-JP" altLang="en-US"/>
              <a:t>って何</a:t>
            </a:r>
            <a:r>
              <a:rPr lang="en-US" altLang="ja-JP" smtClean="0"/>
              <a:t>?</a:t>
            </a:r>
            <a:r>
              <a:rPr kumimoji="1" lang="ja-JP" altLang="en-US" smtClean="0"/>
              <a:t>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8202312" cy="5050309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公式</a:t>
            </a:r>
            <a:r>
              <a:rPr kumimoji="1" lang="en-US" altLang="ja-JP" smtClean="0"/>
              <a:t>HP</a:t>
            </a:r>
            <a:r>
              <a:rPr kumimoji="1" lang="ja-JP" altLang="en-US" smtClean="0"/>
              <a:t>の解説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r>
              <a:rPr lang="ja-JP" altLang="en-US"/>
              <a:t>雑</a:t>
            </a:r>
            <a:r>
              <a:rPr lang="ja-JP" altLang="en-US" smtClean="0"/>
              <a:t>に言うと</a:t>
            </a:r>
            <a:endParaRPr lang="en-US" altLang="ja-JP" smtClean="0"/>
          </a:p>
          <a:p>
            <a:pPr lvl="1"/>
            <a:r>
              <a:rPr kumimoji="1" lang="en-US" altLang="ja-JP" smtClean="0"/>
              <a:t>Docker</a:t>
            </a:r>
            <a:r>
              <a:rPr lang="ja-JP" altLang="en-US" smtClean="0"/>
              <a:t>＝</a:t>
            </a:r>
            <a:r>
              <a:rPr kumimoji="1" lang="ja-JP" altLang="en-US" smtClean="0"/>
              <a:t>コンテナ</a:t>
            </a:r>
            <a:r>
              <a:rPr kumimoji="1" lang="en-US" altLang="ja-JP" smtClean="0"/>
              <a:t>(=</a:t>
            </a:r>
            <a:r>
              <a:rPr kumimoji="1" lang="ja-JP" altLang="en-US" smtClean="0"/>
              <a:t>アプリ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管理のプラットフォーム</a:t>
            </a:r>
            <a:endParaRPr kumimoji="1" lang="en-US" altLang="ja-JP" smtClean="0"/>
          </a:p>
          <a:p>
            <a:pPr lvl="1"/>
            <a:r>
              <a:rPr lang="ja-JP" altLang="en-US" smtClean="0"/>
              <a:t>コンテナ＝隔離されたアプリのデータとその実行コンポーネント</a:t>
            </a:r>
            <a:endParaRPr lang="en-US" altLang="ja-JP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524900"/>
            <a:ext cx="67818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9135" y="971550"/>
            <a:ext cx="8515350" cy="4934980"/>
          </a:xfrm>
        </p:spPr>
        <p:txBody>
          <a:bodyPr>
            <a:noAutofit/>
          </a:bodyPr>
          <a:lstStyle/>
          <a:p>
            <a:r>
              <a:rPr kumimoji="1" lang="ja-JP" altLang="en-US" smtClean="0"/>
              <a:t>開発シーン</a:t>
            </a:r>
            <a:endParaRPr kumimoji="1" lang="en-US" altLang="ja-JP" smtClean="0"/>
          </a:p>
          <a:p>
            <a:pPr lvl="1"/>
            <a:r>
              <a:rPr lang="ja-JP" altLang="en-US" smtClean="0"/>
              <a:t>環境の構築・破壊が簡単</a:t>
            </a:r>
            <a:endParaRPr lang="en-US" altLang="ja-JP"/>
          </a:p>
          <a:p>
            <a:pPr lvl="2"/>
            <a:r>
              <a:rPr lang="ja-JP" altLang="en-US" smtClean="0"/>
              <a:t>簡単にきれいな</a:t>
            </a:r>
            <a:r>
              <a:rPr lang="ja-JP" altLang="en-US"/>
              <a:t>体</a:t>
            </a:r>
            <a:r>
              <a:rPr lang="ja-JP" altLang="en-US" smtClean="0"/>
              <a:t>にできるので、本番環境相当で動くか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確認がしやすい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⇒「俺の環境では</a:t>
            </a:r>
            <a:r>
              <a:rPr lang="ja-JP" altLang="en-US"/>
              <a:t>動</a:t>
            </a:r>
            <a:r>
              <a:rPr lang="ja-JP" altLang="en-US" smtClean="0"/>
              <a:t>くんだけど」からの脱却</a:t>
            </a:r>
            <a:endParaRPr lang="en-US" altLang="ja-JP"/>
          </a:p>
          <a:p>
            <a:pPr lvl="2"/>
            <a:r>
              <a:rPr lang="ja-JP" altLang="en-US" smtClean="0"/>
              <a:t>開発→本番環境への移行も簡単</a:t>
            </a:r>
            <a:endParaRPr lang="en-US" altLang="ja-JP" smtClean="0"/>
          </a:p>
          <a:p>
            <a:pPr lvl="3"/>
            <a:r>
              <a:rPr lang="ja-JP" altLang="en-US" smtClean="0"/>
              <a:t>環境変数など外部から設定を与えられるようにすると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開発・本番環境の切替え作業がほぼ不要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pPr lvl="1"/>
            <a:r>
              <a:rPr lang="ja-JP" altLang="en-US" smtClean="0"/>
              <a:t>コンテナによってリソースが隔離されているので環境を汚さない</a:t>
            </a:r>
            <a:endParaRPr lang="en-US" altLang="ja-JP" smtClean="0"/>
          </a:p>
          <a:p>
            <a:pPr lvl="2"/>
            <a:r>
              <a:rPr kumimoji="1" lang="ja-JP" altLang="en-US" smtClean="0"/>
              <a:t>複数バージョンのランタイム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例</a:t>
            </a:r>
            <a:r>
              <a:rPr kumimoji="1" lang="en-US" altLang="ja-JP" smtClean="0"/>
              <a:t>:python2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3)</a:t>
            </a:r>
            <a:r>
              <a:rPr kumimoji="1" lang="ja-JP" altLang="en-US" smtClean="0"/>
              <a:t>の共存</a:t>
            </a:r>
            <a:endParaRPr kumimoji="1" lang="en-US" altLang="ja-JP" smtClean="0"/>
          </a:p>
          <a:p>
            <a:pPr lvl="2"/>
            <a:r>
              <a:rPr lang="ja-JP" altLang="en-US" smtClean="0"/>
              <a:t>ライブラリの依存関係競合も起こしにくい</a:t>
            </a:r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の基本を知る</a:t>
            </a:r>
            <a:r>
              <a:rPr lang="ja-JP" altLang="en-US" smtClean="0"/>
              <a:t>～何がうれしいの</a:t>
            </a:r>
            <a:r>
              <a:rPr lang="en-US" altLang="ja-JP" smtClean="0"/>
              <a:t>?</a:t>
            </a:r>
            <a:r>
              <a:rPr lang="ja-JP" altLang="en-US"/>
              <a:t>～</a:t>
            </a:r>
            <a:endParaRPr kumimoji="1" lang="ja-JP" altLang="en-US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5" b="32018"/>
          <a:stretch/>
        </p:blipFill>
        <p:spPr>
          <a:xfrm>
            <a:off x="7174887" y="2293474"/>
            <a:ext cx="1417177" cy="83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19" y="971550"/>
            <a:ext cx="8704824" cy="5886450"/>
          </a:xfrm>
        </p:spPr>
        <p:txBody>
          <a:bodyPr>
            <a:noAutofit/>
          </a:bodyPr>
          <a:lstStyle/>
          <a:p>
            <a:r>
              <a:rPr lang="ja-JP" altLang="en-US" smtClean="0"/>
              <a:t>運用シーン</a:t>
            </a:r>
            <a:endParaRPr lang="en-US" altLang="ja-JP" smtClean="0"/>
          </a:p>
          <a:p>
            <a:pPr lvl="1"/>
            <a:r>
              <a:rPr lang="ja-JP" altLang="en-US" smtClean="0"/>
              <a:t>機能でコンテナを分離すれば・・・</a:t>
            </a:r>
            <a:endParaRPr lang="en-US" altLang="ja-JP" smtClean="0"/>
          </a:p>
          <a:p>
            <a:pPr lvl="2"/>
            <a:r>
              <a:rPr kumimoji="1" lang="ja-JP" altLang="en-US" smtClean="0"/>
              <a:t>バージョンアップ対象のコンテナだけ差替え</a:t>
            </a:r>
            <a:endParaRPr kumimoji="1" lang="en-US" altLang="ja-JP" smtClean="0"/>
          </a:p>
          <a:p>
            <a:pPr lvl="3"/>
            <a:r>
              <a:rPr lang="en-US" altLang="ja-JP" smtClean="0"/>
              <a:t>M/W</a:t>
            </a:r>
            <a:r>
              <a:rPr lang="ja-JP" altLang="en-US" smtClean="0"/>
              <a:t>のバージョン上げたら他機能に影響与えた・・とか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気にしなくていい</a:t>
            </a:r>
            <a:endParaRPr kumimoji="1" lang="en-US" altLang="ja-JP" smtClean="0"/>
          </a:p>
          <a:p>
            <a:pPr lvl="2"/>
            <a:r>
              <a:rPr lang="ja-JP" altLang="en-US" smtClean="0"/>
              <a:t>機能の抜き差しも簡単</a:t>
            </a:r>
            <a:endParaRPr lang="en-US" altLang="ja-JP" smtClean="0"/>
          </a:p>
          <a:p>
            <a:pPr lvl="3"/>
            <a:r>
              <a:rPr lang="ja-JP" altLang="en-US" smtClean="0"/>
              <a:t>コンテナ</a:t>
            </a:r>
            <a:r>
              <a:rPr lang="ja-JP" altLang="en-US"/>
              <a:t>デザイン</a:t>
            </a:r>
            <a:r>
              <a:rPr kumimoji="1" lang="ja-JP" altLang="en-US" smtClean="0"/>
              <a:t>パターン</a:t>
            </a:r>
            <a:endParaRPr kumimoji="1" lang="en-US" altLang="ja-JP" smtClean="0"/>
          </a:p>
          <a:p>
            <a:pPr lvl="4"/>
            <a:r>
              <a:rPr lang="ja-JP" altLang="en-US" smtClean="0"/>
              <a:t>サイドカー、アンバサダー、アダプター</a:t>
            </a:r>
            <a:r>
              <a:rPr lang="en-US" altLang="ja-JP" smtClean="0"/>
              <a:t>etc.</a:t>
            </a:r>
          </a:p>
          <a:p>
            <a:pPr lvl="2"/>
            <a:r>
              <a:rPr lang="ja-JP" altLang="en-US" smtClean="0"/>
              <a:t>スケールアウトも簡単</a:t>
            </a:r>
            <a:endParaRPr lang="en-US" altLang="ja-JP" smtClean="0"/>
          </a:p>
          <a:p>
            <a:pPr lvl="3"/>
            <a:r>
              <a:rPr lang="ja-JP" altLang="en-US" smtClean="0"/>
              <a:t>機能の実行環境がワンセットになっているので、レプリカを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どこでも作れる</a:t>
            </a:r>
            <a:endParaRPr lang="en-US" altLang="ja-JP" smtClean="0"/>
          </a:p>
          <a:p>
            <a:pPr lvl="4"/>
            <a:r>
              <a:rPr lang="en-US" altLang="ja-JP" smtClean="0"/>
              <a:t>Docker swarm</a:t>
            </a:r>
            <a:r>
              <a:rPr lang="ja-JP" altLang="en-US" smtClean="0"/>
              <a:t>、</a:t>
            </a:r>
            <a:r>
              <a:rPr lang="en-US" altLang="ja-JP"/>
              <a:t> </a:t>
            </a:r>
            <a:r>
              <a:rPr lang="en-US" altLang="ja-JP" smtClean="0"/>
              <a:t>Kubernetes etc.</a:t>
            </a:r>
            <a:endParaRPr lang="en-US" altLang="ja-JP"/>
          </a:p>
          <a:p>
            <a:pPr lvl="2"/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の基本を知る</a:t>
            </a:r>
            <a:r>
              <a:rPr lang="ja-JP" altLang="en-US" smtClean="0"/>
              <a:t>～何がうれしいの</a:t>
            </a:r>
            <a:r>
              <a:rPr lang="en-US" altLang="ja-JP" smtClean="0"/>
              <a:t>?</a:t>
            </a:r>
            <a:r>
              <a:rPr lang="ja-JP" altLang="en-US"/>
              <a:t>～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9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Docker</a:t>
            </a:r>
            <a:r>
              <a:rPr lang="ja-JP" altLang="en-US"/>
              <a:t>の基本を知る</a:t>
            </a:r>
            <a:r>
              <a:rPr lang="ja-JP" altLang="en-US" smtClean="0"/>
              <a:t>～アーキテクチャ～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866" y="1405867"/>
            <a:ext cx="4897023" cy="2330510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28650" y="971550"/>
            <a:ext cx="8515350" cy="56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本家</a:t>
            </a:r>
            <a:r>
              <a:rPr lang="en-US" altLang="ja-JP" smtClean="0"/>
              <a:t>HP</a:t>
            </a:r>
            <a:r>
              <a:rPr lang="ja-JP" altLang="en-US" smtClean="0"/>
              <a:t>のアーキテクチャ図</a:t>
            </a:r>
            <a:endParaRPr lang="en-US" altLang="ja-JP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86700"/>
              </p:ext>
            </p:extLst>
          </p:nvPr>
        </p:nvGraphicFramePr>
        <p:xfrm>
          <a:off x="280087" y="3821752"/>
          <a:ext cx="8600302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886"/>
                <a:gridCol w="68494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要素名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デーモン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コンテナの構築、実行、配布を担う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/var/run/docker.socket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で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Restful API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を公開している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コマンド。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デーモンと通信する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イメージ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コンテナのテンプレート。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OS*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、アプリや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M/W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が格納されている。読専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レジストリ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パブリックなイメージ置き場。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Dockerhub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など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イメージをもとに作成された実行コンポーネント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ストレージ、ネットワーク、環境変数など起動時にコンテナの特徴を付与する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196011" y="658824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本家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と書いているけど、厳密には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じゃないと思う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の基本を知る～アーキテクチャ～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2104840"/>
          </a:xfrm>
        </p:spPr>
        <p:txBody>
          <a:bodyPr/>
          <a:lstStyle/>
          <a:p>
            <a:r>
              <a:rPr lang="ja-JP" altLang="en-US" smtClean="0"/>
              <a:t>コンテナにフォーカスを当てると。。</a:t>
            </a:r>
            <a:endParaRPr lang="en-US" altLang="ja-JP" smtClean="0"/>
          </a:p>
          <a:p>
            <a:pPr lvl="1"/>
            <a:r>
              <a:rPr lang="ja-JP" altLang="en-US"/>
              <a:t>コンテナ</a:t>
            </a:r>
            <a:r>
              <a:rPr lang="ja-JP" altLang="en-US" smtClean="0"/>
              <a:t>はホスト</a:t>
            </a:r>
            <a:r>
              <a:rPr lang="en-US" altLang="ja-JP" smtClean="0"/>
              <a:t>OS</a:t>
            </a:r>
            <a:r>
              <a:rPr lang="ja-JP" altLang="en-US" smtClean="0"/>
              <a:t>とカーネルを共有</a:t>
            </a:r>
            <a:endParaRPr lang="en-US" altLang="ja-JP" smtClean="0"/>
          </a:p>
          <a:p>
            <a:pPr lvl="2"/>
            <a:r>
              <a:rPr lang="ja-JP" altLang="en-US" smtClean="0"/>
              <a:t>カーネルパラメータの上限系も共有されるので注意</a:t>
            </a:r>
            <a:r>
              <a:rPr lang="ja-JP" altLang="en-US"/>
              <a:t>！</a:t>
            </a:r>
            <a:endParaRPr lang="en-US" altLang="ja-JP" smtClean="0"/>
          </a:p>
          <a:p>
            <a:pPr lvl="1"/>
            <a:r>
              <a:rPr kumimoji="1" lang="ja-JP" altLang="en-US" smtClean="0"/>
              <a:t>ホスト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から見ると、コンテナはただの</a:t>
            </a:r>
            <a:r>
              <a:rPr kumimoji="1" lang="ja-JP" altLang="en-US" smtClean="0"/>
              <a:t>プロセスとファイル群</a:t>
            </a:r>
            <a:endParaRPr lang="en-US" altLang="ja-JP" smtClean="0"/>
          </a:p>
          <a:p>
            <a:pPr lvl="1"/>
            <a:r>
              <a:rPr kumimoji="1" lang="ja-JP" altLang="en-US" smtClean="0"/>
              <a:t>コンテナ</a:t>
            </a:r>
            <a:r>
              <a:rPr kumimoji="1" lang="ja-JP" altLang="en-US" smtClean="0"/>
              <a:t>からホスト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は</a:t>
            </a:r>
            <a:r>
              <a:rPr kumimoji="1" lang="ja-JP" altLang="en-US" smtClean="0"/>
              <a:t>見えない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やり方によっては一部見える</a:t>
            </a:r>
            <a:r>
              <a:rPr kumimoji="1" lang="en-US" altLang="ja-JP" smtClean="0"/>
              <a:t>)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733167" y="6163508"/>
            <a:ext cx="4947783" cy="58488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33168" y="5520957"/>
            <a:ext cx="4947784" cy="584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デーモン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37438" y="3189648"/>
            <a:ext cx="2419057" cy="2257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42837" y="4112286"/>
            <a:ext cx="2233117" cy="12705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ディストリビューション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60921" y="4476933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316001" y="4903660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039642" y="4903660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30407" y="3613890"/>
            <a:ext cx="2233117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アプリ、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MW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261894" y="3189648"/>
            <a:ext cx="2419057" cy="2257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367293" y="4112286"/>
            <a:ext cx="2233117" cy="12705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ディストリビューション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4185377" y="4476933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840457" y="4903660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564098" y="4903660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354863" y="3613890"/>
            <a:ext cx="2233117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アプリ、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MW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6370975" y="3076390"/>
            <a:ext cx="2503172" cy="939553"/>
          </a:xfrm>
          <a:prstGeom prst="wedgeRectCallout">
            <a:avLst>
              <a:gd name="adj1" fmla="val -88067"/>
              <a:gd name="adj2" fmla="val -1620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コンテナ内のアプリは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この世界しか見えていない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⇒隔離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6370975" y="4123607"/>
            <a:ext cx="2503172" cy="916914"/>
          </a:xfrm>
          <a:prstGeom prst="wedgeRectCallout">
            <a:avLst>
              <a:gd name="adj1" fmla="val -70817"/>
              <a:gd name="adj2" fmla="val -1451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からは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全コンテナのアプリ、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MW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プロセスが見える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左カーブ矢印 6"/>
          <p:cNvSpPr/>
          <p:nvPr/>
        </p:nvSpPr>
        <p:spPr>
          <a:xfrm flipV="1">
            <a:off x="5373981" y="4944518"/>
            <a:ext cx="533400" cy="141393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左カーブ矢印 20"/>
          <p:cNvSpPr/>
          <p:nvPr/>
        </p:nvSpPr>
        <p:spPr>
          <a:xfrm flipV="1">
            <a:off x="5388233" y="3725332"/>
            <a:ext cx="533400" cy="2608359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吹き出し 21"/>
          <p:cNvSpPr/>
          <p:nvPr/>
        </p:nvSpPr>
        <p:spPr>
          <a:xfrm>
            <a:off x="6370975" y="5148184"/>
            <a:ext cx="2503172" cy="972600"/>
          </a:xfrm>
          <a:prstGeom prst="wedgeRectCallout">
            <a:avLst>
              <a:gd name="adj1" fmla="val -68450"/>
              <a:gd name="adj2" fmla="val 1169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からは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全コンテナのファイルも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見えている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6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>
          <a:defRPr smtClean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526</Words>
  <Application>Microsoft Office PowerPoint</Application>
  <PresentationFormat>画面に合わせる (4:3)</PresentationFormat>
  <Paragraphs>120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Meiryo UI</vt:lpstr>
      <vt:lpstr>Arial</vt:lpstr>
      <vt:lpstr>Office テーマ</vt:lpstr>
      <vt:lpstr>Docker勉強会 Vol.1</vt:lpstr>
      <vt:lpstr>#AWSSummitの経験を生かして</vt:lpstr>
      <vt:lpstr>参考にしたサイトとか</vt:lpstr>
      <vt:lpstr>今日のゴール</vt:lpstr>
      <vt:lpstr>Dockerの基本を知る～Dockerって何?～</vt:lpstr>
      <vt:lpstr>Dockerの基本を知る～何がうれしいの?～</vt:lpstr>
      <vt:lpstr>Dockerの基本を知る～何がうれしいの?～</vt:lpstr>
      <vt:lpstr>Dockerの基本を知る～アーキテクチャ～</vt:lpstr>
      <vt:lpstr>Dockerの基本を知る～アーキテクチャ～</vt:lpstr>
      <vt:lpstr>補足：ディストリビューションが違うのに動く？</vt:lpstr>
      <vt:lpstr>Dockerの基本を知る～基礎技術～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Tetsushi M</dc:creator>
  <cp:lastModifiedBy>Tetsushi M</cp:lastModifiedBy>
  <cp:revision>45</cp:revision>
  <dcterms:created xsi:type="dcterms:W3CDTF">2020-08-04T13:13:42Z</dcterms:created>
  <dcterms:modified xsi:type="dcterms:W3CDTF">2020-08-04T17:02:31Z</dcterms:modified>
</cp:coreProperties>
</file>