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  <p:sldId id="293" r:id="rId3"/>
    <p:sldId id="290" r:id="rId4"/>
    <p:sldId id="294" r:id="rId5"/>
    <p:sldId id="297" r:id="rId6"/>
    <p:sldId id="295" r:id="rId7"/>
    <p:sldId id="298" r:id="rId8"/>
    <p:sldId id="291" r:id="rId9"/>
    <p:sldId id="299" r:id="rId10"/>
    <p:sldId id="301" r:id="rId11"/>
    <p:sldId id="302" r:id="rId12"/>
    <p:sldId id="303" r:id="rId13"/>
    <p:sldId id="304" r:id="rId14"/>
  </p:sldIdLst>
  <p:sldSz cx="9144000" cy="6858000" type="screen4x3"/>
  <p:notesSz cx="7104063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29" autoAdjust="0"/>
  </p:normalViewPr>
  <p:slideViewPr>
    <p:cSldViewPr snapToGrid="0">
      <p:cViewPr varScale="1">
        <p:scale>
          <a:sx n="113" d="100"/>
          <a:sy n="11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796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4B43B-2E9D-4E01-8B2B-22428FE6BCE1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261257" y="971550"/>
            <a:ext cx="8686799" cy="5749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925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254093" cy="532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257" y="971550"/>
            <a:ext cx="8686799" cy="5749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0229" y="6356351"/>
            <a:ext cx="5878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5E4B43B-2E9D-4E01-8B2B-22428FE6BCE1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214819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XXXX:XXX" TargetMode="External"/><Relationship Id="rId2" Type="http://schemas.openxmlformats.org/officeDocument/2006/relationships/hyperlink" Target="http://XXXx:XXX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XXXx:XX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mtClean="0"/>
              <a:t>Docker</a:t>
            </a:r>
            <a:r>
              <a:rPr kumimoji="1" lang="ja-JP" altLang="en-US" smtClean="0"/>
              <a:t>勉強会 </a:t>
            </a:r>
            <a:r>
              <a:rPr lang="en-US" altLang="ja-JP"/>
              <a:t>v</a:t>
            </a:r>
            <a:r>
              <a:rPr kumimoji="1" lang="en-US" altLang="ja-JP" smtClean="0"/>
              <a:t>ol.1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558779"/>
            <a:ext cx="6858000" cy="2003822"/>
          </a:xfrm>
        </p:spPr>
        <p:txBody>
          <a:bodyPr>
            <a:normAutofit/>
          </a:bodyPr>
          <a:lstStyle/>
          <a:p>
            <a:r>
              <a:rPr kumimoji="1" lang="ja-JP" altLang="en-US" smtClean="0"/>
              <a:t>～ハンズオン～</a:t>
            </a:r>
            <a:endParaRPr kumimoji="1" lang="en-US" altLang="ja-JP" smtClean="0"/>
          </a:p>
          <a:p>
            <a:endParaRPr lang="en-US" altLang="ja-JP"/>
          </a:p>
          <a:p>
            <a:r>
              <a:rPr kumimoji="1" lang="en-US" altLang="ja-JP" smtClean="0"/>
              <a:t>2020</a:t>
            </a:r>
            <a:r>
              <a:rPr kumimoji="1" lang="ja-JP" altLang="en-US" smtClean="0"/>
              <a:t>年</a:t>
            </a:r>
            <a:r>
              <a:rPr lang="en-US" altLang="ja-JP" smtClean="0"/>
              <a:t>8</a:t>
            </a:r>
            <a:r>
              <a:rPr lang="ja-JP" altLang="en-US" smtClean="0"/>
              <a:t>月</a:t>
            </a:r>
            <a:r>
              <a:rPr lang="en-US" altLang="ja-JP" smtClean="0"/>
              <a:t>21</a:t>
            </a:r>
            <a:r>
              <a:rPr lang="ja-JP" altLang="en-US" smtClean="0"/>
              <a:t>日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79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50"/>
            <a:ext cx="8958943" cy="3422650"/>
          </a:xfrm>
        </p:spPr>
        <p:txBody>
          <a:bodyPr>
            <a:normAutofit/>
          </a:bodyPr>
          <a:lstStyle/>
          <a:p>
            <a:r>
              <a:rPr kumimoji="1" lang="ja-JP" altLang="en-US" smtClean="0"/>
              <a:t>実現例</a:t>
            </a:r>
            <a:endParaRPr kumimoji="1" lang="en-US" altLang="ja-JP" smtClean="0"/>
          </a:p>
          <a:p>
            <a:pPr lvl="1"/>
            <a:r>
              <a:rPr kumimoji="1" lang="ja-JP" altLang="en-US" smtClean="0"/>
              <a:t>クレーム発生！</a:t>
            </a:r>
            <a:endParaRPr kumimoji="1" lang="en-US" altLang="ja-JP" smtClean="0"/>
          </a:p>
          <a:p>
            <a:pPr lvl="2"/>
            <a:r>
              <a:rPr kumimoji="1" lang="ja-JP" altLang="en-US" smtClean="0"/>
              <a:t>ユーザ名が空白の時、「</a:t>
            </a:r>
            <a:r>
              <a:rPr lang="en-US" altLang="ja-JP"/>
              <a:t>¯\_(</a:t>
            </a:r>
            <a:r>
              <a:rPr lang="ja-JP" altLang="en-US" i="1"/>
              <a:t>ツ</a:t>
            </a:r>
            <a:r>
              <a:rPr lang="en-US" altLang="ja-JP"/>
              <a:t>)_/¯</a:t>
            </a:r>
            <a:r>
              <a:rPr kumimoji="1" lang="ja-JP" altLang="en-US" smtClean="0"/>
              <a:t>」というナメた応答が来る！</a:t>
            </a:r>
            <a:endParaRPr kumimoji="1" lang="en-US" altLang="ja-JP" smtClean="0"/>
          </a:p>
          <a:p>
            <a:pPr lvl="2"/>
            <a:r>
              <a:rPr lang="ja-JP" altLang="en-US" smtClean="0">
                <a:solidFill>
                  <a:schemeClr val="accent4"/>
                </a:solidFill>
              </a:rPr>
              <a:t>⇒</a:t>
            </a:r>
            <a:r>
              <a:rPr lang="en-US" altLang="ja-JP" smtClean="0">
                <a:solidFill>
                  <a:schemeClr val="accent4"/>
                </a:solidFill>
              </a:rPr>
              <a:t>frontend</a:t>
            </a:r>
            <a:r>
              <a:rPr lang="ja-JP" altLang="en-US" smtClean="0">
                <a:solidFill>
                  <a:schemeClr val="accent4"/>
                </a:solidFill>
              </a:rPr>
              <a:t>の</a:t>
            </a:r>
            <a:r>
              <a:rPr lang="ja-JP" altLang="en-US">
                <a:solidFill>
                  <a:schemeClr val="accent4"/>
                </a:solidFill>
              </a:rPr>
              <a:t>前</a:t>
            </a:r>
            <a:r>
              <a:rPr lang="ja-JP" altLang="en-US" smtClean="0">
                <a:solidFill>
                  <a:schemeClr val="accent4"/>
                </a:solidFill>
              </a:rPr>
              <a:t>に中継を入れて入力を補正</a:t>
            </a:r>
            <a:endParaRPr lang="en-US" altLang="ja-JP">
              <a:solidFill>
                <a:schemeClr val="accent4"/>
              </a:solidFill>
            </a:endParaRPr>
          </a:p>
          <a:p>
            <a:pPr lvl="1"/>
            <a:r>
              <a:rPr lang="ja-JP" altLang="en-US"/>
              <a:t>機能追加要望！</a:t>
            </a:r>
            <a:endParaRPr lang="en-US" altLang="ja-JP"/>
          </a:p>
          <a:p>
            <a:pPr lvl="2"/>
            <a:r>
              <a:rPr lang="ja-JP" altLang="en-US"/>
              <a:t>社長「管理用にアクセスログを</a:t>
            </a:r>
            <a:r>
              <a:rPr lang="en-US" altLang="ja-JP"/>
              <a:t>Web</a:t>
            </a:r>
            <a:r>
              <a:rPr lang="ja-JP" altLang="en-US"/>
              <a:t>でみたいなー」</a:t>
            </a:r>
            <a:endParaRPr lang="en-US" altLang="ja-JP"/>
          </a:p>
          <a:p>
            <a:pPr lvl="2"/>
            <a:r>
              <a:rPr lang="ja-JP" altLang="en-US" smtClean="0">
                <a:solidFill>
                  <a:schemeClr val="accent4"/>
                </a:solidFill>
              </a:rPr>
              <a:t>⇒</a:t>
            </a:r>
            <a:r>
              <a:rPr lang="en-US" altLang="ja-JP" smtClean="0">
                <a:solidFill>
                  <a:schemeClr val="accent4"/>
                </a:solidFill>
              </a:rPr>
              <a:t>backend</a:t>
            </a:r>
            <a:r>
              <a:rPr lang="ja-JP" altLang="en-US" smtClean="0">
                <a:solidFill>
                  <a:schemeClr val="accent4"/>
                </a:solidFill>
              </a:rPr>
              <a:t>の</a:t>
            </a:r>
            <a:r>
              <a:rPr lang="en-US" altLang="ja-JP" smtClean="0">
                <a:solidFill>
                  <a:schemeClr val="accent4"/>
                </a:solidFill>
              </a:rPr>
              <a:t>log</a:t>
            </a:r>
            <a:r>
              <a:rPr lang="ja-JP" altLang="en-US" smtClean="0">
                <a:solidFill>
                  <a:schemeClr val="accent4"/>
                </a:solidFill>
              </a:rPr>
              <a:t>を読み込んで応答する</a:t>
            </a:r>
            <a:r>
              <a:rPr lang="en-US" altLang="ja-JP" smtClean="0">
                <a:solidFill>
                  <a:schemeClr val="accent4"/>
                </a:solidFill>
              </a:rPr>
              <a:t>web</a:t>
            </a:r>
            <a:r>
              <a:rPr lang="ja-JP" altLang="en-US" smtClean="0">
                <a:solidFill>
                  <a:schemeClr val="accent4"/>
                </a:solidFill>
              </a:rPr>
              <a:t>サーバを追加</a:t>
            </a:r>
            <a:endParaRPr lang="en-US" altLang="ja-JP" smtClean="0">
              <a:solidFill>
                <a:schemeClr val="accent4"/>
              </a:solidFill>
            </a:endParaRPr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254093" cy="532945"/>
          </a:xfrm>
        </p:spPr>
        <p:txBody>
          <a:bodyPr/>
          <a:lstStyle/>
          <a:p>
            <a:r>
              <a:rPr lang="ja-JP" altLang="en-US"/>
              <a:t>使ってみる～ハンズオン ケーススタディ～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502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49"/>
            <a:ext cx="8686799" cy="1827573"/>
          </a:xfrm>
        </p:spPr>
        <p:txBody>
          <a:bodyPr>
            <a:normAutofit/>
          </a:bodyPr>
          <a:lstStyle/>
          <a:p>
            <a:pPr marL="271463" indent="-271463"/>
            <a:r>
              <a:rPr lang="en-US" altLang="ja-JP" smtClean="0"/>
              <a:t>Sidecar</a:t>
            </a:r>
            <a:r>
              <a:rPr lang="ja-JP" altLang="en-US" smtClean="0"/>
              <a:t>パターンで実現してみる</a:t>
            </a:r>
            <a:endParaRPr lang="en-US" altLang="ja-JP" smtClean="0"/>
          </a:p>
          <a:p>
            <a:pPr marL="728663" lvl="1" indent="-271463"/>
            <a:r>
              <a:rPr kumimoji="1" lang="en-US" altLang="ja-JP" smtClean="0"/>
              <a:t>frontend_sidecar.py</a:t>
            </a:r>
          </a:p>
          <a:p>
            <a:pPr marL="728663" lvl="1" indent="-271463"/>
            <a:r>
              <a:rPr kumimoji="1" lang="en-US" altLang="ja-JP" smtClean="0"/>
              <a:t>backend_sidecar.py</a:t>
            </a:r>
          </a:p>
          <a:p>
            <a:pPr marL="728663" lvl="1" indent="-271463"/>
            <a:r>
              <a:rPr lang="ja-JP" altLang="en-US" smtClean="0"/>
              <a:t>↑の</a:t>
            </a:r>
            <a:r>
              <a:rPr lang="en-US" altLang="ja-JP" smtClean="0"/>
              <a:t>2</a:t>
            </a:r>
            <a:r>
              <a:rPr lang="ja-JP" altLang="en-US" smtClean="0"/>
              <a:t>つは</a:t>
            </a:r>
            <a:r>
              <a:rPr lang="en-US" altLang="ja-JP" smtClean="0"/>
              <a:t>python</a:t>
            </a:r>
            <a:r>
              <a:rPr lang="ja-JP" altLang="en-US" smtClean="0"/>
              <a:t>ライブラリの</a:t>
            </a:r>
            <a:r>
              <a:rPr lang="en-US" altLang="ja-JP" smtClean="0"/>
              <a:t>Flask</a:t>
            </a:r>
            <a:r>
              <a:rPr lang="ja-JP" altLang="en-US" smtClean="0"/>
              <a:t>を利用して実装</a:t>
            </a:r>
            <a:endParaRPr kumimoji="1" lang="en-US" altLang="ja-JP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使ってみる～ハンズオン ケーススタディ～</a:t>
            </a:r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6258360" y="3281192"/>
            <a:ext cx="1529691" cy="17333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frontend.py</a:t>
            </a:r>
          </a:p>
          <a:p>
            <a:pPr algn="ctr"/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GET</a:t>
            </a:r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あて先は</a:t>
            </a:r>
            <a:endParaRPr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http://$dst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1175061" y="3060861"/>
            <a:ext cx="936000" cy="720000"/>
            <a:chOff x="1200152" y="2015070"/>
            <a:chExt cx="1440000" cy="1108780"/>
          </a:xfrm>
        </p:grpSpPr>
        <p:sp>
          <p:nvSpPr>
            <p:cNvPr id="5" name="正方形/長方形 4"/>
            <p:cNvSpPr/>
            <p:nvPr/>
          </p:nvSpPr>
          <p:spPr>
            <a:xfrm>
              <a:off x="1200152" y="2193213"/>
              <a:ext cx="1440000" cy="9306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200152" y="2015070"/>
              <a:ext cx="1440000" cy="1820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0" name="テキスト ボックス 9"/>
          <p:cNvSpPr txBox="1"/>
          <p:nvPr/>
        </p:nvSpPr>
        <p:spPr>
          <a:xfrm>
            <a:off x="1187630" y="3746007"/>
            <a:ext cx="93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ブラウザ</a:t>
            </a:r>
            <a:endParaRPr kumimoji="1" lang="en-US" altLang="ja-JP" smtClean="0"/>
          </a:p>
        </p:txBody>
      </p:sp>
      <p:cxnSp>
        <p:nvCxnSpPr>
          <p:cNvPr id="18" name="直線矢印コネクタ 17"/>
          <p:cNvCxnSpPr/>
          <p:nvPr/>
        </p:nvCxnSpPr>
        <p:spPr>
          <a:xfrm flipV="1">
            <a:off x="2176392" y="3500982"/>
            <a:ext cx="694267" cy="8467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2083258" y="3026161"/>
            <a:ext cx="841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GET/</a:t>
            </a:r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264690" y="2702995"/>
            <a:ext cx="1805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mtClean="0"/>
              <a:t>5000</a:t>
            </a:r>
            <a:r>
              <a:rPr lang="ja-JP" altLang="en-US" smtClean="0"/>
              <a:t>番ポートで</a:t>
            </a:r>
            <a:endParaRPr lang="en-US" altLang="ja-JP" smtClean="0"/>
          </a:p>
          <a:p>
            <a:pPr algn="ctr"/>
            <a:r>
              <a:rPr lang="ja-JP" altLang="en-US" smtClean="0"/>
              <a:t>待ち受け</a:t>
            </a:r>
            <a:endParaRPr kumimoji="1" lang="ja-JP" altLang="en-US"/>
          </a:p>
        </p:txBody>
      </p:sp>
      <p:grpSp>
        <p:nvGrpSpPr>
          <p:cNvPr id="23" name="グループ化 22"/>
          <p:cNvGrpSpPr/>
          <p:nvPr/>
        </p:nvGrpSpPr>
        <p:grpSpPr>
          <a:xfrm>
            <a:off x="1159846" y="4188817"/>
            <a:ext cx="936000" cy="720000"/>
            <a:chOff x="6305552" y="2015070"/>
            <a:chExt cx="1440000" cy="1108780"/>
          </a:xfrm>
        </p:grpSpPr>
        <p:sp>
          <p:nvSpPr>
            <p:cNvPr id="24" name="正方形/長方形 23"/>
            <p:cNvSpPr/>
            <p:nvPr/>
          </p:nvSpPr>
          <p:spPr>
            <a:xfrm>
              <a:off x="6305552" y="2193213"/>
              <a:ext cx="1440000" cy="9306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6443134" y="2438404"/>
              <a:ext cx="804333" cy="152404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7205168" y="2383801"/>
              <a:ext cx="483285" cy="297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600" smtClean="0">
                  <a:solidFill>
                    <a:schemeClr val="bg1"/>
                  </a:solidFill>
                </a:rPr>
                <a:t>さん</a:t>
              </a:r>
              <a:endParaRPr kumimoji="1" lang="ja-JP" altLang="en-US" sz="600">
                <a:solidFill>
                  <a:schemeClr val="bg1"/>
                </a:solidFill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6713278" y="2779614"/>
              <a:ext cx="624549" cy="26486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500" smtClean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yoisho</a:t>
              </a:r>
              <a:endParaRPr kumimoji="1" lang="ja-JP" altLang="en-US" sz="5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6305552" y="2015070"/>
              <a:ext cx="1440000" cy="1820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29" name="テキスト ボックス 28"/>
          <p:cNvSpPr txBox="1"/>
          <p:nvPr/>
        </p:nvSpPr>
        <p:spPr>
          <a:xfrm>
            <a:off x="1190304" y="4873963"/>
            <a:ext cx="93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ブラウザ</a:t>
            </a:r>
            <a:endParaRPr kumimoji="1" lang="en-US" altLang="ja-JP" smtClean="0"/>
          </a:p>
        </p:txBody>
      </p:sp>
      <p:cxnSp>
        <p:nvCxnSpPr>
          <p:cNvPr id="30" name="直線矢印コネクタ 29"/>
          <p:cNvCxnSpPr/>
          <p:nvPr/>
        </p:nvCxnSpPr>
        <p:spPr>
          <a:xfrm flipV="1">
            <a:off x="2167925" y="4651579"/>
            <a:ext cx="694267" cy="8467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2074791" y="4236998"/>
            <a:ext cx="96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/>
              <a:t>POST</a:t>
            </a:r>
            <a:r>
              <a:rPr kumimoji="1" lang="en-US" altLang="ja-JP" smtClean="0"/>
              <a:t>/</a:t>
            </a:r>
            <a:endParaRPr kumimoji="1" lang="ja-JP" altLang="en-US"/>
          </a:p>
        </p:txBody>
      </p:sp>
      <p:grpSp>
        <p:nvGrpSpPr>
          <p:cNvPr id="35" name="グループ化 34"/>
          <p:cNvGrpSpPr/>
          <p:nvPr/>
        </p:nvGrpSpPr>
        <p:grpSpPr>
          <a:xfrm rot="2700000">
            <a:off x="1072103" y="4687970"/>
            <a:ext cx="354344" cy="379765"/>
            <a:chOff x="261257" y="2784429"/>
            <a:chExt cx="627743" cy="985014"/>
          </a:xfrm>
        </p:grpSpPr>
        <p:sp>
          <p:nvSpPr>
            <p:cNvPr id="33" name="二等辺三角形 32"/>
            <p:cNvSpPr/>
            <p:nvPr/>
          </p:nvSpPr>
          <p:spPr>
            <a:xfrm>
              <a:off x="261257" y="2784429"/>
              <a:ext cx="627743" cy="534504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500600" y="3175000"/>
              <a:ext cx="149056" cy="5944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6" name="円形吹き出し 35"/>
          <p:cNvSpPr/>
          <p:nvPr/>
        </p:nvSpPr>
        <p:spPr>
          <a:xfrm>
            <a:off x="28326" y="4094048"/>
            <a:ext cx="1080347" cy="468411"/>
          </a:xfrm>
          <a:prstGeom prst="wedgeEllipseCallout">
            <a:avLst>
              <a:gd name="adj1" fmla="val 57537"/>
              <a:gd name="adj2" fmla="val 932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Click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左カーブ矢印 45"/>
          <p:cNvSpPr/>
          <p:nvPr/>
        </p:nvSpPr>
        <p:spPr>
          <a:xfrm rot="7356022" flipV="1">
            <a:off x="5745987" y="5031945"/>
            <a:ext cx="745213" cy="435053"/>
          </a:xfrm>
          <a:prstGeom prst="curvedLeftArrow">
            <a:avLst>
              <a:gd name="adj1" fmla="val 10887"/>
              <a:gd name="adj2" fmla="val 36020"/>
              <a:gd name="adj3" fmla="val 22685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3521769" y="5509454"/>
            <a:ext cx="2402840" cy="406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backend.py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433637" y="5932310"/>
            <a:ext cx="264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mtClean="0"/>
              <a:t>5000</a:t>
            </a:r>
            <a:r>
              <a:rPr lang="ja-JP" altLang="en-US" smtClean="0"/>
              <a:t>番ポートで待ち受け</a:t>
            </a:r>
            <a:endParaRPr kumimoji="1" lang="ja-JP" altLang="en-US"/>
          </a:p>
        </p:txBody>
      </p:sp>
      <p:sp>
        <p:nvSpPr>
          <p:cNvPr id="51" name="フローチャート: 磁気ディスク 50"/>
          <p:cNvSpPr/>
          <p:nvPr/>
        </p:nvSpPr>
        <p:spPr>
          <a:xfrm>
            <a:off x="6671417" y="5419058"/>
            <a:ext cx="1448431" cy="580633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アクセスログ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6917378" y="5987136"/>
            <a:ext cx="94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mtClean="0"/>
              <a:t>/log</a:t>
            </a:r>
            <a:endParaRPr kumimoji="1" lang="ja-JP" altLang="en-US"/>
          </a:p>
        </p:txBody>
      </p:sp>
      <p:cxnSp>
        <p:nvCxnSpPr>
          <p:cNvPr id="53" name="直線矢印コネクタ 52"/>
          <p:cNvCxnSpPr>
            <a:stCxn id="48" idx="3"/>
            <a:endCxn id="51" idx="2"/>
          </p:cNvCxnSpPr>
          <p:nvPr/>
        </p:nvCxnSpPr>
        <p:spPr>
          <a:xfrm flipV="1">
            <a:off x="5924609" y="5709375"/>
            <a:ext cx="746808" cy="3271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正方形/長方形 53"/>
          <p:cNvSpPr/>
          <p:nvPr/>
        </p:nvSpPr>
        <p:spPr>
          <a:xfrm>
            <a:off x="2872352" y="3294887"/>
            <a:ext cx="2445345" cy="17196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frontend_sidecar.py</a:t>
            </a:r>
          </a:p>
          <a:p>
            <a:pPr algn="ctr"/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GET/POST</a:t>
            </a:r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ともに</a:t>
            </a:r>
            <a:endParaRPr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あて先は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http://$dst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5" name="直線矢印コネクタ 54"/>
          <p:cNvCxnSpPr/>
          <p:nvPr/>
        </p:nvCxnSpPr>
        <p:spPr>
          <a:xfrm flipV="1">
            <a:off x="5324858" y="3484158"/>
            <a:ext cx="924069" cy="8467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5243948" y="3102161"/>
            <a:ext cx="841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GET/</a:t>
            </a:r>
            <a:endParaRPr kumimoji="1" lang="ja-JP" altLang="en-US"/>
          </a:p>
        </p:txBody>
      </p:sp>
      <p:cxnSp>
        <p:nvCxnSpPr>
          <p:cNvPr id="59" name="直線矢印コネクタ 58"/>
          <p:cNvCxnSpPr/>
          <p:nvPr/>
        </p:nvCxnSpPr>
        <p:spPr>
          <a:xfrm flipV="1">
            <a:off x="5362801" y="4651579"/>
            <a:ext cx="924069" cy="8467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5308366" y="4236998"/>
            <a:ext cx="96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/>
              <a:t>POST</a:t>
            </a:r>
            <a:r>
              <a:rPr kumimoji="1" lang="en-US" altLang="ja-JP" smtClean="0"/>
              <a:t>/</a:t>
            </a:r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3521769" y="6316438"/>
            <a:ext cx="2402840" cy="406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backend_sidecar.py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63" name="グループ化 62"/>
          <p:cNvGrpSpPr/>
          <p:nvPr/>
        </p:nvGrpSpPr>
        <p:grpSpPr>
          <a:xfrm>
            <a:off x="1746142" y="6021836"/>
            <a:ext cx="936000" cy="720000"/>
            <a:chOff x="1200152" y="2015070"/>
            <a:chExt cx="1440000" cy="1108780"/>
          </a:xfrm>
        </p:grpSpPr>
        <p:sp>
          <p:nvSpPr>
            <p:cNvPr id="64" name="正方形/長方形 63"/>
            <p:cNvSpPr/>
            <p:nvPr/>
          </p:nvSpPr>
          <p:spPr>
            <a:xfrm>
              <a:off x="1200152" y="2193213"/>
              <a:ext cx="1440000" cy="9306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5" name="正方形/長方形 64"/>
            <p:cNvSpPr/>
            <p:nvPr/>
          </p:nvSpPr>
          <p:spPr>
            <a:xfrm>
              <a:off x="1200152" y="2015070"/>
              <a:ext cx="1440000" cy="1820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67" name="テキスト ボックス 66"/>
          <p:cNvSpPr txBox="1"/>
          <p:nvPr/>
        </p:nvSpPr>
        <p:spPr>
          <a:xfrm>
            <a:off x="2654339" y="5987136"/>
            <a:ext cx="841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GET/</a:t>
            </a:r>
            <a:endParaRPr kumimoji="1" lang="ja-JP" altLang="en-US"/>
          </a:p>
        </p:txBody>
      </p:sp>
      <p:sp>
        <p:nvSpPr>
          <p:cNvPr id="73" name="左カーブ矢印 72"/>
          <p:cNvSpPr/>
          <p:nvPr/>
        </p:nvSpPr>
        <p:spPr>
          <a:xfrm rot="19227587">
            <a:off x="6056661" y="6057326"/>
            <a:ext cx="745760" cy="431484"/>
          </a:xfrm>
          <a:prstGeom prst="curvedLeftArrow">
            <a:avLst>
              <a:gd name="adj1" fmla="val 10887"/>
              <a:gd name="adj2" fmla="val 36020"/>
              <a:gd name="adj3" fmla="val 22685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4" name="左カーブ矢印 73"/>
          <p:cNvSpPr/>
          <p:nvPr/>
        </p:nvSpPr>
        <p:spPr>
          <a:xfrm>
            <a:off x="2762854" y="6303888"/>
            <a:ext cx="745760" cy="431484"/>
          </a:xfrm>
          <a:prstGeom prst="curvedLeftArrow">
            <a:avLst>
              <a:gd name="adj1" fmla="val 10887"/>
              <a:gd name="adj2" fmla="val 36020"/>
              <a:gd name="adj3" fmla="val 22685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6150902" y="2681958"/>
            <a:ext cx="1805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mtClean="0"/>
              <a:t>5000</a:t>
            </a:r>
            <a:r>
              <a:rPr lang="ja-JP" altLang="en-US" smtClean="0"/>
              <a:t>番ポートで</a:t>
            </a:r>
            <a:endParaRPr lang="en-US" altLang="ja-JP" smtClean="0"/>
          </a:p>
          <a:p>
            <a:pPr algn="ctr"/>
            <a:r>
              <a:rPr lang="ja-JP" altLang="en-US" smtClean="0"/>
              <a:t>待ち受け</a:t>
            </a:r>
            <a:endParaRPr kumimoji="1" lang="ja-JP" altLang="en-US"/>
          </a:p>
        </p:txBody>
      </p:sp>
      <p:cxnSp>
        <p:nvCxnSpPr>
          <p:cNvPr id="77" name="直線矢印コネクタ 76"/>
          <p:cNvCxnSpPr/>
          <p:nvPr/>
        </p:nvCxnSpPr>
        <p:spPr>
          <a:xfrm rot="10800000" flipV="1">
            <a:off x="5310662" y="3712344"/>
            <a:ext cx="924069" cy="8467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endCxn id="28" idx="3"/>
          </p:cNvCxnSpPr>
          <p:nvPr/>
        </p:nvCxnSpPr>
        <p:spPr>
          <a:xfrm flipH="1">
            <a:off x="2095846" y="3716577"/>
            <a:ext cx="769345" cy="531342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/>
          <p:nvPr/>
        </p:nvCxnSpPr>
        <p:spPr>
          <a:xfrm rot="10800000" flipV="1">
            <a:off x="5322476" y="4852772"/>
            <a:ext cx="924069" cy="8467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 rot="10800000" flipV="1">
            <a:off x="2121427" y="4868402"/>
            <a:ext cx="694267" cy="8467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12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コンテナ構築</a:t>
            </a:r>
            <a:r>
              <a:rPr kumimoji="1" lang="en-US" altLang="ja-JP" smtClean="0"/>
              <a:t>&amp;</a:t>
            </a:r>
            <a:r>
              <a:rPr kumimoji="1" lang="ja-JP" altLang="en-US" smtClean="0"/>
              <a:t>動作確認を始めて下さい</a:t>
            </a:r>
            <a:endParaRPr kumimoji="1" lang="en-US" altLang="ja-JP" smtClean="0"/>
          </a:p>
          <a:p>
            <a:pPr lvl="1"/>
            <a:r>
              <a:rPr kumimoji="1" lang="ja-JP" altLang="en-US" smtClean="0"/>
              <a:t>制約事項</a:t>
            </a:r>
            <a:endParaRPr kumimoji="1" lang="en-US" altLang="ja-JP" smtClean="0"/>
          </a:p>
          <a:p>
            <a:pPr lvl="2"/>
            <a:r>
              <a:rPr lang="ja-JP" altLang="en-US" smtClean="0"/>
              <a:t>社長のコード変更禁止！</a:t>
            </a:r>
            <a:r>
              <a:rPr lang="en-US" altLang="ja-JP" smtClean="0"/>
              <a:t>(</a:t>
            </a:r>
            <a:r>
              <a:rPr lang="ja-JP" altLang="en-US" smtClean="0"/>
              <a:t>当たり前だよね</a:t>
            </a:r>
            <a:r>
              <a:rPr lang="en-US" altLang="ja-JP" smtClean="0"/>
              <a:t>!)</a:t>
            </a:r>
          </a:p>
          <a:p>
            <a:pPr lvl="2"/>
            <a:r>
              <a:rPr lang="ja-JP" altLang="en-US" smtClean="0"/>
              <a:t>コンテナのベースイメージは</a:t>
            </a:r>
            <a:r>
              <a:rPr lang="en-US" altLang="ja-JP" smtClean="0">
                <a:solidFill>
                  <a:schemeClr val="accent4"/>
                </a:solidFill>
              </a:rPr>
              <a:t>python:3</a:t>
            </a:r>
            <a:r>
              <a:rPr lang="ja-JP" altLang="en-US" smtClean="0"/>
              <a:t>を使ってください</a:t>
            </a:r>
            <a:endParaRPr lang="en-US" altLang="ja-JP" smtClean="0"/>
          </a:p>
          <a:p>
            <a:pPr lvl="2"/>
            <a:r>
              <a:rPr lang="ja-JP" altLang="en-US" smtClean="0"/>
              <a:t>ブラウザからは</a:t>
            </a:r>
            <a:endParaRPr lang="en-US" altLang="ja-JP" smtClean="0"/>
          </a:p>
          <a:p>
            <a:pPr lvl="3"/>
            <a:r>
              <a:rPr lang="en-US" altLang="ja-JP" smtClean="0"/>
              <a:t>Yoisho </a:t>
            </a:r>
            <a:r>
              <a:rPr lang="en-US" altLang="ja-JP">
                <a:hlinkClick r:id="rId2"/>
              </a:rPr>
              <a:t>http://XXXx:XXX</a:t>
            </a:r>
            <a:r>
              <a:rPr lang="ja-JP" altLang="en-US"/>
              <a:t>で</a:t>
            </a:r>
            <a:r>
              <a:rPr lang="ja-JP" altLang="en-US" smtClean="0"/>
              <a:t>アクセス</a:t>
            </a:r>
            <a:endParaRPr lang="en-US" altLang="ja-JP"/>
          </a:p>
          <a:p>
            <a:pPr lvl="3"/>
            <a:r>
              <a:rPr lang="ja-JP" altLang="en-US" smtClean="0"/>
              <a:t>ログ </a:t>
            </a:r>
            <a:r>
              <a:rPr lang="en-US" altLang="ja-JP" smtClean="0">
                <a:hlinkClick r:id="rId3"/>
              </a:rPr>
              <a:t>http://XXXX:XXX</a:t>
            </a:r>
            <a:r>
              <a:rPr lang="ja-JP" altLang="en-US" smtClean="0"/>
              <a:t>でアクセス</a:t>
            </a:r>
            <a:endParaRPr lang="en-US" altLang="ja-JP"/>
          </a:p>
          <a:p>
            <a:pPr lvl="3"/>
            <a:endParaRPr lang="en-US" altLang="ja-JP" smtClean="0"/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使ってみる～ハンズオン ケーススタディ～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044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正方形/長方形 62"/>
          <p:cNvSpPr/>
          <p:nvPr/>
        </p:nvSpPr>
        <p:spPr>
          <a:xfrm>
            <a:off x="6529010" y="1572079"/>
            <a:ext cx="2353732" cy="51843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3423858" y="1572079"/>
            <a:ext cx="3020481" cy="51843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261258" y="1572079"/>
            <a:ext cx="3083076" cy="51843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使ってみる～ハンズオン　ケーススタディ～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50"/>
            <a:ext cx="8686799" cy="679450"/>
          </a:xfrm>
        </p:spPr>
        <p:txBody>
          <a:bodyPr>
            <a:normAutofit/>
          </a:bodyPr>
          <a:lstStyle/>
          <a:p>
            <a:r>
              <a:rPr kumimoji="1" lang="ja-JP" altLang="en-US" sz="2000" smtClean="0"/>
              <a:t>コンテナが増えて、起動順序、ネットワークとかボリューム設定がうざくなかったですか</a:t>
            </a:r>
            <a:r>
              <a:rPr kumimoji="1" lang="en-US" altLang="ja-JP" sz="2000" smtClean="0"/>
              <a:t>?</a:t>
            </a:r>
            <a:br>
              <a:rPr kumimoji="1" lang="en-US" altLang="ja-JP" sz="2000" smtClean="0"/>
            </a:br>
            <a:r>
              <a:rPr kumimoji="1" lang="ja-JP" altLang="en-US" sz="2000" smtClean="0"/>
              <a:t>⇒それ、</a:t>
            </a:r>
            <a:r>
              <a:rPr kumimoji="1" lang="en-US" altLang="ja-JP" sz="2000" smtClean="0"/>
              <a:t>docker-compose</a:t>
            </a:r>
            <a:r>
              <a:rPr kumimoji="1" lang="ja-JP" altLang="en-US" sz="2000" smtClean="0"/>
              <a:t>でできます！</a:t>
            </a:r>
            <a:endParaRPr kumimoji="1" lang="ja-JP" altLang="en-US" sz="2000"/>
          </a:p>
        </p:txBody>
      </p:sp>
      <p:sp>
        <p:nvSpPr>
          <p:cNvPr id="57" name="正方形/長方形 56"/>
          <p:cNvSpPr/>
          <p:nvPr/>
        </p:nvSpPr>
        <p:spPr>
          <a:xfrm>
            <a:off x="281516" y="1572079"/>
            <a:ext cx="306281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/>
              <a:t>version: '3'</a:t>
            </a:r>
          </a:p>
          <a:p>
            <a:endParaRPr lang="en-US" altLang="ja-JP" sz="1200"/>
          </a:p>
          <a:p>
            <a:r>
              <a:rPr lang="en-US" altLang="ja-JP" sz="1200"/>
              <a:t>services:</a:t>
            </a:r>
          </a:p>
          <a:p>
            <a:r>
              <a:rPr lang="en-US" altLang="ja-JP" sz="1200"/>
              <a:t>  frontend_sidecar:</a:t>
            </a:r>
          </a:p>
          <a:p>
            <a:r>
              <a:rPr lang="en-US" altLang="ja-JP" sz="1200"/>
              <a:t>    environment:</a:t>
            </a:r>
          </a:p>
          <a:p>
            <a:r>
              <a:rPr lang="en-US" altLang="ja-JP" sz="1200"/>
              <a:t>      - dst=http://frontend:5000</a:t>
            </a:r>
          </a:p>
          <a:p>
            <a:r>
              <a:rPr lang="en-US" altLang="ja-JP" sz="1200"/>
              <a:t>    build: ./frontend_sidecar</a:t>
            </a:r>
          </a:p>
          <a:p>
            <a:r>
              <a:rPr lang="en-US" altLang="ja-JP" sz="1200"/>
              <a:t>    image: frontend_sidecar:1.0</a:t>
            </a:r>
          </a:p>
          <a:p>
            <a:r>
              <a:rPr lang="en-US" altLang="ja-JP" sz="1200"/>
              <a:t>    container_name: frontend_sidecar</a:t>
            </a:r>
          </a:p>
          <a:p>
            <a:r>
              <a:rPr lang="en-US" altLang="ja-JP" sz="1200">
                <a:solidFill>
                  <a:schemeClr val="accent4"/>
                </a:solidFill>
              </a:rPr>
              <a:t>    networks:</a:t>
            </a:r>
          </a:p>
          <a:p>
            <a:r>
              <a:rPr lang="en-US" altLang="ja-JP" sz="1200">
                <a:solidFill>
                  <a:schemeClr val="accent4"/>
                </a:solidFill>
              </a:rPr>
              <a:t>      - yoisho-net</a:t>
            </a:r>
          </a:p>
          <a:p>
            <a:r>
              <a:rPr lang="en-US" altLang="ja-JP" sz="1200"/>
              <a:t>    ports: </a:t>
            </a:r>
          </a:p>
          <a:p>
            <a:r>
              <a:rPr lang="en-US" altLang="ja-JP" sz="1200"/>
              <a:t>      - 8080:5000</a:t>
            </a:r>
          </a:p>
          <a:p>
            <a:r>
              <a:rPr lang="en-US" altLang="ja-JP" sz="1200"/>
              <a:t>    </a:t>
            </a:r>
          </a:p>
          <a:p>
            <a:endParaRPr lang="en-US" altLang="ja-JP" sz="1200"/>
          </a:p>
          <a:p>
            <a:r>
              <a:rPr lang="en-US" altLang="ja-JP" sz="1200"/>
              <a:t>  frontend:</a:t>
            </a:r>
          </a:p>
          <a:p>
            <a:r>
              <a:rPr lang="en-US" altLang="ja-JP" sz="1200"/>
              <a:t>    depends_on:</a:t>
            </a:r>
          </a:p>
          <a:p>
            <a:r>
              <a:rPr lang="en-US" altLang="ja-JP" sz="1200"/>
              <a:t>      - backend</a:t>
            </a:r>
          </a:p>
          <a:p>
            <a:r>
              <a:rPr lang="en-US" altLang="ja-JP" sz="1200"/>
              <a:t>      - frontend_sidecar</a:t>
            </a:r>
          </a:p>
          <a:p>
            <a:r>
              <a:rPr lang="en-US" altLang="ja-JP" sz="1200"/>
              <a:t>    environment:</a:t>
            </a:r>
          </a:p>
          <a:p>
            <a:r>
              <a:rPr lang="en-US" altLang="ja-JP" sz="1200"/>
              <a:t>      - dst=http://backend:5000</a:t>
            </a:r>
          </a:p>
          <a:p>
            <a:r>
              <a:rPr lang="en-US" altLang="ja-JP" sz="1200"/>
              <a:t>    build: ./frontend</a:t>
            </a:r>
          </a:p>
          <a:p>
            <a:r>
              <a:rPr lang="en-US" altLang="ja-JP" sz="1200"/>
              <a:t>    image: frontend:1.0</a:t>
            </a:r>
          </a:p>
          <a:p>
            <a:r>
              <a:rPr lang="en-US" altLang="ja-JP" sz="1200"/>
              <a:t>    container_name: frontend</a:t>
            </a:r>
          </a:p>
          <a:p>
            <a:r>
              <a:rPr lang="en-US" altLang="ja-JP" sz="1200">
                <a:solidFill>
                  <a:schemeClr val="accent4"/>
                </a:solidFill>
              </a:rPr>
              <a:t>    networks:</a:t>
            </a:r>
          </a:p>
          <a:p>
            <a:r>
              <a:rPr lang="en-US" altLang="ja-JP" sz="1200">
                <a:solidFill>
                  <a:schemeClr val="accent4"/>
                </a:solidFill>
              </a:rPr>
              <a:t>      - yoisho-net</a:t>
            </a:r>
            <a:endParaRPr lang="ja-JP" altLang="en-US" sz="1200">
              <a:solidFill>
                <a:schemeClr val="accent4"/>
              </a:solidFill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3437464" y="1919955"/>
            <a:ext cx="300687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/>
              <a:t> backend:</a:t>
            </a:r>
          </a:p>
          <a:p>
            <a:r>
              <a:rPr lang="en-US" altLang="ja-JP" sz="1200"/>
              <a:t>    build: ./backend</a:t>
            </a:r>
          </a:p>
          <a:p>
            <a:r>
              <a:rPr lang="en-US" altLang="ja-JP" sz="1200"/>
              <a:t>    image: backend:1.0</a:t>
            </a:r>
          </a:p>
          <a:p>
            <a:r>
              <a:rPr lang="en-US" altLang="ja-JP" sz="1200"/>
              <a:t>    container_name: backend</a:t>
            </a:r>
          </a:p>
          <a:p>
            <a:r>
              <a:rPr lang="en-US" altLang="ja-JP" sz="1200">
                <a:solidFill>
                  <a:schemeClr val="accent4"/>
                </a:solidFill>
              </a:rPr>
              <a:t>    networks:</a:t>
            </a:r>
          </a:p>
          <a:p>
            <a:r>
              <a:rPr lang="en-US" altLang="ja-JP" sz="1200">
                <a:solidFill>
                  <a:schemeClr val="accent4"/>
                </a:solidFill>
              </a:rPr>
              <a:t>      - yoisho-net</a:t>
            </a:r>
          </a:p>
          <a:p>
            <a:r>
              <a:rPr lang="en-US" altLang="ja-JP" sz="1200">
                <a:solidFill>
                  <a:schemeClr val="accent6"/>
                </a:solidFill>
              </a:rPr>
              <a:t>    volumes:</a:t>
            </a:r>
          </a:p>
          <a:p>
            <a:r>
              <a:rPr lang="en-US" altLang="ja-JP" sz="1200">
                <a:solidFill>
                  <a:schemeClr val="accent6"/>
                </a:solidFill>
              </a:rPr>
              <a:t>      - yoisho-log:/log</a:t>
            </a:r>
          </a:p>
          <a:p>
            <a:endParaRPr lang="en-US" altLang="ja-JP" sz="1200" smtClean="0"/>
          </a:p>
          <a:p>
            <a:endParaRPr lang="en-US" altLang="ja-JP" sz="1200"/>
          </a:p>
          <a:p>
            <a:r>
              <a:rPr lang="en-US" altLang="ja-JP" sz="1200"/>
              <a:t>  backend_sidecar:</a:t>
            </a:r>
          </a:p>
          <a:p>
            <a:r>
              <a:rPr lang="en-US" altLang="ja-JP" sz="1200"/>
              <a:t>    depends_on:</a:t>
            </a:r>
          </a:p>
          <a:p>
            <a:r>
              <a:rPr lang="en-US" altLang="ja-JP" sz="1200"/>
              <a:t>      - backend</a:t>
            </a:r>
          </a:p>
          <a:p>
            <a:r>
              <a:rPr lang="en-US" altLang="ja-JP" sz="1200"/>
              <a:t>    build: ./backend_sidecar</a:t>
            </a:r>
          </a:p>
          <a:p>
            <a:r>
              <a:rPr lang="en-US" altLang="ja-JP" sz="1200"/>
              <a:t>    image: backend_sidecar:1.0</a:t>
            </a:r>
          </a:p>
          <a:p>
            <a:r>
              <a:rPr lang="en-US" altLang="ja-JP" sz="1200"/>
              <a:t>    container_name: backend_sidecar</a:t>
            </a:r>
          </a:p>
          <a:p>
            <a:r>
              <a:rPr lang="en-US" altLang="ja-JP" sz="1200">
                <a:solidFill>
                  <a:schemeClr val="accent4"/>
                </a:solidFill>
              </a:rPr>
              <a:t>    networks:</a:t>
            </a:r>
          </a:p>
          <a:p>
            <a:r>
              <a:rPr lang="en-US" altLang="ja-JP" sz="1200">
                <a:solidFill>
                  <a:schemeClr val="accent4"/>
                </a:solidFill>
              </a:rPr>
              <a:t>      - yoisho-net</a:t>
            </a:r>
          </a:p>
          <a:p>
            <a:r>
              <a:rPr lang="en-US" altLang="ja-JP" sz="1200"/>
              <a:t>    ports:</a:t>
            </a:r>
          </a:p>
          <a:p>
            <a:r>
              <a:rPr lang="en-US" altLang="ja-JP" sz="1200"/>
              <a:t>      - 8081:5000</a:t>
            </a:r>
          </a:p>
          <a:p>
            <a:r>
              <a:rPr lang="en-US" altLang="ja-JP" sz="1200">
                <a:solidFill>
                  <a:schemeClr val="accent6"/>
                </a:solidFill>
              </a:rPr>
              <a:t>    volumes:</a:t>
            </a:r>
          </a:p>
          <a:p>
            <a:r>
              <a:rPr lang="en-US" altLang="ja-JP" sz="1200">
                <a:solidFill>
                  <a:schemeClr val="accent6"/>
                </a:solidFill>
              </a:rPr>
              <a:t>      - yoisho-log:/log:ro</a:t>
            </a:r>
          </a:p>
          <a:p>
            <a:endParaRPr lang="en-US" altLang="ja-JP" sz="1200"/>
          </a:p>
        </p:txBody>
      </p:sp>
      <p:sp>
        <p:nvSpPr>
          <p:cNvPr id="60" name="正方形/長方形 59"/>
          <p:cNvSpPr/>
          <p:nvPr/>
        </p:nvSpPr>
        <p:spPr>
          <a:xfrm>
            <a:off x="6520540" y="1919955"/>
            <a:ext cx="215053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>
                <a:solidFill>
                  <a:schemeClr val="accent4"/>
                </a:solidFill>
              </a:rPr>
              <a:t>networks:</a:t>
            </a:r>
          </a:p>
          <a:p>
            <a:r>
              <a:rPr lang="en-US" altLang="ja-JP" sz="1200">
                <a:solidFill>
                  <a:schemeClr val="accent4"/>
                </a:solidFill>
              </a:rPr>
              <a:t>  yoisho-net:</a:t>
            </a:r>
          </a:p>
          <a:p>
            <a:r>
              <a:rPr lang="en-US" altLang="ja-JP" sz="1200">
                <a:solidFill>
                  <a:schemeClr val="accent4"/>
                </a:solidFill>
              </a:rPr>
              <a:t>    driver: bridge</a:t>
            </a:r>
          </a:p>
          <a:p>
            <a:endParaRPr lang="en-US" altLang="ja-JP" sz="1200"/>
          </a:p>
          <a:p>
            <a:r>
              <a:rPr lang="en-US" altLang="ja-JP" sz="1200">
                <a:solidFill>
                  <a:schemeClr val="accent6"/>
                </a:solidFill>
              </a:rPr>
              <a:t>volumes:</a:t>
            </a:r>
          </a:p>
          <a:p>
            <a:r>
              <a:rPr lang="en-US" altLang="ja-JP" sz="1200">
                <a:solidFill>
                  <a:schemeClr val="accent6"/>
                </a:solidFill>
              </a:rPr>
              <a:t>  yoisho-log:</a:t>
            </a:r>
          </a:p>
          <a:p>
            <a:r>
              <a:rPr lang="en-US" altLang="ja-JP" sz="1200">
                <a:solidFill>
                  <a:schemeClr val="accent6"/>
                </a:solidFill>
              </a:rPr>
              <a:t>    driver: local</a:t>
            </a:r>
          </a:p>
        </p:txBody>
      </p:sp>
    </p:spTree>
    <p:extLst>
      <p:ext uri="{BB962C8B-B14F-4D97-AF65-F5344CB8AC3E}">
        <p14:creationId xmlns:p14="http://schemas.microsoft.com/office/powerpoint/2010/main" val="405264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アジェンダと今日のゴール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97" y="2835565"/>
            <a:ext cx="6927273" cy="3879273"/>
          </a:xfrm>
          <a:prstGeom prst="rect">
            <a:avLst/>
          </a:prstGeom>
        </p:spPr>
      </p:pic>
      <p:sp>
        <p:nvSpPr>
          <p:cNvPr id="8" name="ホームベース 7"/>
          <p:cNvSpPr/>
          <p:nvPr/>
        </p:nvSpPr>
        <p:spPr>
          <a:xfrm>
            <a:off x="1001459" y="1030438"/>
            <a:ext cx="2556000" cy="720000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Docker</a:t>
            </a:r>
            <a:r>
              <a:rPr lang="ja-JP" altLang="en-US" sz="2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を知る</a:t>
            </a:r>
            <a:endParaRPr lang="en-US" altLang="ja-JP" sz="24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メモ 12"/>
          <p:cNvSpPr/>
          <p:nvPr/>
        </p:nvSpPr>
        <p:spPr>
          <a:xfrm>
            <a:off x="1001459" y="1797543"/>
            <a:ext cx="2160000" cy="12600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Docker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って何？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・アーキテクチャ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・基礎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技術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・結局何が嬉しい？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山形 16"/>
          <p:cNvSpPr/>
          <p:nvPr/>
        </p:nvSpPr>
        <p:spPr>
          <a:xfrm>
            <a:off x="3304566" y="1031005"/>
            <a:ext cx="2556000" cy="720000"/>
          </a:xfrm>
          <a:prstGeom prst="chevron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使い方</a:t>
            </a:r>
            <a:r>
              <a:rPr lang="ja-JP" altLang="en-US" sz="2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ja-JP" altLang="en-US" sz="24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知</a:t>
            </a:r>
            <a:r>
              <a:rPr lang="ja-JP" altLang="en-US" sz="2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る</a:t>
            </a:r>
            <a:endParaRPr kumimoji="1" lang="ja-JP" altLang="en-US" sz="24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メモ 17"/>
          <p:cNvSpPr/>
          <p:nvPr/>
        </p:nvSpPr>
        <p:spPr>
          <a:xfrm>
            <a:off x="3304566" y="1797543"/>
            <a:ext cx="2160000" cy="12600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・イメージの作り方</a:t>
            </a:r>
            <a:endParaRPr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・コンテナ起動、終了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・ボリューム</a:t>
            </a:r>
            <a:endParaRPr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・ネットワーク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山形 18"/>
          <p:cNvSpPr/>
          <p:nvPr/>
        </p:nvSpPr>
        <p:spPr>
          <a:xfrm>
            <a:off x="5607673" y="1031005"/>
            <a:ext cx="2556000" cy="720000"/>
          </a:xfrm>
          <a:prstGeom prst="chevron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使ってみる</a:t>
            </a:r>
          </a:p>
        </p:txBody>
      </p:sp>
      <p:sp>
        <p:nvSpPr>
          <p:cNvPr id="20" name="メモ 19"/>
          <p:cNvSpPr/>
          <p:nvPr/>
        </p:nvSpPr>
        <p:spPr>
          <a:xfrm>
            <a:off x="5607673" y="1797543"/>
            <a:ext cx="2160000" cy="12600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・ハンズオン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コンテンツ プレースホルダー 2"/>
          <p:cNvSpPr txBox="1">
            <a:spLocks/>
          </p:cNvSpPr>
          <p:nvPr/>
        </p:nvSpPr>
        <p:spPr>
          <a:xfrm>
            <a:off x="7378028" y="6590151"/>
            <a:ext cx="1765972" cy="2517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1200" smtClean="0"/>
              <a:t>イラストに他意はありません</a:t>
            </a:r>
            <a:endParaRPr lang="ja-JP" altLang="en-US" sz="1200"/>
          </a:p>
        </p:txBody>
      </p:sp>
      <p:sp>
        <p:nvSpPr>
          <p:cNvPr id="3" name="円形吹き出し 2"/>
          <p:cNvSpPr/>
          <p:nvPr/>
        </p:nvSpPr>
        <p:spPr>
          <a:xfrm>
            <a:off x="1591620" y="3804520"/>
            <a:ext cx="609828" cy="425828"/>
          </a:xfrm>
          <a:prstGeom prst="wedgeEllipseCallo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？</a:t>
            </a:r>
          </a:p>
        </p:txBody>
      </p:sp>
      <p:sp>
        <p:nvSpPr>
          <p:cNvPr id="12" name="円形吹き出し 11"/>
          <p:cNvSpPr/>
          <p:nvPr/>
        </p:nvSpPr>
        <p:spPr>
          <a:xfrm>
            <a:off x="2917493" y="3151975"/>
            <a:ext cx="1544440" cy="715071"/>
          </a:xfrm>
          <a:prstGeom prst="wedgeEllipseCallout">
            <a:avLst>
              <a:gd name="adj1" fmla="val 27957"/>
              <a:gd name="adj2" fmla="val 66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Docker</a:t>
            </a:r>
            <a:r>
              <a:rPr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endParaRPr lang="en-US" altLang="ja-JP" sz="12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出来ることは</a:t>
            </a:r>
            <a:r>
              <a:rPr lang="en-US" altLang="ja-JP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わかった！</a:t>
            </a:r>
            <a:endParaRPr kumimoji="1" lang="ja-JP" altLang="en-US" sz="12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円形吹き出し 13"/>
          <p:cNvSpPr/>
          <p:nvPr/>
        </p:nvSpPr>
        <p:spPr>
          <a:xfrm>
            <a:off x="4835453" y="2741133"/>
            <a:ext cx="1544440" cy="715071"/>
          </a:xfrm>
          <a:prstGeom prst="wedgeEllipseCallout">
            <a:avLst>
              <a:gd name="adj1" fmla="val 6577"/>
              <a:gd name="adj2" fmla="val 66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構文とか</a:t>
            </a:r>
            <a:endParaRPr kumimoji="1" lang="en-US" altLang="ja-JP" sz="12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どうやったらいいか分かった！</a:t>
            </a:r>
          </a:p>
        </p:txBody>
      </p:sp>
      <p:sp>
        <p:nvSpPr>
          <p:cNvPr id="15" name="円形吹き出し 14"/>
          <p:cNvSpPr/>
          <p:nvPr/>
        </p:nvSpPr>
        <p:spPr>
          <a:xfrm>
            <a:off x="7097175" y="2671504"/>
            <a:ext cx="1544440" cy="715071"/>
          </a:xfrm>
          <a:prstGeom prst="wedgeEllipseCallout">
            <a:avLst>
              <a:gd name="adj1" fmla="val -31797"/>
              <a:gd name="adj2" fmla="val 932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完全に</a:t>
            </a:r>
            <a:endParaRPr kumimoji="1" lang="en-US" altLang="ja-JP" sz="12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理解した！</a:t>
            </a:r>
          </a:p>
        </p:txBody>
      </p:sp>
    </p:spTree>
    <p:extLst>
      <p:ext uri="{BB962C8B-B14F-4D97-AF65-F5344CB8AC3E}">
        <p14:creationId xmlns:p14="http://schemas.microsoft.com/office/powerpoint/2010/main" val="370256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使ってみる～ハンズオン～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49"/>
            <a:ext cx="8686799" cy="5801783"/>
          </a:xfrm>
        </p:spPr>
        <p:txBody>
          <a:bodyPr>
            <a:normAutofit/>
          </a:bodyPr>
          <a:lstStyle/>
          <a:p>
            <a:r>
              <a:rPr lang="ja-JP" altLang="en-US" sz="2400" smtClean="0"/>
              <a:t>ハンズオンでやること</a:t>
            </a:r>
            <a:endParaRPr lang="en-US" altLang="ja-JP" sz="2400" smtClean="0"/>
          </a:p>
          <a:p>
            <a:pPr lvl="1"/>
            <a:r>
              <a:rPr lang="ja-JP" altLang="en-US" sz="2000" smtClean="0"/>
              <a:t>既存アプリをコンテナ化する</a:t>
            </a:r>
            <a:endParaRPr lang="en-US" altLang="ja-JP" sz="2000" smtClean="0"/>
          </a:p>
          <a:p>
            <a:pPr lvl="1"/>
            <a:r>
              <a:rPr kumimoji="1" lang="ja-JP" altLang="en-US" sz="2000" smtClean="0"/>
              <a:t>既存アプリを組み合わせてサービスを構築する</a:t>
            </a:r>
            <a:endParaRPr kumimoji="1" lang="en-US" altLang="ja-JP" sz="2000" smtClean="0"/>
          </a:p>
          <a:p>
            <a:r>
              <a:rPr lang="ja-JP" altLang="en-US" sz="2400" smtClean="0"/>
              <a:t>ハンズ</a:t>
            </a:r>
            <a:r>
              <a:rPr lang="ja-JP" altLang="en-US" sz="2400"/>
              <a:t>オン</a:t>
            </a:r>
            <a:r>
              <a:rPr lang="ja-JP" altLang="en-US" sz="2400" smtClean="0"/>
              <a:t>でやらないこと</a:t>
            </a:r>
            <a:endParaRPr lang="en-US" altLang="ja-JP" sz="2400" smtClean="0"/>
          </a:p>
          <a:p>
            <a:pPr lvl="1"/>
            <a:r>
              <a:rPr kumimoji="1" lang="ja-JP" altLang="en-US" sz="2000" smtClean="0"/>
              <a:t>アプリの開発</a:t>
            </a:r>
            <a:r>
              <a:rPr lang="ja-JP" altLang="en-US" sz="2000" smtClean="0"/>
              <a:t>および変更</a:t>
            </a:r>
            <a:endParaRPr lang="en-US" altLang="ja-JP" sz="2000" smtClean="0"/>
          </a:p>
          <a:p>
            <a:pPr lvl="1"/>
            <a:r>
              <a:rPr lang="ja-JP" altLang="en-US" sz="2000" smtClean="0"/>
              <a:t>ホスト</a:t>
            </a:r>
            <a:r>
              <a:rPr lang="en-US" altLang="ja-JP" sz="2000" smtClean="0"/>
              <a:t>OS</a:t>
            </a:r>
            <a:r>
              <a:rPr lang="ja-JP" altLang="en-US" sz="2000" smtClean="0"/>
              <a:t>へのライブラリ等のインストール</a:t>
            </a:r>
            <a:endParaRPr lang="en-US" altLang="ja-JP" sz="2000" smtClean="0"/>
          </a:p>
          <a:p>
            <a:pPr lvl="1"/>
            <a:r>
              <a:rPr lang="ja-JP" altLang="en-US" sz="2000" smtClean="0"/>
              <a:t>マルチホストでのコンテナ連携</a:t>
            </a:r>
            <a:endParaRPr lang="en-US" altLang="ja-JP" sz="2000" smtClean="0"/>
          </a:p>
          <a:p>
            <a:pPr lvl="1"/>
            <a:endParaRPr kumimoji="1" lang="en-US" altLang="ja-JP" sz="1050"/>
          </a:p>
          <a:p>
            <a:r>
              <a:rPr lang="ja-JP" altLang="en-US" sz="2400"/>
              <a:t>ハンズオンは</a:t>
            </a:r>
            <a:r>
              <a:rPr lang="en-US" altLang="ja-JP" sz="2400"/>
              <a:t>2</a:t>
            </a:r>
            <a:r>
              <a:rPr lang="ja-JP" altLang="en-US" sz="2400"/>
              <a:t>チームに分かれて実施します</a:t>
            </a:r>
            <a:endParaRPr lang="en-US" altLang="ja-JP" sz="2400"/>
          </a:p>
          <a:p>
            <a:pPr lvl="1"/>
            <a:r>
              <a:rPr lang="ja-JP" altLang="en-US" sz="2000" smtClean="0"/>
              <a:t>お題</a:t>
            </a:r>
            <a:r>
              <a:rPr lang="en-US" altLang="ja-JP" sz="2000" smtClean="0"/>
              <a:t>(</a:t>
            </a:r>
            <a:r>
              <a:rPr lang="ja-JP" altLang="en-US" sz="2000" smtClean="0"/>
              <a:t>ケース</a:t>
            </a:r>
            <a:r>
              <a:rPr lang="ja-JP" altLang="en-US" sz="2000"/>
              <a:t>スタディ</a:t>
            </a:r>
            <a:r>
              <a:rPr lang="en-US" altLang="ja-JP" sz="2000" smtClean="0"/>
              <a:t>)</a:t>
            </a:r>
            <a:r>
              <a:rPr lang="ja-JP" altLang="en-US" sz="2000" smtClean="0"/>
              <a:t>を</a:t>
            </a:r>
            <a:r>
              <a:rPr lang="ja-JP" altLang="en-US" sz="2000"/>
              <a:t>出します</a:t>
            </a:r>
            <a:endParaRPr lang="en-US" altLang="ja-JP" sz="2000"/>
          </a:p>
          <a:p>
            <a:pPr lvl="2"/>
            <a:r>
              <a:rPr lang="ja-JP" altLang="en-US" sz="2000" smtClean="0"/>
              <a:t>チーム間で</a:t>
            </a:r>
            <a:r>
              <a:rPr lang="ja-JP" altLang="en-US" sz="2000"/>
              <a:t>システム構成のすり合わせ</a:t>
            </a:r>
            <a:endParaRPr lang="en-US" altLang="ja-JP" sz="2000"/>
          </a:p>
          <a:p>
            <a:pPr lvl="2"/>
            <a:r>
              <a:rPr lang="ja-JP" altLang="en-US" sz="2000"/>
              <a:t>チーム毎にモブワーク実施</a:t>
            </a:r>
            <a:r>
              <a:rPr lang="en-US" altLang="ja-JP" sz="2000"/>
              <a:t>(</a:t>
            </a:r>
            <a:r>
              <a:rPr lang="ja-JP" altLang="en-US" sz="2000"/>
              <a:t>各チームのチャンネルで実施</a:t>
            </a:r>
            <a:r>
              <a:rPr lang="en-US" altLang="ja-JP" sz="2000"/>
              <a:t>)</a:t>
            </a:r>
          </a:p>
          <a:p>
            <a:pPr lvl="3"/>
            <a:r>
              <a:rPr lang="ja-JP" altLang="en-US" sz="2000"/>
              <a:t>ドライバーの画面を共有して作業してください</a:t>
            </a:r>
            <a:endParaRPr lang="en-US" altLang="ja-JP" sz="2000"/>
          </a:p>
          <a:p>
            <a:pPr lvl="3"/>
            <a:r>
              <a:rPr lang="ja-JP" altLang="en-US" sz="2000"/>
              <a:t>ナビゲータは</a:t>
            </a:r>
            <a:r>
              <a:rPr lang="en-US" altLang="ja-JP" sz="2000"/>
              <a:t>gg</a:t>
            </a:r>
            <a:r>
              <a:rPr lang="ja-JP" altLang="en-US" sz="2000"/>
              <a:t>ったり、質問してドライバーをサポートして下さい</a:t>
            </a:r>
            <a:endParaRPr lang="en-US" altLang="ja-JP" sz="2000"/>
          </a:p>
          <a:p>
            <a:pPr lvl="2"/>
            <a:r>
              <a:rPr lang="ja-JP" altLang="en-US" sz="2000"/>
              <a:t>動作確認</a:t>
            </a:r>
            <a:r>
              <a:rPr lang="en-US" altLang="ja-JP" sz="2000"/>
              <a:t>&amp;</a:t>
            </a:r>
            <a:r>
              <a:rPr lang="ja-JP" altLang="en-US" sz="2000"/>
              <a:t>情報共有</a:t>
            </a:r>
            <a:endParaRPr lang="en-US" altLang="ja-JP" sz="2000"/>
          </a:p>
          <a:p>
            <a:r>
              <a:rPr lang="ja-JP" altLang="en-US" sz="2400"/>
              <a:t>↑を出来たら</a:t>
            </a:r>
            <a:r>
              <a:rPr lang="en-US" altLang="ja-JP" sz="2400"/>
              <a:t>2</a:t>
            </a:r>
            <a:r>
              <a:rPr lang="ja-JP" altLang="en-US" sz="2400"/>
              <a:t>巡</a:t>
            </a:r>
            <a:r>
              <a:rPr lang="ja-JP" altLang="en-US" sz="2400" smtClean="0"/>
              <a:t>します</a:t>
            </a:r>
            <a:endParaRPr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7431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使ってみる～ハンズオン ケーススタディ～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50"/>
            <a:ext cx="8686799" cy="1389054"/>
          </a:xfrm>
        </p:spPr>
        <p:txBody>
          <a:bodyPr>
            <a:normAutofit/>
          </a:bodyPr>
          <a:lstStyle/>
          <a:p>
            <a:pPr marL="271463" indent="-271463"/>
            <a:r>
              <a:rPr lang="en-US" altLang="ja-JP" smtClean="0"/>
              <a:t>Masuno</a:t>
            </a:r>
            <a:r>
              <a:rPr kumimoji="1" lang="en-US" altLang="ja-JP" smtClean="0"/>
              <a:t> SoftWare(</a:t>
            </a:r>
            <a:r>
              <a:rPr kumimoji="1" lang="ja-JP" altLang="en-US" smtClean="0"/>
              <a:t>通称</a:t>
            </a:r>
            <a:r>
              <a:rPr kumimoji="1" lang="en-US" altLang="ja-JP" smtClean="0"/>
              <a:t>MSW)</a:t>
            </a:r>
            <a:r>
              <a:rPr lang="ja-JP" altLang="en-US" smtClean="0"/>
              <a:t>では、売り上げ</a:t>
            </a:r>
            <a:r>
              <a:rPr lang="en-US" altLang="ja-JP" smtClean="0"/>
              <a:t>5</a:t>
            </a:r>
            <a:r>
              <a:rPr lang="ja-JP" altLang="en-US" smtClean="0"/>
              <a:t>兆円を目指し、新サービスを立ち上げようとしています！</a:t>
            </a:r>
            <a:endParaRPr lang="en-US" altLang="ja-JP" smtClean="0"/>
          </a:p>
          <a:p>
            <a:pPr marL="728663" lvl="1" indent="-271463"/>
            <a:r>
              <a:rPr kumimoji="1" lang="ja-JP" altLang="en-US" smtClean="0"/>
              <a:t>コンテナを組み合わせて以下のサービスを実現してください</a:t>
            </a:r>
            <a:endParaRPr kumimoji="1" lang="en-US" altLang="ja-JP" smtClean="0"/>
          </a:p>
        </p:txBody>
      </p:sp>
      <p:sp>
        <p:nvSpPr>
          <p:cNvPr id="4" name="正方形/長方形 3"/>
          <p:cNvSpPr/>
          <p:nvPr/>
        </p:nvSpPr>
        <p:spPr>
          <a:xfrm>
            <a:off x="653143" y="2518465"/>
            <a:ext cx="7837713" cy="321177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Yohisho</a:t>
            </a:r>
            <a:endParaRPr kumimoji="1" lang="ja-JP" altLang="en-US" sz="320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28" name="グループ化 27"/>
          <p:cNvGrpSpPr/>
          <p:nvPr/>
        </p:nvGrpSpPr>
        <p:grpSpPr>
          <a:xfrm>
            <a:off x="2385485" y="3111133"/>
            <a:ext cx="1440000" cy="1108780"/>
            <a:chOff x="2385486" y="2667002"/>
            <a:chExt cx="1440000" cy="1108780"/>
          </a:xfrm>
        </p:grpSpPr>
        <p:sp>
          <p:nvSpPr>
            <p:cNvPr id="5" name="正方形/長方形 4"/>
            <p:cNvSpPr/>
            <p:nvPr/>
          </p:nvSpPr>
          <p:spPr>
            <a:xfrm>
              <a:off x="2385486" y="2845145"/>
              <a:ext cx="1440000" cy="9306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523068" y="3090336"/>
              <a:ext cx="804333" cy="152404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3285102" y="3035733"/>
              <a:ext cx="3978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smtClean="0">
                  <a:solidFill>
                    <a:schemeClr val="bg1"/>
                  </a:solidFill>
                </a:rPr>
                <a:t>さん</a:t>
              </a:r>
              <a:endParaRPr kumimoji="1" lang="ja-JP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793212" y="3431546"/>
              <a:ext cx="624549" cy="26486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smtClean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yoisho</a:t>
              </a:r>
              <a:endParaRPr kumimoji="1" lang="ja-JP" altLang="en-US" sz="105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2385486" y="2667002"/>
              <a:ext cx="1440000" cy="1820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0" name="テキスト ボックス 9"/>
          <p:cNvSpPr txBox="1"/>
          <p:nvPr/>
        </p:nvSpPr>
        <p:spPr>
          <a:xfrm>
            <a:off x="2636643" y="4213390"/>
            <a:ext cx="93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ブラウザ</a:t>
            </a:r>
            <a:endParaRPr kumimoji="1" lang="en-US" altLang="ja-JP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402887" y="4213390"/>
            <a:ext cx="93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ブラウザ</a:t>
            </a:r>
            <a:endParaRPr kumimoji="1" lang="en-US" altLang="ja-JP" smtClean="0"/>
          </a:p>
        </p:txBody>
      </p:sp>
      <p:grpSp>
        <p:nvGrpSpPr>
          <p:cNvPr id="29" name="グループ化 28"/>
          <p:cNvGrpSpPr/>
          <p:nvPr/>
        </p:nvGrpSpPr>
        <p:grpSpPr>
          <a:xfrm>
            <a:off x="5151729" y="3111133"/>
            <a:ext cx="1440000" cy="1108780"/>
            <a:chOff x="5151730" y="2671950"/>
            <a:chExt cx="1440000" cy="1108780"/>
          </a:xfrm>
        </p:grpSpPr>
        <p:sp>
          <p:nvSpPr>
            <p:cNvPr id="11" name="正方形/長方形 10"/>
            <p:cNvSpPr/>
            <p:nvPr/>
          </p:nvSpPr>
          <p:spPr>
            <a:xfrm>
              <a:off x="5151730" y="2850093"/>
              <a:ext cx="1440000" cy="9306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5289312" y="3095284"/>
              <a:ext cx="804333" cy="152404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6051346" y="3040681"/>
              <a:ext cx="3978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smtClean="0">
                  <a:solidFill>
                    <a:schemeClr val="bg1"/>
                  </a:solidFill>
                </a:rPr>
                <a:t>さん</a:t>
              </a:r>
              <a:endParaRPr kumimoji="1" lang="ja-JP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5151730" y="2671950"/>
              <a:ext cx="1440000" cy="1820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5289222" y="3318291"/>
              <a:ext cx="9012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smtClean="0">
                  <a:solidFill>
                    <a:schemeClr val="bg1"/>
                  </a:solidFill>
                </a:rPr>
                <a:t>スゴイネ！！</a:t>
              </a:r>
              <a:endParaRPr kumimoji="1" lang="ja-JP" altLang="en-US" sz="1100">
                <a:solidFill>
                  <a:schemeClr val="bg1"/>
                </a:solidFill>
              </a:endParaRPr>
            </a:p>
          </p:txBody>
        </p:sp>
      </p:grpSp>
      <p:sp>
        <p:nvSpPr>
          <p:cNvPr id="18" name="テキスト ボックス 17"/>
          <p:cNvSpPr txBox="1"/>
          <p:nvPr/>
        </p:nvSpPr>
        <p:spPr>
          <a:xfrm>
            <a:off x="1474510" y="3388142"/>
            <a:ext cx="93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(◞‸◟)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474510" y="3757474"/>
            <a:ext cx="93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ユーザ</a:t>
            </a:r>
            <a:endParaRPr kumimoji="1" lang="en-US" altLang="ja-JP" smtClean="0"/>
          </a:p>
        </p:txBody>
      </p:sp>
      <p:sp>
        <p:nvSpPr>
          <p:cNvPr id="20" name="右矢印 19"/>
          <p:cNvSpPr/>
          <p:nvPr/>
        </p:nvSpPr>
        <p:spPr>
          <a:xfrm>
            <a:off x="3962977" y="3401011"/>
            <a:ext cx="1051260" cy="563947"/>
          </a:xfrm>
          <a:prstGeom prst="rightArrow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Yoisho!</a:t>
            </a:r>
            <a:endParaRPr kumimoji="1" lang="ja-JP" altLang="en-US" sz="1200" b="1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606065" y="3401882"/>
            <a:ext cx="1311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( </a:t>
            </a:r>
            <a:r>
              <a:rPr kumimoji="1" lang="ja-JP" altLang="en-US" smtClean="0"/>
              <a:t>･</a:t>
            </a:r>
            <a:r>
              <a:rPr kumimoji="1" lang="en-US" altLang="ja-JP" smtClean="0"/>
              <a:t>´</a:t>
            </a:r>
            <a:r>
              <a:rPr kumimoji="1" lang="ja-JP" altLang="en-US" smtClean="0"/>
              <a:t>ｰ･｀</a:t>
            </a:r>
            <a:r>
              <a:rPr kumimoji="1" lang="en-US" altLang="ja-JP" smtClean="0"/>
              <a:t>)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793177" y="3771214"/>
            <a:ext cx="93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ユーザ</a:t>
            </a:r>
            <a:endParaRPr kumimoji="1" lang="en-US" altLang="ja-JP" smtClean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94015" y="4904925"/>
            <a:ext cx="695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smtClean="0">
                <a:solidFill>
                  <a:schemeClr val="accent4"/>
                </a:solidFill>
              </a:rPr>
              <a:t>ワンクリックするだけで、いつ何時でもほめてくれる</a:t>
            </a:r>
            <a:endParaRPr kumimoji="1" lang="en-US" altLang="ja-JP" sz="2800" smtClean="0">
              <a:solidFill>
                <a:schemeClr val="accent4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337542" y="5700781"/>
            <a:ext cx="2836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smtClean="0"/>
              <a:t>パッケージデザイン</a:t>
            </a:r>
            <a:endParaRPr kumimoji="1" lang="en-US" altLang="ja-JP" sz="2800" smtClean="0"/>
          </a:p>
        </p:txBody>
      </p:sp>
    </p:spTree>
    <p:extLst>
      <p:ext uri="{BB962C8B-B14F-4D97-AF65-F5344CB8AC3E}">
        <p14:creationId xmlns:p14="http://schemas.microsoft.com/office/powerpoint/2010/main" val="96199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49"/>
            <a:ext cx="8686799" cy="1827573"/>
          </a:xfrm>
        </p:spPr>
        <p:txBody>
          <a:bodyPr>
            <a:normAutofit/>
          </a:bodyPr>
          <a:lstStyle/>
          <a:p>
            <a:pPr marL="271463" indent="-271463"/>
            <a:r>
              <a:rPr lang="ja-JP" altLang="en-US"/>
              <a:t>必要</a:t>
            </a:r>
            <a:r>
              <a:rPr lang="ja-JP" altLang="en-US" smtClean="0"/>
              <a:t>なアプリは社長が実装済み</a:t>
            </a:r>
            <a:endParaRPr lang="en-US" altLang="ja-JP" smtClean="0"/>
          </a:p>
          <a:p>
            <a:pPr marL="728663" lvl="1" indent="-271463"/>
            <a:r>
              <a:rPr kumimoji="1" lang="en-US" altLang="ja-JP" smtClean="0"/>
              <a:t>frontend.py </a:t>
            </a:r>
          </a:p>
          <a:p>
            <a:pPr marL="728663" lvl="1" indent="-271463"/>
            <a:r>
              <a:rPr kumimoji="1" lang="en-US" altLang="ja-JP" smtClean="0"/>
              <a:t>backend.py</a:t>
            </a:r>
          </a:p>
          <a:p>
            <a:pPr marL="728663" lvl="1" indent="-271463"/>
            <a:r>
              <a:rPr lang="ja-JP" altLang="en-US" smtClean="0"/>
              <a:t>↑の</a:t>
            </a:r>
            <a:r>
              <a:rPr lang="en-US" altLang="ja-JP" smtClean="0"/>
              <a:t>2</a:t>
            </a:r>
            <a:r>
              <a:rPr lang="ja-JP" altLang="en-US" smtClean="0"/>
              <a:t>つは</a:t>
            </a:r>
            <a:r>
              <a:rPr lang="en-US" altLang="ja-JP" smtClean="0"/>
              <a:t>python</a:t>
            </a:r>
            <a:r>
              <a:rPr lang="ja-JP" altLang="en-US" smtClean="0"/>
              <a:t>ライブラリの</a:t>
            </a:r>
            <a:r>
              <a:rPr lang="en-US" altLang="ja-JP" smtClean="0"/>
              <a:t>Flask</a:t>
            </a:r>
            <a:r>
              <a:rPr lang="ja-JP" altLang="en-US" smtClean="0"/>
              <a:t>を利用して実装</a:t>
            </a:r>
            <a:endParaRPr kumimoji="1" lang="en-US" altLang="ja-JP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使ってみる～ハンズオン ケーススタディ～</a:t>
            </a:r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3556007" y="3310482"/>
            <a:ext cx="2184400" cy="15324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frontend.py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1632264" y="3060861"/>
            <a:ext cx="936000" cy="720000"/>
            <a:chOff x="1200152" y="2015070"/>
            <a:chExt cx="1440000" cy="1108780"/>
          </a:xfrm>
        </p:grpSpPr>
        <p:sp>
          <p:nvSpPr>
            <p:cNvPr id="5" name="正方形/長方形 4"/>
            <p:cNvSpPr/>
            <p:nvPr/>
          </p:nvSpPr>
          <p:spPr>
            <a:xfrm>
              <a:off x="1200152" y="2193213"/>
              <a:ext cx="1440000" cy="9306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200152" y="2015070"/>
              <a:ext cx="1440000" cy="1820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0" name="テキスト ボックス 9"/>
          <p:cNvSpPr txBox="1"/>
          <p:nvPr/>
        </p:nvSpPr>
        <p:spPr>
          <a:xfrm>
            <a:off x="1644833" y="3746007"/>
            <a:ext cx="93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ブラウザ</a:t>
            </a:r>
            <a:endParaRPr kumimoji="1" lang="en-US" altLang="ja-JP" smtClean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6695638" y="3060861"/>
            <a:ext cx="936000" cy="720000"/>
            <a:chOff x="6305552" y="2015070"/>
            <a:chExt cx="1440000" cy="1108780"/>
          </a:xfrm>
        </p:grpSpPr>
        <p:sp>
          <p:nvSpPr>
            <p:cNvPr id="11" name="正方形/長方形 10"/>
            <p:cNvSpPr/>
            <p:nvPr/>
          </p:nvSpPr>
          <p:spPr>
            <a:xfrm>
              <a:off x="6305552" y="2193213"/>
              <a:ext cx="1440000" cy="9306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6443134" y="2438404"/>
              <a:ext cx="804333" cy="152404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7205168" y="2383801"/>
              <a:ext cx="483285" cy="297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600" smtClean="0">
                  <a:solidFill>
                    <a:schemeClr val="bg1"/>
                  </a:solidFill>
                </a:rPr>
                <a:t>さん</a:t>
              </a:r>
              <a:endParaRPr kumimoji="1" lang="ja-JP" altLang="en-US" sz="600">
                <a:solidFill>
                  <a:schemeClr val="bg1"/>
                </a:solidFill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6713278" y="2779614"/>
              <a:ext cx="624549" cy="26486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500" smtClean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yoisho</a:t>
              </a:r>
              <a:endParaRPr kumimoji="1" lang="ja-JP" altLang="en-US" sz="5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6305552" y="2015070"/>
              <a:ext cx="1440000" cy="1820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cxnSp>
        <p:nvCxnSpPr>
          <p:cNvPr id="18" name="直線矢印コネクタ 17"/>
          <p:cNvCxnSpPr/>
          <p:nvPr/>
        </p:nvCxnSpPr>
        <p:spPr>
          <a:xfrm flipV="1">
            <a:off x="2594896" y="3500982"/>
            <a:ext cx="924069" cy="8467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2540461" y="3026161"/>
            <a:ext cx="841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GET/</a:t>
            </a:r>
            <a:endParaRPr kumimoji="1" lang="ja-JP" altLang="en-US"/>
          </a:p>
        </p:txBody>
      </p:sp>
      <p:cxnSp>
        <p:nvCxnSpPr>
          <p:cNvPr id="20" name="直線矢印コネクタ 19"/>
          <p:cNvCxnSpPr/>
          <p:nvPr/>
        </p:nvCxnSpPr>
        <p:spPr>
          <a:xfrm flipV="1">
            <a:off x="5793538" y="3500982"/>
            <a:ext cx="840063" cy="8467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6726096" y="3746007"/>
            <a:ext cx="93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ブラウザ</a:t>
            </a:r>
            <a:endParaRPr kumimoji="1" lang="en-US" altLang="ja-JP" smtClean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401132" y="2925799"/>
            <a:ext cx="264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mtClean="0"/>
              <a:t>5000</a:t>
            </a:r>
            <a:r>
              <a:rPr lang="ja-JP" altLang="en-US" smtClean="0"/>
              <a:t>番ポートで待ち受け</a:t>
            </a:r>
            <a:endParaRPr kumimoji="1" lang="ja-JP" altLang="en-US"/>
          </a:p>
        </p:txBody>
      </p:sp>
      <p:grpSp>
        <p:nvGrpSpPr>
          <p:cNvPr id="23" name="グループ化 22"/>
          <p:cNvGrpSpPr/>
          <p:nvPr/>
        </p:nvGrpSpPr>
        <p:grpSpPr>
          <a:xfrm>
            <a:off x="1617049" y="4188817"/>
            <a:ext cx="936000" cy="720000"/>
            <a:chOff x="6305552" y="2015070"/>
            <a:chExt cx="1440000" cy="1108780"/>
          </a:xfrm>
        </p:grpSpPr>
        <p:sp>
          <p:nvSpPr>
            <p:cNvPr id="24" name="正方形/長方形 23"/>
            <p:cNvSpPr/>
            <p:nvPr/>
          </p:nvSpPr>
          <p:spPr>
            <a:xfrm>
              <a:off x="6305552" y="2193213"/>
              <a:ext cx="1440000" cy="9306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6443134" y="2438404"/>
              <a:ext cx="804333" cy="152404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7205168" y="2383801"/>
              <a:ext cx="483285" cy="297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600" smtClean="0">
                  <a:solidFill>
                    <a:schemeClr val="bg1"/>
                  </a:solidFill>
                </a:rPr>
                <a:t>さん</a:t>
              </a:r>
              <a:endParaRPr kumimoji="1" lang="ja-JP" altLang="en-US" sz="600">
                <a:solidFill>
                  <a:schemeClr val="bg1"/>
                </a:solidFill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6713278" y="2779614"/>
              <a:ext cx="624549" cy="26486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500" smtClean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yoisho</a:t>
              </a:r>
              <a:endParaRPr kumimoji="1" lang="ja-JP" altLang="en-US" sz="5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6305552" y="2015070"/>
              <a:ext cx="1440000" cy="1820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29" name="テキスト ボックス 28"/>
          <p:cNvSpPr txBox="1"/>
          <p:nvPr/>
        </p:nvSpPr>
        <p:spPr>
          <a:xfrm>
            <a:off x="1647507" y="4873963"/>
            <a:ext cx="93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ブラウザ</a:t>
            </a:r>
            <a:endParaRPr kumimoji="1" lang="en-US" altLang="ja-JP" smtClean="0"/>
          </a:p>
        </p:txBody>
      </p:sp>
      <p:cxnSp>
        <p:nvCxnSpPr>
          <p:cNvPr id="30" name="直線矢印コネクタ 29"/>
          <p:cNvCxnSpPr/>
          <p:nvPr/>
        </p:nvCxnSpPr>
        <p:spPr>
          <a:xfrm flipV="1">
            <a:off x="2594896" y="4558445"/>
            <a:ext cx="924069" cy="8467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2540461" y="4143864"/>
            <a:ext cx="96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/>
              <a:t>POST</a:t>
            </a:r>
            <a:r>
              <a:rPr kumimoji="1" lang="en-US" altLang="ja-JP" smtClean="0"/>
              <a:t>/</a:t>
            </a:r>
            <a:endParaRPr kumimoji="1" lang="ja-JP" altLang="en-US"/>
          </a:p>
        </p:txBody>
      </p:sp>
      <p:grpSp>
        <p:nvGrpSpPr>
          <p:cNvPr id="35" name="グループ化 34"/>
          <p:cNvGrpSpPr/>
          <p:nvPr/>
        </p:nvGrpSpPr>
        <p:grpSpPr>
          <a:xfrm rot="2700000">
            <a:off x="1529306" y="4687970"/>
            <a:ext cx="354344" cy="379765"/>
            <a:chOff x="261257" y="2784429"/>
            <a:chExt cx="627743" cy="985014"/>
          </a:xfrm>
        </p:grpSpPr>
        <p:sp>
          <p:nvSpPr>
            <p:cNvPr id="33" name="二等辺三角形 32"/>
            <p:cNvSpPr/>
            <p:nvPr/>
          </p:nvSpPr>
          <p:spPr>
            <a:xfrm>
              <a:off x="261257" y="2784429"/>
              <a:ext cx="627743" cy="534504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500600" y="3175000"/>
              <a:ext cx="149056" cy="5944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6" name="円形吹き出し 35"/>
          <p:cNvSpPr/>
          <p:nvPr/>
        </p:nvSpPr>
        <p:spPr>
          <a:xfrm>
            <a:off x="485529" y="4094048"/>
            <a:ext cx="1080347" cy="468411"/>
          </a:xfrm>
          <a:prstGeom prst="wedgeEllipseCallout">
            <a:avLst>
              <a:gd name="adj1" fmla="val 57537"/>
              <a:gd name="adj2" fmla="val 932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Click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37" name="グループ化 36"/>
          <p:cNvGrpSpPr/>
          <p:nvPr/>
        </p:nvGrpSpPr>
        <p:grpSpPr>
          <a:xfrm>
            <a:off x="6695638" y="4154163"/>
            <a:ext cx="936000" cy="720000"/>
            <a:chOff x="6305552" y="2015070"/>
            <a:chExt cx="1440000" cy="1108780"/>
          </a:xfrm>
        </p:grpSpPr>
        <p:sp>
          <p:nvSpPr>
            <p:cNvPr id="38" name="正方形/長方形 37"/>
            <p:cNvSpPr/>
            <p:nvPr/>
          </p:nvSpPr>
          <p:spPr>
            <a:xfrm>
              <a:off x="6305552" y="2193213"/>
              <a:ext cx="1440000" cy="9306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6443134" y="2438404"/>
              <a:ext cx="804333" cy="152404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7205168" y="2383801"/>
              <a:ext cx="483285" cy="297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600" smtClean="0">
                  <a:solidFill>
                    <a:schemeClr val="bg1"/>
                  </a:solidFill>
                </a:rPr>
                <a:t>さん</a:t>
              </a:r>
              <a:endParaRPr kumimoji="1" lang="ja-JP" altLang="en-US" sz="600">
                <a:solidFill>
                  <a:schemeClr val="bg1"/>
                </a:solidFill>
              </a:endParaRPr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6305552" y="2015070"/>
              <a:ext cx="1440000" cy="1820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5" name="テキスト ボックス 44"/>
            <p:cNvSpPr txBox="1"/>
            <p:nvPr/>
          </p:nvSpPr>
          <p:spPr>
            <a:xfrm>
              <a:off x="6443134" y="2668930"/>
              <a:ext cx="1063078" cy="284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600" smtClean="0">
                  <a:solidFill>
                    <a:schemeClr val="bg1"/>
                  </a:solidFill>
                </a:rPr>
                <a:t>スゴイネ！！</a:t>
              </a:r>
              <a:endParaRPr kumimoji="1" lang="ja-JP" altLang="en-US" sz="600">
                <a:solidFill>
                  <a:schemeClr val="bg1"/>
                </a:solidFill>
              </a:endParaRPr>
            </a:p>
          </p:txBody>
        </p:sp>
      </p:grpSp>
      <p:cxnSp>
        <p:nvCxnSpPr>
          <p:cNvPr id="43" name="直線矢印コネクタ 42"/>
          <p:cNvCxnSpPr/>
          <p:nvPr/>
        </p:nvCxnSpPr>
        <p:spPr>
          <a:xfrm flipV="1">
            <a:off x="5793538" y="4558445"/>
            <a:ext cx="840063" cy="8467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6726096" y="4839309"/>
            <a:ext cx="93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ブラウザ</a:t>
            </a:r>
            <a:endParaRPr kumimoji="1" lang="en-US" altLang="ja-JP" smtClean="0"/>
          </a:p>
        </p:txBody>
      </p:sp>
      <p:sp>
        <p:nvSpPr>
          <p:cNvPr id="46" name="左カーブ矢印 45"/>
          <p:cNvSpPr/>
          <p:nvPr/>
        </p:nvSpPr>
        <p:spPr>
          <a:xfrm rot="5400000" flipV="1">
            <a:off x="4474805" y="4869250"/>
            <a:ext cx="561779" cy="537838"/>
          </a:xfrm>
          <a:prstGeom prst="curvedLeftArrow">
            <a:avLst>
              <a:gd name="adj1" fmla="val 10887"/>
              <a:gd name="adj2" fmla="val 36020"/>
              <a:gd name="adj3" fmla="val 22685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526794" y="5120138"/>
            <a:ext cx="198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/>
              <a:t>http://$dst </a:t>
            </a:r>
            <a:r>
              <a:rPr lang="en-US" altLang="ja-JP"/>
              <a:t>GET</a:t>
            </a:r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3630989" y="5509454"/>
            <a:ext cx="2184400" cy="406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backend.py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433637" y="5906909"/>
            <a:ext cx="264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mtClean="0"/>
              <a:t>5000</a:t>
            </a:r>
            <a:r>
              <a:rPr lang="ja-JP" altLang="en-US" smtClean="0"/>
              <a:t>番ポートで待ち受け</a:t>
            </a:r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975835" y="5120858"/>
            <a:ext cx="198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/>
              <a:t>Yoisho</a:t>
            </a:r>
            <a:r>
              <a:rPr lang="ja-JP" altLang="en-US" smtClean="0"/>
              <a:t>メッセージ</a:t>
            </a:r>
            <a:endParaRPr kumimoji="1" lang="ja-JP" altLang="en-US"/>
          </a:p>
        </p:txBody>
      </p:sp>
      <p:sp>
        <p:nvSpPr>
          <p:cNvPr id="51" name="フローチャート: 磁気ディスク 50"/>
          <p:cNvSpPr/>
          <p:nvPr/>
        </p:nvSpPr>
        <p:spPr>
          <a:xfrm>
            <a:off x="6671417" y="5419058"/>
            <a:ext cx="1448431" cy="580633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アクセスログ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6893972" y="5989227"/>
            <a:ext cx="94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mtClean="0"/>
              <a:t>/log</a:t>
            </a:r>
            <a:endParaRPr kumimoji="1" lang="ja-JP" altLang="en-US"/>
          </a:p>
        </p:txBody>
      </p:sp>
      <p:cxnSp>
        <p:nvCxnSpPr>
          <p:cNvPr id="53" name="直線矢印コネクタ 52"/>
          <p:cNvCxnSpPr>
            <a:stCxn id="48" idx="3"/>
            <a:endCxn id="51" idx="2"/>
          </p:cNvCxnSpPr>
          <p:nvPr/>
        </p:nvCxnSpPr>
        <p:spPr>
          <a:xfrm flipV="1">
            <a:off x="5815389" y="5709375"/>
            <a:ext cx="856028" cy="3271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7652788" y="4415971"/>
            <a:ext cx="1311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( </a:t>
            </a:r>
            <a:r>
              <a:rPr kumimoji="1" lang="ja-JP" altLang="en-US" smtClean="0"/>
              <a:t>･</a:t>
            </a:r>
            <a:r>
              <a:rPr kumimoji="1" lang="en-US" altLang="ja-JP" smtClean="0"/>
              <a:t>´</a:t>
            </a:r>
            <a:r>
              <a:rPr kumimoji="1" lang="ja-JP" altLang="en-US" smtClean="0"/>
              <a:t>ｰ･｀</a:t>
            </a:r>
            <a:r>
              <a:rPr kumimoji="1" lang="en-US" altLang="ja-JP" smtClean="0"/>
              <a:t>)</a:t>
            </a: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94499" y="3263602"/>
            <a:ext cx="93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(◞‸◟)</a:t>
            </a:r>
          </a:p>
        </p:txBody>
      </p:sp>
    </p:spTree>
    <p:extLst>
      <p:ext uri="{BB962C8B-B14F-4D97-AF65-F5344CB8AC3E}">
        <p14:creationId xmlns:p14="http://schemas.microsoft.com/office/powerpoint/2010/main" val="142329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50"/>
            <a:ext cx="8686799" cy="1449917"/>
          </a:xfrm>
        </p:spPr>
        <p:txBody>
          <a:bodyPr>
            <a:normAutofit/>
          </a:bodyPr>
          <a:lstStyle/>
          <a:p>
            <a:r>
              <a:rPr kumimoji="1" lang="ja-JP" altLang="en-US" smtClean="0"/>
              <a:t>システム構成すり合わせ</a:t>
            </a:r>
            <a:endParaRPr lang="en-US" altLang="ja-JP" smtClean="0"/>
          </a:p>
          <a:p>
            <a:pPr lvl="1"/>
            <a:r>
              <a:rPr kumimoji="1" lang="en-US" altLang="ja-JP" smtClean="0"/>
              <a:t>1</a:t>
            </a:r>
            <a:r>
              <a:rPr kumimoji="1" lang="ja-JP" altLang="en-US" smtClean="0"/>
              <a:t>チーム：</a:t>
            </a:r>
            <a:r>
              <a:rPr kumimoji="1" lang="en-US" altLang="ja-JP" smtClean="0"/>
              <a:t>frontend.py</a:t>
            </a:r>
          </a:p>
          <a:p>
            <a:pPr lvl="1"/>
            <a:r>
              <a:rPr lang="en-US" altLang="ja-JP" smtClean="0"/>
              <a:t>2</a:t>
            </a:r>
            <a:r>
              <a:rPr lang="ja-JP" altLang="en-US" smtClean="0"/>
              <a:t>チーム：</a:t>
            </a:r>
            <a:r>
              <a:rPr lang="en-US" altLang="ja-JP" smtClean="0"/>
              <a:t>backend.py</a:t>
            </a:r>
          </a:p>
        </p:txBody>
      </p:sp>
      <p:grpSp>
        <p:nvGrpSpPr>
          <p:cNvPr id="4" name="グループ化 3"/>
          <p:cNvGrpSpPr/>
          <p:nvPr/>
        </p:nvGrpSpPr>
        <p:grpSpPr>
          <a:xfrm>
            <a:off x="744982" y="3646949"/>
            <a:ext cx="936000" cy="720000"/>
            <a:chOff x="6305552" y="2015070"/>
            <a:chExt cx="1440000" cy="1108780"/>
          </a:xfrm>
        </p:grpSpPr>
        <p:sp>
          <p:nvSpPr>
            <p:cNvPr id="5" name="正方形/長方形 4"/>
            <p:cNvSpPr/>
            <p:nvPr/>
          </p:nvSpPr>
          <p:spPr>
            <a:xfrm>
              <a:off x="6305552" y="2193213"/>
              <a:ext cx="1440000" cy="9306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6443134" y="2438404"/>
              <a:ext cx="804333" cy="152404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7205168" y="2383801"/>
              <a:ext cx="483285" cy="297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600" smtClean="0">
                  <a:solidFill>
                    <a:schemeClr val="bg1"/>
                  </a:solidFill>
                </a:rPr>
                <a:t>さん</a:t>
              </a:r>
              <a:endParaRPr kumimoji="1" lang="ja-JP" altLang="en-US" sz="600">
                <a:solidFill>
                  <a:schemeClr val="bg1"/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6713278" y="2779614"/>
              <a:ext cx="624549" cy="26486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500" smtClean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yoisho</a:t>
              </a:r>
              <a:endParaRPr kumimoji="1" lang="ja-JP" altLang="en-US" sz="5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6305552" y="2015070"/>
              <a:ext cx="1440000" cy="1820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0" name="正方形/長方形 9"/>
          <p:cNvSpPr/>
          <p:nvPr/>
        </p:nvSpPr>
        <p:spPr>
          <a:xfrm>
            <a:off x="3109604" y="3670770"/>
            <a:ext cx="2063214" cy="9520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101907" y="3670769"/>
            <a:ext cx="2063214" cy="9520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395223" y="4019484"/>
            <a:ext cx="1491975" cy="4882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frontend.py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6387526" y="4014780"/>
            <a:ext cx="1491975" cy="4882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back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end.py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タイトル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254093" cy="532945"/>
          </a:xfrm>
        </p:spPr>
        <p:txBody>
          <a:bodyPr/>
          <a:lstStyle/>
          <a:p>
            <a:r>
              <a:rPr lang="ja-JP" altLang="en-US"/>
              <a:t>使ってみる～ハンズオン ケーススタディ～</a:t>
            </a:r>
            <a:endParaRPr kumimoji="1" lang="ja-JP" altLang="en-US"/>
          </a:p>
        </p:txBody>
      </p:sp>
      <p:cxnSp>
        <p:nvCxnSpPr>
          <p:cNvPr id="18" name="直線コネクタ 17"/>
          <p:cNvCxnSpPr/>
          <p:nvPr/>
        </p:nvCxnSpPr>
        <p:spPr>
          <a:xfrm flipV="1">
            <a:off x="4529666" y="5782733"/>
            <a:ext cx="10800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4529667" y="6007705"/>
            <a:ext cx="1311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テキスト</a:t>
            </a:r>
            <a:endParaRPr kumimoji="1"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83580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mtClean="0"/>
              <a:t>コンテナ構築</a:t>
            </a:r>
            <a:r>
              <a:rPr kumimoji="1" lang="en-US" altLang="ja-JP" smtClean="0"/>
              <a:t>&amp;</a:t>
            </a:r>
            <a:r>
              <a:rPr kumimoji="1" lang="ja-JP" altLang="en-US" smtClean="0"/>
              <a:t>動作確認を始めて下さい</a:t>
            </a:r>
            <a:endParaRPr kumimoji="1" lang="en-US" altLang="ja-JP" smtClean="0"/>
          </a:p>
          <a:p>
            <a:pPr lvl="1"/>
            <a:r>
              <a:rPr lang="ja-JP" altLang="en-US" smtClean="0"/>
              <a:t>開発環境へのアクセス</a:t>
            </a:r>
            <a:endParaRPr lang="en-US" altLang="ja-JP" smtClean="0"/>
          </a:p>
          <a:p>
            <a:pPr lvl="2"/>
            <a:r>
              <a:rPr kumimoji="1" lang="en-US" altLang="ja-JP" smtClean="0"/>
              <a:t>http://XXX</a:t>
            </a:r>
            <a:r>
              <a:rPr kumimoji="1" lang="ja-JP" altLang="en-US" smtClean="0"/>
              <a:t>へアクセス</a:t>
            </a:r>
            <a:endParaRPr kumimoji="1" lang="en-US" altLang="ja-JP" smtClean="0"/>
          </a:p>
          <a:p>
            <a:pPr lvl="3"/>
            <a:r>
              <a:rPr kumimoji="1" lang="ja-JP" altLang="en-US" smtClean="0"/>
              <a:t>ユーザ名</a:t>
            </a:r>
            <a:r>
              <a:rPr lang="ja-JP" altLang="en-US" smtClean="0"/>
              <a:t>、パスワード共に</a:t>
            </a:r>
            <a:r>
              <a:rPr lang="en-US" altLang="ja-JP" smtClean="0"/>
              <a:t>masuno</a:t>
            </a:r>
          </a:p>
          <a:p>
            <a:pPr lvl="2"/>
            <a:r>
              <a:rPr lang="ja-JP" altLang="en-US" smtClean="0"/>
              <a:t>ログイン後、新しいターミナルを開き、以下のコマンドを実行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en-US" altLang="ja-JP" smtClean="0"/>
              <a:t>ssh –l &lt;</a:t>
            </a:r>
            <a:r>
              <a:rPr lang="ja-JP" altLang="en-US" smtClean="0"/>
              <a:t>チーム名</a:t>
            </a:r>
            <a:r>
              <a:rPr lang="en-US" altLang="ja-JP" smtClean="0"/>
              <a:t>&gt; host</a:t>
            </a:r>
          </a:p>
          <a:p>
            <a:pPr lvl="3"/>
            <a:r>
              <a:rPr kumimoji="1" lang="ja-JP" altLang="en-US" smtClean="0"/>
              <a:t>チーム名：</a:t>
            </a:r>
            <a:endParaRPr kumimoji="1" lang="en-US" altLang="ja-JP" smtClean="0"/>
          </a:p>
          <a:p>
            <a:pPr lvl="4"/>
            <a:r>
              <a:rPr kumimoji="1" lang="en-US" altLang="ja-JP" smtClean="0"/>
              <a:t>1</a:t>
            </a:r>
            <a:r>
              <a:rPr kumimoji="1" lang="ja-JP" altLang="en-US" smtClean="0"/>
              <a:t>チーム：</a:t>
            </a:r>
            <a:r>
              <a:rPr kumimoji="1" lang="en-US" altLang="ja-JP" smtClean="0"/>
              <a:t>team1</a:t>
            </a:r>
            <a:endParaRPr lang="en-US" altLang="ja-JP"/>
          </a:p>
          <a:p>
            <a:pPr lvl="4"/>
            <a:r>
              <a:rPr kumimoji="1" lang="en-US" altLang="ja-JP" smtClean="0"/>
              <a:t>2</a:t>
            </a:r>
            <a:r>
              <a:rPr kumimoji="1" lang="ja-JP" altLang="en-US" smtClean="0"/>
              <a:t>チーム</a:t>
            </a:r>
            <a:r>
              <a:rPr kumimoji="1" lang="en-US" altLang="ja-JP" smtClean="0"/>
              <a:t>:</a:t>
            </a:r>
            <a:r>
              <a:rPr lang="ja-JP" altLang="en-US"/>
              <a:t> </a:t>
            </a:r>
            <a:r>
              <a:rPr lang="en-US" altLang="ja-JP" smtClean="0"/>
              <a:t>team2</a:t>
            </a:r>
            <a:endParaRPr kumimoji="1" lang="en-US" altLang="ja-JP" smtClean="0"/>
          </a:p>
          <a:p>
            <a:pPr lvl="1"/>
            <a:r>
              <a:rPr kumimoji="1" lang="ja-JP" altLang="en-US" smtClean="0"/>
              <a:t>制約事項</a:t>
            </a:r>
            <a:endParaRPr kumimoji="1" lang="en-US" altLang="ja-JP" smtClean="0"/>
          </a:p>
          <a:p>
            <a:pPr lvl="2"/>
            <a:r>
              <a:rPr lang="ja-JP" altLang="en-US" smtClean="0"/>
              <a:t>社長のコード変更禁止！</a:t>
            </a:r>
            <a:r>
              <a:rPr lang="en-US" altLang="ja-JP" smtClean="0"/>
              <a:t>(</a:t>
            </a:r>
            <a:r>
              <a:rPr lang="ja-JP" altLang="en-US" smtClean="0"/>
              <a:t>当たり前だよね</a:t>
            </a:r>
            <a:r>
              <a:rPr lang="en-US" altLang="ja-JP" smtClean="0"/>
              <a:t>!)</a:t>
            </a:r>
          </a:p>
          <a:p>
            <a:pPr lvl="2"/>
            <a:r>
              <a:rPr lang="ja-JP" altLang="en-US" smtClean="0"/>
              <a:t>コンテナのベースイメージは</a:t>
            </a:r>
            <a:r>
              <a:rPr lang="en-US" altLang="ja-JP" smtClean="0">
                <a:solidFill>
                  <a:schemeClr val="accent4"/>
                </a:solidFill>
              </a:rPr>
              <a:t>python:3</a:t>
            </a:r>
            <a:r>
              <a:rPr lang="ja-JP" altLang="en-US" smtClean="0"/>
              <a:t>を使ってください</a:t>
            </a:r>
            <a:endParaRPr lang="en-US" altLang="ja-JP" smtClean="0"/>
          </a:p>
          <a:p>
            <a:pPr lvl="2"/>
            <a:r>
              <a:rPr lang="ja-JP" altLang="en-US" smtClean="0"/>
              <a:t>ブラウザからは</a:t>
            </a:r>
            <a:r>
              <a:rPr lang="en-US" altLang="ja-JP" smtClean="0">
                <a:hlinkClick r:id="rId2"/>
              </a:rPr>
              <a:t>http://XXXx:XXX</a:t>
            </a:r>
            <a:r>
              <a:rPr lang="ja-JP" altLang="en-US" smtClean="0"/>
              <a:t>でアクセスできるようにしてください</a:t>
            </a:r>
            <a:endParaRPr lang="en-US" altLang="ja-JP" smtClean="0"/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使ってみる～ハンズオン ケーススタディ～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153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使ってみる～ハンズオン～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49"/>
            <a:ext cx="8686799" cy="1356783"/>
          </a:xfrm>
        </p:spPr>
        <p:txBody>
          <a:bodyPr>
            <a:normAutofit/>
          </a:bodyPr>
          <a:lstStyle/>
          <a:p>
            <a:r>
              <a:rPr kumimoji="1" lang="ja-JP" altLang="en-US" smtClean="0"/>
              <a:t>チートシート</a:t>
            </a:r>
            <a:endParaRPr kumimoji="1" lang="en-US" altLang="ja-JP" smtClean="0"/>
          </a:p>
          <a:p>
            <a:pPr lvl="1"/>
            <a:r>
              <a:rPr lang="ja-JP" altLang="en-US" smtClean="0"/>
              <a:t>各コマンドの</a:t>
            </a:r>
            <a:r>
              <a:rPr lang="ja-JP" altLang="en-US"/>
              <a:t>リファレンス</a:t>
            </a:r>
            <a:r>
              <a:rPr lang="ja-JP" altLang="en-US" smtClean="0"/>
              <a:t>は公式を確認</a:t>
            </a:r>
            <a:endParaRPr lang="en-US" altLang="ja-JP" smtClean="0"/>
          </a:p>
          <a:p>
            <a:pPr lvl="2"/>
            <a:r>
              <a:rPr lang="en-US" altLang="ja-JP" sz="2200"/>
              <a:t>https://docs.docker.jp/engine/reference/index.html</a:t>
            </a:r>
            <a:endParaRPr kumimoji="1" lang="ja-JP" altLang="en-US" sz="220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031660"/>
              </p:ext>
            </p:extLst>
          </p:nvPr>
        </p:nvGraphicFramePr>
        <p:xfrm>
          <a:off x="557678" y="2452615"/>
          <a:ext cx="8243634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205"/>
                <a:gridCol w="2351405"/>
                <a:gridCol w="488702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smtClean="0">
                          <a:latin typeface="+mj-lt"/>
                        </a:rPr>
                        <a:t>大項目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smtClean="0">
                          <a:latin typeface="+mj-lt"/>
                        </a:rPr>
                        <a:t>項目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smtClean="0">
                          <a:latin typeface="+mj-lt"/>
                        </a:rPr>
                        <a:t>コマンド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r>
                        <a:rPr kumimoji="1" lang="ja-JP" altLang="en-US" sz="1200" smtClean="0">
                          <a:latin typeface="+mj-lt"/>
                        </a:rPr>
                        <a:t>イメージ関連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>
                          <a:latin typeface="+mj-lt"/>
                        </a:rPr>
                        <a:t>イメージのビルド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smtClean="0">
                          <a:latin typeface="+mj-lt"/>
                        </a:rPr>
                        <a:t>sudo docker build –t &lt;</a:t>
                      </a:r>
                      <a:r>
                        <a:rPr kumimoji="1" lang="ja-JP" altLang="en-US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イメージ名</a:t>
                      </a:r>
                      <a:r>
                        <a:rPr kumimoji="1" lang="en-US" altLang="ja-JP" sz="1200" smtClean="0">
                          <a:latin typeface="+mj-lt"/>
                        </a:rPr>
                        <a:t>&gt;:&lt;TAG&gt;</a:t>
                      </a:r>
                      <a:r>
                        <a:rPr kumimoji="1" lang="en-US" altLang="ja-JP" sz="1200" baseline="0" smtClean="0">
                          <a:latin typeface="+mj-lt"/>
                        </a:rPr>
                        <a:t> .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>
                          <a:latin typeface="+mj-lt"/>
                        </a:rPr>
                        <a:t>イメージ一覧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>
                          <a:latin typeface="+mj-lt"/>
                        </a:rPr>
                        <a:t>sudo docker images </a:t>
                      </a: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>
                          <a:latin typeface="+mj-lt"/>
                        </a:rPr>
                        <a:t>イメージ削除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>
                          <a:latin typeface="+mj-lt"/>
                        </a:rPr>
                        <a:t>sudo docker rmi &lt;</a:t>
                      </a:r>
                      <a:r>
                        <a:rPr kumimoji="1" lang="ja-JP" altLang="en-US" sz="1200" smtClean="0">
                          <a:latin typeface="+mj-lt"/>
                        </a:rPr>
                        <a:t>イメージ名</a:t>
                      </a:r>
                      <a:r>
                        <a:rPr kumimoji="1" lang="en-US" altLang="ja-JP" sz="1200" smtClean="0">
                          <a:latin typeface="+mj-lt"/>
                        </a:rPr>
                        <a:t>&gt;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>
                          <a:latin typeface="+mj-lt"/>
                        </a:rPr>
                        <a:t>&lt;none&gt;:&lt;none&gt;</a:t>
                      </a:r>
                      <a:r>
                        <a:rPr kumimoji="1" lang="ja-JP" altLang="en-US" sz="1200" smtClean="0">
                          <a:latin typeface="+mj-lt"/>
                        </a:rPr>
                        <a:t>イメージ削除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>
                          <a:latin typeface="+mj-lt"/>
                        </a:rPr>
                        <a:t>sudo docker image prune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</a:tr>
              <a:tr h="0">
                <a:tc rowSpan="10">
                  <a:txBody>
                    <a:bodyPr/>
                    <a:lstStyle/>
                    <a:p>
                      <a:r>
                        <a:rPr kumimoji="1" lang="ja-JP" altLang="en-US" sz="1200" smtClean="0">
                          <a:latin typeface="+mj-lt"/>
                        </a:rPr>
                        <a:t>コンテナ関連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>
                          <a:latin typeface="+mj-lt"/>
                        </a:rPr>
                        <a:t>動いているコンテナ一覧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>
                          <a:latin typeface="+mj-lt"/>
                        </a:rPr>
                        <a:t>sudo docker</a:t>
                      </a:r>
                      <a:r>
                        <a:rPr kumimoji="1" lang="en-US" altLang="ja-JP" sz="1200" baseline="0" smtClean="0">
                          <a:latin typeface="+mj-lt"/>
                        </a:rPr>
                        <a:t> ps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>
                          <a:latin typeface="+mj-lt"/>
                        </a:rPr>
                        <a:t>すべてのコンテナ一覧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>
                          <a:latin typeface="+mj-lt"/>
                        </a:rPr>
                        <a:t>sudo docker ps –a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>
                          <a:latin typeface="+mj-lt"/>
                        </a:rPr>
                        <a:t>コンテナ起動</a:t>
                      </a:r>
                      <a:r>
                        <a:rPr kumimoji="1" lang="en-US" altLang="ja-JP" sz="1200" smtClean="0">
                          <a:latin typeface="+mj-lt"/>
                        </a:rPr>
                        <a:t>(</a:t>
                      </a:r>
                      <a:r>
                        <a:rPr kumimoji="1" lang="ja-JP" altLang="en-US" sz="1200" smtClean="0">
                          <a:latin typeface="+mj-lt"/>
                        </a:rPr>
                        <a:t>バックグラウンド</a:t>
                      </a:r>
                      <a:r>
                        <a:rPr kumimoji="1" lang="en-US" altLang="ja-JP" sz="1200" smtClean="0">
                          <a:latin typeface="+mj-lt"/>
                        </a:rPr>
                        <a:t>)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>
                          <a:latin typeface="+mj-lt"/>
                        </a:rPr>
                        <a:t>sudo docker run –d  </a:t>
                      </a:r>
                      <a:r>
                        <a:rPr kumimoji="1" lang="en-US" altLang="ja-JP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kumimoji="1" lang="ja-JP" altLang="en-US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イメージ名</a:t>
                      </a:r>
                      <a:r>
                        <a:rPr kumimoji="1" lang="en-US" altLang="ja-JP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&gt;:&lt;TAG&gt;</a:t>
                      </a:r>
                      <a:r>
                        <a:rPr kumimoji="1" lang="en-US" altLang="ja-JP" sz="12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[CMD(</a:t>
                      </a:r>
                      <a:r>
                        <a:rPr kumimoji="1" lang="ja-JP" altLang="en-US" sz="12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上書きする場合</a:t>
                      </a:r>
                      <a:r>
                        <a:rPr kumimoji="1" lang="en-US" altLang="ja-JP" sz="12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)]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>
                          <a:latin typeface="+mj-lt"/>
                        </a:rPr>
                        <a:t>コンテナ起動</a:t>
                      </a:r>
                      <a:r>
                        <a:rPr kumimoji="1" lang="en-US" altLang="ja-JP" sz="1200" smtClean="0">
                          <a:latin typeface="+mj-lt"/>
                        </a:rPr>
                        <a:t>(</a:t>
                      </a:r>
                      <a:r>
                        <a:rPr kumimoji="1" lang="ja-JP" altLang="en-US" sz="1200" smtClean="0">
                          <a:latin typeface="+mj-lt"/>
                        </a:rPr>
                        <a:t>ターミナルに入る</a:t>
                      </a:r>
                      <a:r>
                        <a:rPr kumimoji="1" lang="en-US" altLang="ja-JP" sz="1200" smtClean="0">
                          <a:latin typeface="+mj-lt"/>
                        </a:rPr>
                        <a:t>)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sudo docker run –it  &lt;</a:t>
                      </a:r>
                      <a:r>
                        <a:rPr kumimoji="1" lang="ja-JP" altLang="en-US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イメージ名</a:t>
                      </a:r>
                      <a:r>
                        <a:rPr kumimoji="1" lang="en-US" altLang="ja-JP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&gt;:&lt;TAG&gt;</a:t>
                      </a:r>
                      <a:r>
                        <a:rPr kumimoji="1" lang="en-US" altLang="ja-JP" sz="12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bash</a:t>
                      </a:r>
                      <a:endParaRPr kumimoji="1" lang="ja-JP" altLang="en-US" sz="12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>
                          <a:latin typeface="+mj-lt"/>
                        </a:rPr>
                        <a:t>起動中のコンテナのターミナルに入る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>
                          <a:latin typeface="+mj-lt"/>
                        </a:rPr>
                        <a:t>sudo docker exec –it &lt;</a:t>
                      </a:r>
                      <a:r>
                        <a:rPr kumimoji="1" lang="ja-JP" altLang="en-US" sz="1200" smtClean="0">
                          <a:latin typeface="+mj-lt"/>
                        </a:rPr>
                        <a:t>コンテナ名</a:t>
                      </a:r>
                      <a:r>
                        <a:rPr kumimoji="1" lang="en-US" altLang="ja-JP" sz="1200" smtClean="0">
                          <a:latin typeface="+mj-lt"/>
                        </a:rPr>
                        <a:t>&gt; bash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smtClean="0"/>
                        <a:t>コンテナ停止</a:t>
                      </a:r>
                      <a:endParaRPr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200" smtClean="0"/>
                        <a:t>sudo docker stop &lt;</a:t>
                      </a:r>
                      <a:r>
                        <a:rPr lang="ja-JP" altLang="en-US" sz="1200" smtClean="0"/>
                        <a:t>コンテナ名</a:t>
                      </a:r>
                      <a:r>
                        <a:rPr lang="en-US" altLang="ja-JP" sz="1200" smtClean="0"/>
                        <a:t>&gt;</a:t>
                      </a:r>
                      <a:endParaRPr lang="ja-JP" altLang="en-US" sz="120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smtClean="0"/>
                        <a:t>コンテナ削除</a:t>
                      </a:r>
                      <a:endParaRPr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200" smtClean="0"/>
                        <a:t>sudo docker rm &lt;</a:t>
                      </a:r>
                      <a:r>
                        <a:rPr lang="ja-JP" altLang="en-US" sz="1200" smtClean="0"/>
                        <a:t>コンテナ名</a:t>
                      </a:r>
                      <a:r>
                        <a:rPr lang="en-US" altLang="ja-JP" sz="1200" smtClean="0"/>
                        <a:t>&gt;</a:t>
                      </a:r>
                      <a:endParaRPr lang="ja-JP" altLang="en-US" sz="120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>
                          <a:latin typeface="+mj-lt"/>
                        </a:rPr>
                        <a:t>止まっているコンテナ全削除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>
                          <a:latin typeface="+mj-lt"/>
                        </a:rPr>
                        <a:t>sudo docker rm $(sudo docker ps –q –a)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smtClean="0"/>
                        <a:t>コンテナの</a:t>
                      </a:r>
                      <a:r>
                        <a:rPr lang="en-US" altLang="ja-JP" sz="1200" smtClean="0"/>
                        <a:t>stdout/err</a:t>
                      </a:r>
                      <a:r>
                        <a:rPr lang="ja-JP" altLang="en-US" sz="1200" smtClean="0"/>
                        <a:t>表示</a:t>
                      </a:r>
                      <a:endParaRPr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200" smtClean="0"/>
                        <a:t>sudo docker logs &lt;</a:t>
                      </a:r>
                      <a:r>
                        <a:rPr lang="ja-JP" altLang="en-US" sz="1200" smtClean="0"/>
                        <a:t>コンテナ名</a:t>
                      </a:r>
                      <a:r>
                        <a:rPr lang="en-US" altLang="ja-JP" sz="1200" smtClean="0"/>
                        <a:t>&gt;</a:t>
                      </a:r>
                      <a:endParaRPr lang="ja-JP" altLang="en-US" sz="120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>
                          <a:latin typeface="+mj-lt"/>
                        </a:rPr>
                        <a:t>コンテナの設定確認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>
                          <a:latin typeface="+mj-lt"/>
                        </a:rPr>
                        <a:t>sudo docker inspect &lt;</a:t>
                      </a:r>
                      <a:r>
                        <a:rPr kumimoji="1" lang="ja-JP" altLang="en-US" sz="1200" smtClean="0">
                          <a:latin typeface="+mj-lt"/>
                        </a:rPr>
                        <a:t>コンテナ名</a:t>
                      </a:r>
                      <a:r>
                        <a:rPr kumimoji="1" lang="en-US" altLang="ja-JP" sz="1200" smtClean="0">
                          <a:latin typeface="+mj-lt"/>
                        </a:rPr>
                        <a:t>&gt;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1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50"/>
            <a:ext cx="8958943" cy="5749926"/>
          </a:xfrm>
        </p:spPr>
        <p:txBody>
          <a:bodyPr/>
          <a:lstStyle/>
          <a:p>
            <a:r>
              <a:rPr kumimoji="1" lang="ja-JP" altLang="en-US" smtClean="0"/>
              <a:t>不具合修正と機能追加</a:t>
            </a:r>
            <a:endParaRPr kumimoji="1" lang="en-US" altLang="ja-JP" smtClean="0"/>
          </a:p>
          <a:p>
            <a:pPr lvl="1"/>
            <a:r>
              <a:rPr kumimoji="1" lang="ja-JP" altLang="en-US" smtClean="0"/>
              <a:t>クレーム発生！</a:t>
            </a:r>
            <a:endParaRPr kumimoji="1" lang="en-US" altLang="ja-JP" smtClean="0"/>
          </a:p>
          <a:p>
            <a:pPr lvl="2"/>
            <a:r>
              <a:rPr kumimoji="1" lang="ja-JP" altLang="en-US" smtClean="0"/>
              <a:t>ユーザ名が空白の時、「</a:t>
            </a:r>
            <a:r>
              <a:rPr lang="en-US" altLang="ja-JP"/>
              <a:t>¯\_(</a:t>
            </a:r>
            <a:r>
              <a:rPr lang="ja-JP" altLang="en-US" i="1"/>
              <a:t>ツ</a:t>
            </a:r>
            <a:r>
              <a:rPr lang="en-US" altLang="ja-JP"/>
              <a:t>)_/¯</a:t>
            </a:r>
            <a:r>
              <a:rPr kumimoji="1" lang="ja-JP" altLang="en-US" smtClean="0"/>
              <a:t>」というナメた応答が来る！</a:t>
            </a:r>
            <a:endParaRPr kumimoji="1" lang="en-US" altLang="ja-JP" smtClean="0"/>
          </a:p>
          <a:p>
            <a:pPr lvl="1"/>
            <a:r>
              <a:rPr lang="ja-JP" altLang="en-US" smtClean="0"/>
              <a:t>機能追加要望！</a:t>
            </a:r>
            <a:endParaRPr lang="en-US" altLang="ja-JP" smtClean="0"/>
          </a:p>
          <a:p>
            <a:pPr lvl="2"/>
            <a:r>
              <a:rPr lang="ja-JP" altLang="en-US" smtClean="0"/>
              <a:t>社長「管理用にアクセスログを</a:t>
            </a:r>
            <a:r>
              <a:rPr kumimoji="1" lang="en-US" altLang="ja-JP" smtClean="0"/>
              <a:t>Web</a:t>
            </a:r>
            <a:r>
              <a:rPr kumimoji="1" lang="ja-JP" altLang="en-US" smtClean="0"/>
              <a:t>でみたいなー」</a:t>
            </a:r>
            <a:endParaRPr kumimoji="1" lang="en-US" altLang="ja-JP" smtClean="0"/>
          </a:p>
          <a:p>
            <a:pPr lvl="1"/>
            <a:r>
              <a:rPr lang="ja-JP" altLang="en-US" smtClean="0"/>
              <a:t>社長「あ、でも僕が書いたコードは修正しないでね」</a:t>
            </a:r>
            <a:endParaRPr lang="en-US" altLang="ja-JP" smtClean="0"/>
          </a:p>
          <a:p>
            <a:pPr marL="0" indent="0">
              <a:buNone/>
            </a:pPr>
            <a:endParaRPr lang="en-US" altLang="ja-JP" smtClean="0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endParaRPr lang="en-US" altLang="ja-JP" smtClean="0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↑をコード修正なく実現できる方法を議論しましょう</a:t>
            </a:r>
            <a:endParaRPr lang="en-US" altLang="ja-JP"/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254093" cy="532945"/>
          </a:xfrm>
        </p:spPr>
        <p:txBody>
          <a:bodyPr/>
          <a:lstStyle/>
          <a:p>
            <a:r>
              <a:rPr lang="ja-JP" altLang="en-US"/>
              <a:t>使ってみる～ハンズオン ケーススタディ～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044" y="3593174"/>
            <a:ext cx="5269367" cy="221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31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>
          <a:defRPr smtClean="0">
            <a:solidFill>
              <a:schemeClr val="bg1"/>
            </a:solidFill>
            <a:latin typeface="Meiryo UI" panose="020B0604030504040204" pitchFamily="50" charset="-128"/>
            <a:ea typeface="Meiryo UI" panose="020B0604030504040204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6083</TotalTime>
  <Words>1032</Words>
  <Application>Microsoft Office PowerPoint</Application>
  <PresentationFormat>画面に合わせる (4:3)</PresentationFormat>
  <Paragraphs>263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6" baseType="lpstr">
      <vt:lpstr>Meiryo UI</vt:lpstr>
      <vt:lpstr>Arial</vt:lpstr>
      <vt:lpstr>Office テーマ</vt:lpstr>
      <vt:lpstr>Docker勉強会 vol.1</vt:lpstr>
      <vt:lpstr>アジェンダと今日のゴール</vt:lpstr>
      <vt:lpstr>使ってみる～ハンズオン～</vt:lpstr>
      <vt:lpstr>使ってみる～ハンズオン ケーススタディ～</vt:lpstr>
      <vt:lpstr>使ってみる～ハンズオン ケーススタディ～</vt:lpstr>
      <vt:lpstr>使ってみる～ハンズオン ケーススタディ～</vt:lpstr>
      <vt:lpstr>使ってみる～ハンズオン ケーススタディ～</vt:lpstr>
      <vt:lpstr>使ってみる～ハンズオン～</vt:lpstr>
      <vt:lpstr>使ってみる～ハンズオン ケーススタディ～</vt:lpstr>
      <vt:lpstr>使ってみる～ハンズオン ケーススタディ～</vt:lpstr>
      <vt:lpstr>使ってみる～ハンズオン ケーススタディ～</vt:lpstr>
      <vt:lpstr>使ってみる～ハンズオン ケーススタディ～</vt:lpstr>
      <vt:lpstr>使ってみる～ハンズオン　ケーススタディ～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Tetsushi M</dc:creator>
  <cp:lastModifiedBy>Tetsushi M</cp:lastModifiedBy>
  <cp:revision>666</cp:revision>
  <cp:lastPrinted>2020-08-12T05:59:28Z</cp:lastPrinted>
  <dcterms:created xsi:type="dcterms:W3CDTF">2020-08-04T13:13:42Z</dcterms:created>
  <dcterms:modified xsi:type="dcterms:W3CDTF">2020-08-15T09:10:03Z</dcterms:modified>
</cp:coreProperties>
</file>