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65" r:id="rId4"/>
    <p:sldId id="259" r:id="rId5"/>
    <p:sldId id="273" r:id="rId6"/>
    <p:sldId id="260" r:id="rId7"/>
    <p:sldId id="264" r:id="rId8"/>
    <p:sldId id="266" r:id="rId9"/>
    <p:sldId id="267" r:id="rId10"/>
    <p:sldId id="269" r:id="rId11"/>
    <p:sldId id="268" r:id="rId12"/>
    <p:sldId id="270" r:id="rId13"/>
    <p:sldId id="272" r:id="rId14"/>
    <p:sldId id="271" r:id="rId15"/>
    <p:sldId id="261" r:id="rId16"/>
    <p:sldId id="262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4093" cy="532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87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1481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勉強会 </a:t>
            </a:r>
            <a:r>
              <a:rPr lang="en-US" altLang="ja-JP"/>
              <a:t>v</a:t>
            </a:r>
            <a:r>
              <a:rPr kumimoji="1" lang="en-US" altLang="ja-JP" smtClean="0"/>
              <a:t>ol.1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200382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～</a:t>
            </a:r>
            <a:r>
              <a:rPr kumimoji="1" lang="en-US" altLang="ja-JP" smtClean="0"/>
              <a:t>Docker</a:t>
            </a:r>
            <a:r>
              <a:rPr kumimoji="1" lang="ja-JP" altLang="en-US" smtClean="0"/>
              <a:t>の基本とハンズオン～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en-US" altLang="ja-JP" smtClean="0"/>
              <a:t>2020</a:t>
            </a:r>
            <a:r>
              <a:rPr kumimoji="1" lang="ja-JP" altLang="en-US" smtClean="0"/>
              <a:t>年</a:t>
            </a:r>
            <a:r>
              <a:rPr lang="en-US" altLang="ja-JP" smtClean="0"/>
              <a:t>8</a:t>
            </a:r>
            <a:r>
              <a:rPr lang="ja-JP" altLang="en-US" smtClean="0"/>
              <a:t>月</a:t>
            </a:r>
            <a:r>
              <a:rPr lang="en-US" altLang="ja-JP" smtClean="0"/>
              <a:t>21</a:t>
            </a:r>
            <a:r>
              <a:rPr lang="ja-JP" altLang="en-US" smtClean="0"/>
              <a:t>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吹き出し 22"/>
          <p:cNvSpPr/>
          <p:nvPr/>
        </p:nvSpPr>
        <p:spPr>
          <a:xfrm>
            <a:off x="261258" y="898071"/>
            <a:ext cx="7539718" cy="4007304"/>
          </a:xfrm>
          <a:prstGeom prst="wedgeRectCallout">
            <a:avLst>
              <a:gd name="adj1" fmla="val 39538"/>
              <a:gd name="adj2" fmla="val 686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</a:t>
            </a:r>
            <a:r>
              <a:rPr lang="ja-JP" altLang="en-US"/>
              <a:t>アーキテクチャ～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7539719" cy="3803651"/>
          </a:xfrm>
        </p:spPr>
        <p:txBody>
          <a:bodyPr>
            <a:normAutofit/>
          </a:bodyPr>
          <a:lstStyle/>
          <a:p>
            <a:r>
              <a:rPr lang="ja-JP" altLang="en-US" smtClean="0"/>
              <a:t>ここまでのまとめ</a:t>
            </a:r>
            <a:endParaRPr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はコンテナ管理プラットフォーム</a:t>
            </a:r>
            <a:endParaRPr lang="en-US" altLang="ja-JP" smtClean="0"/>
          </a:p>
          <a:p>
            <a:pPr lvl="1"/>
            <a:r>
              <a:rPr lang="ja-JP" altLang="en-US" smtClean="0"/>
              <a:t>コンテナは実行コンポーネント</a:t>
            </a:r>
            <a:endParaRPr lang="en-US" altLang="ja-JP" smtClean="0"/>
          </a:p>
          <a:p>
            <a:pPr lvl="2"/>
            <a:r>
              <a:rPr lang="ja-JP" altLang="en-US" smtClean="0"/>
              <a:t>イメージから作られる</a:t>
            </a:r>
            <a:endParaRPr lang="en-US" altLang="ja-JP" smtClean="0"/>
          </a:p>
          <a:p>
            <a:pPr lvl="2"/>
            <a:r>
              <a:rPr lang="ja-JP" altLang="en-US" smtClean="0"/>
              <a:t>アプリ</a:t>
            </a:r>
            <a:r>
              <a:rPr lang="ja-JP" altLang="en-US"/>
              <a:t>の</a:t>
            </a:r>
            <a:r>
              <a:rPr lang="ja-JP" altLang="en-US" smtClean="0"/>
              <a:t>リソース</a:t>
            </a:r>
            <a:r>
              <a:rPr lang="ja-JP" altLang="en-US"/>
              <a:t>と</a:t>
            </a:r>
            <a:r>
              <a:rPr lang="ja-JP" altLang="en-US" smtClean="0"/>
              <a:t>プロセス群</a:t>
            </a:r>
            <a:endParaRPr lang="en-US" altLang="ja-JP" smtClean="0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、周りのコンテナのことは認識しない</a:t>
            </a:r>
            <a:endParaRPr lang="en-US" altLang="ja-JP" smtClean="0"/>
          </a:p>
          <a:p>
            <a:pPr lvl="1"/>
            <a:r>
              <a:rPr lang="ja-JP" altLang="en-US" smtClean="0"/>
              <a:t>↑↑があるから</a:t>
            </a:r>
            <a:endParaRPr lang="en-US" altLang="ja-JP" smtClean="0"/>
          </a:p>
          <a:p>
            <a:pPr lvl="2"/>
            <a:r>
              <a:rPr lang="ja-JP" altLang="en-US" smtClean="0"/>
              <a:t>基盤から分離できる！</a:t>
            </a:r>
            <a:endParaRPr lang="en-US" altLang="ja-JP" smtClean="0"/>
          </a:p>
          <a:p>
            <a:pPr lvl="2"/>
            <a:r>
              <a:rPr lang="ja-JP" altLang="en-US" smtClean="0"/>
              <a:t>イメージを持ってくるだけで簡単にアプリが動かせる！</a:t>
            </a:r>
            <a:endParaRPr lang="en-US" altLang="ja-JP" smtClean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ADADAD">
                  <a:alpha val="74902"/>
                </a:srgbClr>
              </a:clrFrom>
              <a:clrTo>
                <a:srgbClr val="ADADA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01" r="16176" b="27588"/>
          <a:stretch/>
        </p:blipFill>
        <p:spPr>
          <a:xfrm>
            <a:off x="6953250" y="4994275"/>
            <a:ext cx="1847850" cy="14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</a:t>
            </a:r>
            <a:r>
              <a:rPr lang="ja-JP" altLang="en-US" smtClean="0"/>
              <a:t>基礎</a:t>
            </a:r>
            <a:r>
              <a:rPr lang="ja-JP" altLang="en-US"/>
              <a:t>技術</a:t>
            </a:r>
            <a:r>
              <a:rPr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686050"/>
          </a:xfrm>
        </p:spPr>
        <p:txBody>
          <a:bodyPr/>
          <a:lstStyle/>
          <a:p>
            <a:r>
              <a:rPr kumimoji="1" lang="ja-JP" altLang="en-US" smtClean="0"/>
              <a:t>基盤からの分離を実現するための基礎技術</a:t>
            </a:r>
            <a:endParaRPr kumimoji="1" lang="en-US" altLang="ja-JP" smtClean="0"/>
          </a:p>
          <a:p>
            <a:pPr lvl="1"/>
            <a:r>
              <a:rPr lang="en-US" altLang="ja-JP" smtClean="0"/>
              <a:t>cgroup</a:t>
            </a:r>
          </a:p>
          <a:p>
            <a:pPr lvl="1"/>
            <a:r>
              <a:rPr kumimoji="1" lang="en-US" altLang="ja-JP" smtClean="0"/>
              <a:t>namespace</a:t>
            </a:r>
          </a:p>
          <a:p>
            <a:r>
              <a:rPr kumimoji="1" lang="en-US" altLang="ja-JP" smtClean="0"/>
              <a:t>cgroup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namespace</a:t>
            </a:r>
            <a:r>
              <a:rPr kumimoji="1" lang="ja-JP" altLang="en-US" smtClean="0"/>
              <a:t>ともに</a:t>
            </a:r>
            <a:r>
              <a:rPr kumimoji="1" lang="en-US" altLang="ja-JP" smtClean="0"/>
              <a:t>Linux</a:t>
            </a:r>
            <a:r>
              <a:rPr kumimoji="1" lang="ja-JP" altLang="en-US" smtClean="0"/>
              <a:t>カーネルの機能</a:t>
            </a:r>
            <a:endParaRPr kumimoji="1"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は↑を活用して基盤からの分離を実現</a:t>
            </a:r>
            <a:endParaRPr lang="en-US" altLang="ja-JP" smtClean="0"/>
          </a:p>
          <a:p>
            <a:pPr lvl="1"/>
            <a:r>
              <a:rPr lang="ja-JP" altLang="en-US" smtClean="0"/>
              <a:t>ということは・・・</a:t>
            </a:r>
            <a:r>
              <a:rPr lang="en-US" altLang="ja-JP" smtClean="0"/>
              <a:t>cgroup</a:t>
            </a:r>
            <a:r>
              <a:rPr lang="ja-JP" altLang="en-US" smtClean="0"/>
              <a:t>と</a:t>
            </a:r>
            <a:r>
              <a:rPr lang="en-US" altLang="ja-JP" smtClean="0"/>
              <a:t>namespace</a:t>
            </a:r>
            <a:r>
              <a:rPr lang="ja-JP" altLang="en-US" smtClean="0"/>
              <a:t>が分かれば</a:t>
            </a:r>
            <a:endParaRPr lang="en-US" altLang="ja-JP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56" y="3657600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190750"/>
          </a:xfrm>
        </p:spPr>
        <p:txBody>
          <a:bodyPr/>
          <a:lstStyle/>
          <a:p>
            <a:r>
              <a:rPr kumimoji="1" lang="en-US" altLang="ja-JP" smtClean="0"/>
              <a:t>cgroup(</a:t>
            </a:r>
            <a:r>
              <a:rPr kumimoji="1" lang="ja-JP" altLang="en-US" smtClean="0"/>
              <a:t>コントロールグループ</a:t>
            </a:r>
            <a:r>
              <a:rPr kumimoji="1" lang="en-US" altLang="ja-JP" smtClean="0"/>
              <a:t>)</a:t>
            </a:r>
          </a:p>
          <a:p>
            <a:pPr lvl="1"/>
            <a:r>
              <a:rPr lang="ja-JP" altLang="en-US" smtClean="0"/>
              <a:t>リソース割り当てを制御・監視する単位。プロセスで構成される</a:t>
            </a:r>
            <a:endParaRPr lang="en-US" altLang="ja-JP" smtClean="0"/>
          </a:p>
          <a:p>
            <a:pPr lvl="1"/>
            <a:r>
              <a:rPr kumimoji="1" lang="ja-JP" altLang="en-US" smtClean="0"/>
              <a:t>階層的に構築</a:t>
            </a:r>
            <a:endParaRPr kumimoji="1" lang="en-US" altLang="ja-JP" smtClean="0"/>
          </a:p>
          <a:p>
            <a:pPr lvl="2"/>
            <a:r>
              <a:rPr lang="ja-JP" altLang="en-US" smtClean="0"/>
              <a:t>サービスグループ、ユーザグループ、</a:t>
            </a:r>
            <a:r>
              <a:rPr lang="en-US" altLang="ja-JP" smtClean="0"/>
              <a:t>etc.</a:t>
            </a:r>
          </a:p>
          <a:p>
            <a:pPr lvl="1"/>
            <a:r>
              <a:rPr lang="ja-JP" altLang="en-US" smtClean="0"/>
              <a:t>設定可能項目は以下</a:t>
            </a:r>
            <a:r>
              <a:rPr lang="en-US" altLang="ja-JP" smtClean="0"/>
              <a:t>(</a:t>
            </a:r>
            <a:r>
              <a:rPr lang="ja-JP" altLang="en-US" smtClean="0"/>
              <a:t>設定方法や詳細は割愛</a:t>
            </a:r>
            <a:r>
              <a:rPr lang="en-US" altLang="ja-JP" smtClean="0"/>
              <a:t>)</a:t>
            </a:r>
            <a:endParaRPr kumimoji="1" lang="en-US" altLang="ja-JP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85624"/>
              </p:ext>
            </p:extLst>
          </p:nvPr>
        </p:nvGraphicFramePr>
        <p:xfrm>
          <a:off x="261257" y="3228975"/>
          <a:ext cx="864461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398"/>
                <a:gridCol w="1573530"/>
                <a:gridCol w="6426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No.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サブシステム名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意味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1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blkio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ブロックデバイス</a:t>
                      </a:r>
                      <a:r>
                        <a:rPr kumimoji="1" lang="en-US" altLang="ja-JP" sz="1800" smtClean="0">
                          <a:latin typeface="+mj-lt"/>
                        </a:rPr>
                        <a:t>IO</a:t>
                      </a:r>
                      <a:r>
                        <a:rPr kumimoji="1" lang="ja-JP" altLang="en-US" sz="1800" smtClean="0">
                          <a:latin typeface="+mj-lt"/>
                        </a:rPr>
                        <a:t>へのアクセス</a:t>
                      </a:r>
                      <a:r>
                        <a:rPr kumimoji="1" lang="en-US" altLang="ja-JP" sz="1800" smtClean="0">
                          <a:latin typeface="+mj-lt"/>
                        </a:rPr>
                        <a:t>(</a:t>
                      </a:r>
                      <a:r>
                        <a:rPr kumimoji="1" lang="ja-JP" altLang="en-US" sz="1800" smtClean="0">
                          <a:latin typeface="+mj-lt"/>
                        </a:rPr>
                        <a:t>帯域幅</a:t>
                      </a:r>
                      <a:r>
                        <a:rPr kumimoji="1" lang="en-US" altLang="ja-JP" sz="1800" smtClean="0">
                          <a:latin typeface="+mj-lt"/>
                        </a:rPr>
                        <a:t>)</a:t>
                      </a:r>
                      <a:r>
                        <a:rPr kumimoji="1" lang="ja-JP" altLang="en-US" sz="1800" smtClean="0">
                          <a:latin typeface="+mj-lt"/>
                        </a:rPr>
                        <a:t>を設定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2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smtClean="0">
                          <a:latin typeface="+mj-lt"/>
                        </a:rPr>
                        <a:t>cgroup</a:t>
                      </a:r>
                      <a:r>
                        <a:rPr kumimoji="1" lang="ja-JP" altLang="en-US" sz="1800" smtClean="0">
                          <a:latin typeface="+mj-lt"/>
                        </a:rPr>
                        <a:t>間の</a:t>
                      </a:r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r>
                        <a:rPr kumimoji="1" lang="ja-JP" altLang="en-US" sz="1800" smtClean="0">
                          <a:latin typeface="+mj-lt"/>
                        </a:rPr>
                        <a:t>時間の配分を設定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3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cpuset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割り当てる</a:t>
                      </a:r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r>
                        <a:rPr kumimoji="1" lang="ja-JP" altLang="en-US" sz="1800" smtClean="0">
                          <a:latin typeface="+mj-lt"/>
                        </a:rPr>
                        <a:t>、メモリノードを設定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4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devices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デバイスへの</a:t>
                      </a:r>
                      <a:r>
                        <a:rPr kumimoji="1" lang="ja-JP" altLang="en-US" sz="1800" smtClean="0">
                          <a:latin typeface="+mj-lt"/>
                        </a:rPr>
                        <a:t>アクセス可否、権限</a:t>
                      </a:r>
                      <a:r>
                        <a:rPr kumimoji="1" lang="en-US" altLang="ja-JP" sz="1800" smtClean="0">
                          <a:latin typeface="+mj-lt"/>
                        </a:rPr>
                        <a:t>(RW)</a:t>
                      </a:r>
                      <a:r>
                        <a:rPr kumimoji="1" lang="ja-JP" altLang="en-US" sz="1800" smtClean="0">
                          <a:latin typeface="+mj-lt"/>
                        </a:rPr>
                        <a:t>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5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net_cls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発信するパケットに</a:t>
                      </a:r>
                      <a:r>
                        <a:rPr kumimoji="1" lang="ja-JP" altLang="en-US" sz="1800" smtClean="0">
                          <a:latin typeface="+mj-lt"/>
                        </a:rPr>
                        <a:t>タグをつけ、タグ毎に優先度をつけられるようにする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6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net_prio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用いる</a:t>
                      </a:r>
                      <a:r>
                        <a:rPr kumimoji="1" lang="en-US" altLang="ja-JP" sz="1800" smtClean="0">
                          <a:latin typeface="+mj-lt"/>
                        </a:rPr>
                        <a:t>NIC</a:t>
                      </a:r>
                      <a:r>
                        <a:rPr kumimoji="1" lang="ja-JP" altLang="en-US" sz="1800" smtClean="0">
                          <a:latin typeface="+mj-lt"/>
                        </a:rPr>
                        <a:t>毎にトラフィックの優先度を設定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7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smtClean="0">
                          <a:latin typeface="+mj-lt"/>
                        </a:rPr>
                        <a:t>ns</a:t>
                      </a:r>
                      <a:endParaRPr kumimoji="1" lang="ja-JP" altLang="en-US" sz="18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smtClean="0">
                          <a:latin typeface="+mj-lt"/>
                        </a:rPr>
                        <a:t>プロセスが所属する</a:t>
                      </a:r>
                      <a:r>
                        <a:rPr kumimoji="1" lang="en-US" altLang="ja-JP" sz="1800" b="1" smtClean="0">
                          <a:latin typeface="+mj-lt"/>
                        </a:rPr>
                        <a:t>namespace</a:t>
                      </a:r>
                      <a:r>
                        <a:rPr kumimoji="1" lang="ja-JP" altLang="en-US" sz="1800" b="1" smtClean="0">
                          <a:latin typeface="+mj-lt"/>
                        </a:rPr>
                        <a:t>を設定</a:t>
                      </a:r>
                      <a:endParaRPr kumimoji="1" lang="ja-JP" altLang="en-US" sz="1800" b="1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7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486026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namespace</a:t>
            </a:r>
          </a:p>
          <a:p>
            <a:pPr lvl="1"/>
            <a:r>
              <a:rPr lang="en-US" altLang="ja-JP" smtClean="0"/>
              <a:t>namespace</a:t>
            </a:r>
            <a:r>
              <a:rPr lang="ja-JP" altLang="en-US"/>
              <a:t>に所属</a:t>
            </a:r>
            <a:r>
              <a:rPr lang="ja-JP" altLang="en-US"/>
              <a:t>する</a:t>
            </a:r>
            <a:r>
              <a:rPr lang="ja-JP" altLang="en-US" smtClean="0"/>
              <a:t>プロセスに対して、自分</a:t>
            </a:r>
            <a:r>
              <a:rPr lang="ja-JP" altLang="en-US"/>
              <a:t>たちが専用の分離されたグローバルリソースを持っているかのように</a:t>
            </a:r>
            <a:r>
              <a:rPr lang="ja-JP" altLang="en-US"/>
              <a:t>見せる</a:t>
            </a:r>
            <a:r>
              <a:rPr lang="ja-JP" altLang="en-US" smtClean="0"/>
              <a:t>仕組み</a:t>
            </a:r>
            <a:r>
              <a:rPr lang="en-US" altLang="ja-JP" smtClean="0"/>
              <a:t>*</a:t>
            </a:r>
          </a:p>
          <a:p>
            <a:pPr lvl="2"/>
            <a:r>
              <a:rPr lang="ja-JP" altLang="en-US" smtClean="0"/>
              <a:t>グローバルリソース毎に</a:t>
            </a:r>
            <a:r>
              <a:rPr lang="en-US" altLang="ja-JP" smtClean="0"/>
              <a:t>namespace</a:t>
            </a:r>
            <a:r>
              <a:rPr lang="ja-JP" altLang="en-US" smtClean="0"/>
              <a:t>が存在</a:t>
            </a:r>
            <a:endParaRPr lang="en-US" altLang="ja-JP" smtClean="0"/>
          </a:p>
          <a:p>
            <a:pPr lvl="3"/>
            <a:r>
              <a:rPr kumimoji="1" lang="en-US" altLang="ja-JP" smtClean="0"/>
              <a:t>IPC</a:t>
            </a:r>
            <a:r>
              <a:rPr kumimoji="1" lang="ja-JP" altLang="en-US" smtClean="0"/>
              <a:t>は見えるようにするけど、</a:t>
            </a:r>
            <a:r>
              <a:rPr lang="en-US" altLang="ja-JP" smtClean="0"/>
              <a:t>Network</a:t>
            </a:r>
            <a:r>
              <a:rPr kumimoji="1" lang="ja-JP" altLang="en-US" smtClean="0"/>
              <a:t>は別とかできる</a:t>
            </a:r>
            <a:endParaRPr kumimoji="1" lang="en-US" altLang="ja-JP" smtClean="0"/>
          </a:p>
          <a:p>
            <a:pPr lvl="2"/>
            <a:r>
              <a:rPr lang="ja-JP" altLang="en-US"/>
              <a:t>グローバルリソースの一覧</a:t>
            </a:r>
            <a:r>
              <a:rPr lang="ja-JP" altLang="en-US"/>
              <a:t>は</a:t>
            </a:r>
            <a:r>
              <a:rPr lang="ja-JP" altLang="en-US" smtClean="0"/>
              <a:t>以下</a:t>
            </a:r>
            <a:endParaRPr lang="en-US" altLang="ja-JP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311062" y="6489395"/>
            <a:ext cx="2937714" cy="36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smtClean="0"/>
              <a:t>*man(7) namespace</a:t>
            </a:r>
            <a:r>
              <a:rPr lang="ja-JP" altLang="en-US" sz="1800" smtClean="0"/>
              <a:t>より</a:t>
            </a:r>
            <a:endParaRPr lang="ja-JP" altLang="en-US" sz="180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48487"/>
              </p:ext>
            </p:extLst>
          </p:nvPr>
        </p:nvGraphicFramePr>
        <p:xfrm>
          <a:off x="1044347" y="3781425"/>
          <a:ext cx="712061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398"/>
                <a:gridCol w="1573530"/>
                <a:gridCol w="4902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No.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namespace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意味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1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IPC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System V IPC, POSIX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メッセージキュー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2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Network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smtClean="0">
                          <a:latin typeface="+mj-lt"/>
                        </a:rPr>
                        <a:t>ネットワークデバイス、スタック、ポートなど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3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Mount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マウントポイント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4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PID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プロセス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5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User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ユーザー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とグループ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6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UTS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ホスト名と </a:t>
                      </a:r>
                      <a:r>
                        <a:rPr kumimoji="1" lang="en-US" altLang="ja-JP" sz="1800" smtClean="0">
                          <a:latin typeface="+mj-lt"/>
                        </a:rPr>
                        <a:t>NIS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ドメイン名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1095375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まとめ</a:t>
            </a:r>
            <a:endParaRPr kumimoji="1" lang="en-US" altLang="ja-JP" smtClean="0"/>
          </a:p>
          <a:p>
            <a:pPr lvl="1"/>
            <a:r>
              <a:rPr lang="ja-JP" altLang="en-US" smtClean="0"/>
              <a:t>～アーキテクチャ～で説明した図はこうなっていた</a:t>
            </a:r>
            <a:endParaRPr lang="en-US" altLang="ja-JP" smtClean="0"/>
          </a:p>
        </p:txBody>
      </p:sp>
      <p:sp>
        <p:nvSpPr>
          <p:cNvPr id="6" name="正方形/長方形 5"/>
          <p:cNvSpPr/>
          <p:nvPr/>
        </p:nvSpPr>
        <p:spPr>
          <a:xfrm>
            <a:off x="1152525" y="3106039"/>
            <a:ext cx="2323722" cy="29738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52526" y="6079899"/>
            <a:ext cx="4500864" cy="58488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652787" y="5437348"/>
            <a:ext cx="1999223" cy="58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デーモン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169" y="4219176"/>
            <a:ext cx="1845551" cy="18206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947735" y="458382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535076" y="553442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382542" y="553442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71169" y="3720781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652788" y="3106039"/>
            <a:ext cx="1999221" cy="2257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813511" y="4028676"/>
            <a:ext cx="1677774" cy="12705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366352" y="439332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878557" y="482005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735548" y="482005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813511" y="3530281"/>
            <a:ext cx="1677774" cy="43373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619280" y="5066340"/>
            <a:ext cx="134932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462671" y="5010551"/>
            <a:ext cx="1662547" cy="93305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348927" y="3721182"/>
            <a:ext cx="1867793" cy="430838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右矢印 22"/>
          <p:cNvSpPr/>
          <p:nvPr/>
        </p:nvSpPr>
        <p:spPr>
          <a:xfrm rot="20700000">
            <a:off x="3172287" y="3613916"/>
            <a:ext cx="678580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右矢印 23"/>
          <p:cNvSpPr/>
          <p:nvPr/>
        </p:nvSpPr>
        <p:spPr>
          <a:xfrm rot="20700000">
            <a:off x="3064639" y="5143885"/>
            <a:ext cx="772966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360047" y="3218230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(PID 10)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左矢印 25"/>
          <p:cNvSpPr/>
          <p:nvPr/>
        </p:nvSpPr>
        <p:spPr>
          <a:xfrm>
            <a:off x="3449460" y="3286125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左矢印 26"/>
          <p:cNvSpPr/>
          <p:nvPr/>
        </p:nvSpPr>
        <p:spPr>
          <a:xfrm>
            <a:off x="3449460" y="4642721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乗算記号 27"/>
          <p:cNvSpPr/>
          <p:nvPr/>
        </p:nvSpPr>
        <p:spPr>
          <a:xfrm>
            <a:off x="3087283" y="3198926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乗算記号 28"/>
          <p:cNvSpPr/>
          <p:nvPr/>
        </p:nvSpPr>
        <p:spPr>
          <a:xfrm>
            <a:off x="3099887" y="4548094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3768797" y="3531069"/>
            <a:ext cx="1752645" cy="4234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3768797" y="4037490"/>
            <a:ext cx="1762927" cy="126171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四角形吹き出し 32"/>
          <p:cNvSpPr/>
          <p:nvPr/>
        </p:nvSpPr>
        <p:spPr>
          <a:xfrm>
            <a:off x="2473185" y="1937185"/>
            <a:ext cx="2339897" cy="891166"/>
          </a:xfrm>
          <a:prstGeom prst="wedgeRectCallout">
            <a:avLst>
              <a:gd name="adj1" fmla="val 14491"/>
              <a:gd name="adj2" fmla="val 12864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PID</a:t>
            </a:r>
          </a:p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がルートプロセス</a:t>
            </a:r>
            <a:endParaRPr kumimoji="1"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のように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せかけてい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吹き出し 33"/>
          <p:cNvSpPr/>
          <p:nvPr/>
        </p:nvSpPr>
        <p:spPr>
          <a:xfrm>
            <a:off x="5791252" y="5168324"/>
            <a:ext cx="2856835" cy="1099126"/>
          </a:xfrm>
          <a:prstGeom prst="wedgeRectCallout">
            <a:avLst>
              <a:gd name="adj1" fmla="val -65011"/>
              <a:gd name="adj2" fmla="val -5989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Mount</a:t>
            </a:r>
          </a:p>
          <a:p>
            <a:pPr algn="ctr"/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コンテナ用の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であるように見せかけている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左矢印 35"/>
          <p:cNvSpPr/>
          <p:nvPr/>
        </p:nvSpPr>
        <p:spPr>
          <a:xfrm rot="1800000">
            <a:off x="4729709" y="2571546"/>
            <a:ext cx="609632" cy="36000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左矢印 60"/>
          <p:cNvSpPr/>
          <p:nvPr/>
        </p:nvSpPr>
        <p:spPr>
          <a:xfrm rot="15300000">
            <a:off x="5147343" y="4086129"/>
            <a:ext cx="2181908" cy="36000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処理 34"/>
          <p:cNvSpPr/>
          <p:nvPr/>
        </p:nvSpPr>
        <p:spPr>
          <a:xfrm>
            <a:off x="5186565" y="2834202"/>
            <a:ext cx="1295511" cy="48927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 A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四角形吹き出し 62"/>
          <p:cNvSpPr/>
          <p:nvPr/>
        </p:nvSpPr>
        <p:spPr>
          <a:xfrm>
            <a:off x="6582048" y="2098124"/>
            <a:ext cx="2074701" cy="690258"/>
          </a:xfrm>
          <a:prstGeom prst="wedgeRectCallout">
            <a:avLst>
              <a:gd name="adj1" fmla="val -48737"/>
              <a:gd name="adj2" fmla="val 87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プロセスを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</a:t>
            </a:r>
          </a:p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に登録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四角形吹き出し 63"/>
          <p:cNvSpPr/>
          <p:nvPr/>
        </p:nvSpPr>
        <p:spPr>
          <a:xfrm>
            <a:off x="6601097" y="3299452"/>
            <a:ext cx="2074701" cy="690258"/>
          </a:xfrm>
          <a:prstGeom prst="wedgeRectCallout">
            <a:avLst>
              <a:gd name="adj1" fmla="val -50573"/>
              <a:gd name="adj2" fmla="val -846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endParaRPr kumimoji="1"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76" y="928603"/>
            <a:ext cx="1880218" cy="10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9135" y="971550"/>
            <a:ext cx="8515350" cy="4934980"/>
          </a:xfrm>
        </p:spPr>
        <p:txBody>
          <a:bodyPr>
            <a:noAutofit/>
          </a:bodyPr>
          <a:lstStyle/>
          <a:p>
            <a:r>
              <a:rPr kumimoji="1" lang="ja-JP" altLang="en-US" smtClean="0"/>
              <a:t>開発シーン</a:t>
            </a:r>
            <a:endParaRPr kumimoji="1" lang="en-US" altLang="ja-JP" smtClean="0"/>
          </a:p>
          <a:p>
            <a:pPr lvl="1"/>
            <a:r>
              <a:rPr lang="ja-JP" altLang="en-US" smtClean="0"/>
              <a:t>イメージがあれば、何回でもコンテナを作れる</a:t>
            </a:r>
            <a:endParaRPr lang="en-US" altLang="ja-JP"/>
          </a:p>
          <a:p>
            <a:pPr lvl="2"/>
            <a:r>
              <a:rPr lang="ja-JP" altLang="en-US" smtClean="0"/>
              <a:t>開発中に汚れた環境をいつでも初期状態にやり直せる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⇒「俺の環境では</a:t>
            </a:r>
            <a:r>
              <a:rPr lang="ja-JP" altLang="en-US"/>
              <a:t>動</a:t>
            </a:r>
            <a:r>
              <a:rPr lang="ja-JP" altLang="en-US" smtClean="0"/>
              <a:t>くんだけど」からの脱却</a:t>
            </a:r>
            <a:endParaRPr lang="en-US" altLang="ja-JP"/>
          </a:p>
          <a:p>
            <a:pPr lvl="2"/>
            <a:r>
              <a:rPr lang="ja-JP" altLang="en-US" smtClean="0"/>
              <a:t>開発→本番環境への移行も簡単</a:t>
            </a:r>
            <a:endParaRPr lang="en-US" altLang="ja-JP" smtClean="0"/>
          </a:p>
          <a:p>
            <a:pPr lvl="3"/>
            <a:r>
              <a:rPr lang="ja-JP" altLang="en-US" smtClean="0"/>
              <a:t>環境変数など外部から設定を与えられるようにすると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開発・本番環境の切替え作業がほぼ不要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pPr lvl="1"/>
            <a:r>
              <a:rPr lang="ja-JP" altLang="en-US" smtClean="0"/>
              <a:t>コンテナによってリソースが隔離されているので環境を汚さない</a:t>
            </a:r>
            <a:endParaRPr lang="en-US" altLang="ja-JP" smtClean="0"/>
          </a:p>
          <a:p>
            <a:pPr lvl="2"/>
            <a:r>
              <a:rPr kumimoji="1" lang="ja-JP" altLang="en-US" smtClean="0"/>
              <a:t>複数バージョンのランタイム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例</a:t>
            </a:r>
            <a:r>
              <a:rPr kumimoji="1" lang="en-US" altLang="ja-JP" smtClean="0"/>
              <a:t>:python2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3)</a:t>
            </a:r>
            <a:r>
              <a:rPr kumimoji="1" lang="ja-JP" altLang="en-US" smtClean="0"/>
              <a:t>の共存</a:t>
            </a:r>
            <a:endParaRPr kumimoji="1" lang="en-US" altLang="ja-JP" smtClean="0"/>
          </a:p>
          <a:p>
            <a:pPr lvl="2"/>
            <a:r>
              <a:rPr lang="ja-JP" altLang="en-US" smtClean="0"/>
              <a:t>ライブラリの依存関係競合も起こしにくい</a:t>
            </a:r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Docker</a:t>
            </a:r>
            <a:r>
              <a:rPr lang="ja-JP" altLang="en-US"/>
              <a:t>を</a:t>
            </a:r>
            <a:r>
              <a:rPr lang="ja-JP" altLang="en-US"/>
              <a:t>知る</a:t>
            </a:r>
            <a:r>
              <a:rPr lang="ja-JP" altLang="en-US" smtClean="0"/>
              <a:t>～結局</a:t>
            </a:r>
            <a:r>
              <a:rPr lang="ja-JP" altLang="en-US"/>
              <a:t>何</a:t>
            </a:r>
            <a:r>
              <a:rPr lang="ja-JP" altLang="en-US"/>
              <a:t>が</a:t>
            </a:r>
            <a:r>
              <a:rPr lang="ja-JP" altLang="en-US" smtClean="0"/>
              <a:t>嬉しい</a:t>
            </a:r>
            <a:r>
              <a:rPr lang="en-US" altLang="ja-JP" smtClean="0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5" b="32018"/>
          <a:stretch/>
        </p:blipFill>
        <p:spPr>
          <a:xfrm>
            <a:off x="6707315" y="2203927"/>
            <a:ext cx="1171221" cy="6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19" y="971550"/>
            <a:ext cx="8704824" cy="5886450"/>
          </a:xfrm>
        </p:spPr>
        <p:txBody>
          <a:bodyPr>
            <a:noAutofit/>
          </a:bodyPr>
          <a:lstStyle/>
          <a:p>
            <a:r>
              <a:rPr lang="ja-JP" altLang="en-US" smtClean="0"/>
              <a:t>運用シーン</a:t>
            </a:r>
            <a:endParaRPr lang="en-US" altLang="ja-JP" smtClean="0"/>
          </a:p>
          <a:p>
            <a:pPr lvl="1"/>
            <a:r>
              <a:rPr lang="ja-JP" altLang="en-US" smtClean="0"/>
              <a:t>機能でコンテナを分離すれば・・・</a:t>
            </a:r>
            <a:endParaRPr lang="en-US" altLang="ja-JP" smtClean="0"/>
          </a:p>
          <a:p>
            <a:pPr lvl="2"/>
            <a:r>
              <a:rPr kumimoji="1" lang="ja-JP" altLang="en-US" smtClean="0"/>
              <a:t>バージョンアップ対象のコンテナだけ差替え</a:t>
            </a:r>
            <a:endParaRPr kumimoji="1" lang="en-US" altLang="ja-JP" smtClean="0"/>
          </a:p>
          <a:p>
            <a:pPr lvl="3"/>
            <a:r>
              <a:rPr lang="en-US" altLang="ja-JP" smtClean="0"/>
              <a:t>M/W</a:t>
            </a:r>
            <a:r>
              <a:rPr lang="ja-JP" altLang="en-US" smtClean="0"/>
              <a:t>のバージョン上げたら他機能に影響与えた・・とか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気にしなくていい</a:t>
            </a:r>
            <a:endParaRPr kumimoji="1" lang="en-US" altLang="ja-JP" smtClean="0"/>
          </a:p>
          <a:p>
            <a:pPr lvl="2"/>
            <a:r>
              <a:rPr lang="ja-JP" altLang="en-US" smtClean="0"/>
              <a:t>機能の抜き差しも簡単</a:t>
            </a:r>
            <a:endParaRPr lang="en-US" altLang="ja-JP" smtClean="0"/>
          </a:p>
          <a:p>
            <a:pPr lvl="3"/>
            <a:r>
              <a:rPr lang="ja-JP" altLang="en-US" smtClean="0"/>
              <a:t>コンテナ</a:t>
            </a:r>
            <a:r>
              <a:rPr lang="ja-JP" altLang="en-US"/>
              <a:t>デザイン</a:t>
            </a:r>
            <a:r>
              <a:rPr kumimoji="1" lang="ja-JP" altLang="en-US" smtClean="0"/>
              <a:t>パターン</a:t>
            </a:r>
            <a:endParaRPr kumimoji="1" lang="en-US" altLang="ja-JP" smtClean="0"/>
          </a:p>
          <a:p>
            <a:pPr lvl="4"/>
            <a:r>
              <a:rPr lang="ja-JP" altLang="en-US" smtClean="0"/>
              <a:t>サイドカー、アンバサダー、アダプター</a:t>
            </a:r>
            <a:r>
              <a:rPr lang="en-US" altLang="ja-JP" smtClean="0"/>
              <a:t>etc.</a:t>
            </a:r>
          </a:p>
          <a:p>
            <a:pPr lvl="2"/>
            <a:r>
              <a:rPr lang="ja-JP" altLang="en-US" smtClean="0"/>
              <a:t>スケールアウトも簡単</a:t>
            </a:r>
            <a:endParaRPr lang="en-US" altLang="ja-JP" smtClean="0"/>
          </a:p>
          <a:p>
            <a:pPr lvl="3"/>
            <a:r>
              <a:rPr lang="ja-JP" altLang="en-US" smtClean="0"/>
              <a:t>機能の実行環境がワンセットになっているので、レプリカを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どこでも作れる</a:t>
            </a:r>
            <a:endParaRPr lang="en-US" altLang="ja-JP" smtClean="0"/>
          </a:p>
          <a:p>
            <a:pPr lvl="4"/>
            <a:r>
              <a:rPr lang="en-US" altLang="ja-JP" smtClean="0"/>
              <a:t>Docker swarm</a:t>
            </a:r>
            <a:r>
              <a:rPr lang="ja-JP" altLang="en-US" smtClean="0"/>
              <a:t>、</a:t>
            </a:r>
            <a:r>
              <a:rPr lang="en-US" altLang="ja-JP"/>
              <a:t> </a:t>
            </a:r>
            <a:r>
              <a:rPr lang="en-US" altLang="ja-JP" smtClean="0"/>
              <a:t>Kubernetes etc.</a:t>
            </a:r>
            <a:endParaRPr lang="en-US" altLang="ja-JP"/>
          </a:p>
          <a:p>
            <a:pPr lvl="2"/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</a:t>
            </a:r>
            <a:r>
              <a:rPr lang="ja-JP" altLang="en-US"/>
              <a:t>知る</a:t>
            </a:r>
            <a:r>
              <a:rPr lang="ja-JP" altLang="en-US" smtClean="0"/>
              <a:t>～結局</a:t>
            </a:r>
            <a:r>
              <a:rPr lang="ja-JP" altLang="en-US"/>
              <a:t>何が嬉しい</a:t>
            </a:r>
            <a:r>
              <a:rPr lang="en-US" altLang="ja-JP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#AWSSummit</a:t>
            </a:r>
            <a:r>
              <a:rPr lang="ja-JP" altLang="en-US" smtClean="0"/>
              <a:t>の経験を生かして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27026" cy="593639"/>
          </a:xfrm>
        </p:spPr>
        <p:txBody>
          <a:bodyPr/>
          <a:lstStyle/>
          <a:p>
            <a:r>
              <a:rPr lang="ja-JP" altLang="en-US" smtClean="0"/>
              <a:t>暗い会場で白背景のスライドは使ってはならない</a:t>
            </a:r>
            <a:r>
              <a:rPr lang="en-US" altLang="ja-JP" smtClean="0"/>
              <a:t>(</a:t>
            </a:r>
            <a:r>
              <a:rPr lang="ja-JP" altLang="en-US" smtClean="0"/>
              <a:t>戒め</a:t>
            </a:r>
            <a:r>
              <a:rPr lang="en-US" altLang="ja-JP" smtClean="0"/>
              <a:t>)</a:t>
            </a:r>
          </a:p>
          <a:p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29" y="4137860"/>
            <a:ext cx="5686425" cy="8667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59" y="2921528"/>
            <a:ext cx="5667375" cy="10287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79" y="1657571"/>
            <a:ext cx="5705475" cy="1076325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5395268"/>
            <a:ext cx="8227026" cy="59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/>
              <a:t>社外発表の時は煽られるので気を付けよう！ヨシ！👉</a:t>
            </a: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218914" y="275648"/>
            <a:ext cx="1181112" cy="330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当日資料のみ</a:t>
            </a:r>
            <a:endParaRPr kumimoji="1" lang="ja-JP" altLang="en-US" sz="110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1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参考にしたサイトと</a:t>
            </a:r>
            <a:r>
              <a:rPr lang="ja-JP" altLang="en-US"/>
              <a:t>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本家</a:t>
            </a:r>
            <a:r>
              <a:rPr kumimoji="1" lang="en-US" altLang="ja-JP" smtClean="0"/>
              <a:t>HP</a:t>
            </a:r>
          </a:p>
          <a:p>
            <a:pPr lvl="1"/>
            <a:r>
              <a:rPr lang="en-US" altLang="ja-JP"/>
              <a:t>https://</a:t>
            </a:r>
            <a:r>
              <a:rPr lang="en-US" altLang="ja-JP" smtClean="0"/>
              <a:t>docs.docker.jp/engine/introduction/understanding-docker.html</a:t>
            </a:r>
          </a:p>
          <a:p>
            <a:r>
              <a:rPr lang="ja-JP" altLang="en-US"/>
              <a:t>コンテナデザインパターン</a:t>
            </a:r>
            <a:endParaRPr lang="en-US" altLang="ja-JP"/>
          </a:p>
          <a:p>
            <a:pPr lvl="1"/>
            <a:r>
              <a:rPr lang="en-US" altLang="ja-JP"/>
              <a:t>https://docs.microsoft.com/ja-jp/azure/architecture/patterns</a:t>
            </a:r>
            <a:r>
              <a:rPr lang="en-US" altLang="ja-JP" smtClean="0"/>
              <a:t>/</a:t>
            </a:r>
          </a:p>
          <a:p>
            <a:r>
              <a:rPr lang="en-US" altLang="ja-JP" smtClean="0"/>
              <a:t>Dockerhub</a:t>
            </a:r>
          </a:p>
          <a:p>
            <a:pPr lvl="1"/>
            <a:r>
              <a:rPr lang="en-US" altLang="ja-JP"/>
              <a:t>https://hub.docker.com</a:t>
            </a:r>
            <a:r>
              <a:rPr lang="en-US" altLang="ja-JP" smtClean="0"/>
              <a:t>/</a:t>
            </a:r>
            <a:endParaRPr lang="en-US" altLang="ja-JP" smtClean="0"/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アジェンダ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方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・ストレージ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0071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今日のゴール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3990975"/>
          </a:xfrm>
        </p:spPr>
        <p:txBody>
          <a:bodyPr/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を知る</a:t>
            </a:r>
            <a:endParaRPr kumimoji="1"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のアーキテクチャ、基礎技術を知ることで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できること、できないことを知る</a:t>
            </a:r>
            <a:endParaRPr lang="en-US" altLang="ja-JP" smtClean="0"/>
          </a:p>
          <a:p>
            <a:pPr lvl="1"/>
            <a:r>
              <a:rPr lang="ja-JP" altLang="en-US"/>
              <a:t>何</a:t>
            </a:r>
            <a:r>
              <a:rPr lang="ja-JP" altLang="en-US" smtClean="0"/>
              <a:t>が嬉しいかを知る</a:t>
            </a:r>
            <a:endParaRPr lang="en-US" altLang="ja-JP" smtClean="0"/>
          </a:p>
          <a:p>
            <a:r>
              <a:rPr lang="ja-JP" altLang="en-US" smtClean="0"/>
              <a:t>使い方を知る</a:t>
            </a:r>
            <a:endParaRPr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として定義できるリソースのことを知る</a:t>
            </a:r>
            <a:endParaRPr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コマンド、設定ファイルの意味、構文を知る</a:t>
            </a:r>
            <a:endParaRPr lang="en-US" altLang="ja-JP" smtClean="0"/>
          </a:p>
          <a:p>
            <a:r>
              <a:rPr lang="ja-JP" altLang="en-US" smtClean="0"/>
              <a:t>使ってみる</a:t>
            </a:r>
            <a:endParaRPr lang="en-US" altLang="ja-JP" smtClean="0"/>
          </a:p>
          <a:p>
            <a:pPr lvl="1"/>
            <a:r>
              <a:rPr lang="ja-JP" altLang="en-US" smtClean="0"/>
              <a:t>習ったことを使ってみ</a:t>
            </a:r>
            <a:r>
              <a:rPr lang="ja-JP" altLang="en-US"/>
              <a:t>る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8575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を</a:t>
            </a:r>
            <a:r>
              <a:rPr kumimoji="1" lang="ja-JP" altLang="en-US" smtClean="0"/>
              <a:t>知る～</a:t>
            </a:r>
            <a:r>
              <a:rPr lang="en-US" altLang="ja-JP"/>
              <a:t>Docker</a:t>
            </a:r>
            <a:r>
              <a:rPr lang="ja-JP" altLang="en-US"/>
              <a:t>って何</a:t>
            </a:r>
            <a:r>
              <a:rPr lang="en-US" altLang="ja-JP" smtClean="0"/>
              <a:t>?</a:t>
            </a:r>
            <a:r>
              <a:rPr kumimoji="1"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02312" cy="5050309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公式</a:t>
            </a:r>
            <a:r>
              <a:rPr kumimoji="1" lang="en-US" altLang="ja-JP" smtClean="0"/>
              <a:t>HP</a:t>
            </a:r>
            <a:r>
              <a:rPr kumimoji="1" lang="ja-JP" altLang="en-US" smtClean="0"/>
              <a:t>の解説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r>
              <a:rPr lang="ja-JP" altLang="en-US"/>
              <a:t>雑</a:t>
            </a:r>
            <a:r>
              <a:rPr lang="ja-JP" altLang="en-US" smtClean="0"/>
              <a:t>に言うと</a:t>
            </a:r>
            <a:endParaRPr lang="en-US" altLang="ja-JP" smtClean="0"/>
          </a:p>
          <a:p>
            <a:pPr lvl="1"/>
            <a:r>
              <a:rPr kumimoji="1" lang="en-US" altLang="ja-JP" smtClean="0"/>
              <a:t>Docker</a:t>
            </a:r>
            <a:r>
              <a:rPr lang="ja-JP" altLang="en-US" smtClean="0"/>
              <a:t>＝</a:t>
            </a:r>
            <a:r>
              <a:rPr kumimoji="1" lang="ja-JP" altLang="en-US" smtClean="0"/>
              <a:t>コンテナ</a:t>
            </a:r>
            <a:r>
              <a:rPr kumimoji="1" lang="en-US" altLang="ja-JP" smtClean="0"/>
              <a:t>(=</a:t>
            </a:r>
            <a:r>
              <a:rPr kumimoji="1" lang="ja-JP" altLang="en-US" smtClean="0"/>
              <a:t>アプリ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管理のプラットフォーム</a:t>
            </a:r>
            <a:endParaRPr kumimoji="1" lang="en-US" altLang="ja-JP" smtClean="0"/>
          </a:p>
          <a:p>
            <a:pPr lvl="1"/>
            <a:r>
              <a:rPr lang="ja-JP" altLang="en-US" smtClean="0"/>
              <a:t>コンテナ</a:t>
            </a:r>
            <a:r>
              <a:rPr lang="ja-JP" altLang="en-US" smtClean="0"/>
              <a:t>＝基盤から</a:t>
            </a:r>
            <a:r>
              <a:rPr lang="ja-JP" altLang="en-US" smtClean="0"/>
              <a:t>分離</a:t>
            </a:r>
            <a:r>
              <a:rPr lang="ja-JP" altLang="en-US" smtClean="0"/>
              <a:t>された実行</a:t>
            </a:r>
            <a:r>
              <a:rPr lang="ja-JP" altLang="en-US" smtClean="0"/>
              <a:t>コンポーネント</a:t>
            </a:r>
            <a:endParaRPr lang="en-US" altLang="ja-JP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524900"/>
            <a:ext cx="6781800" cy="2638425"/>
          </a:xfrm>
          <a:prstGeom prst="rect">
            <a:avLst/>
          </a:prstGeom>
        </p:spPr>
      </p:pic>
      <p:sp>
        <p:nvSpPr>
          <p:cNvPr id="11" name="フリーフォーム 10"/>
          <p:cNvSpPr/>
          <p:nvPr/>
        </p:nvSpPr>
        <p:spPr>
          <a:xfrm>
            <a:off x="2644929" y="5775941"/>
            <a:ext cx="1670147" cy="128749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4592951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68" y="5940638"/>
            <a:ext cx="920875" cy="656430"/>
          </a:xfrm>
          <a:prstGeom prst="rect">
            <a:avLst/>
          </a:prstGeom>
        </p:spPr>
      </p:pic>
      <p:sp>
        <p:nvSpPr>
          <p:cNvPr id="18" name="フリーフォーム 17"/>
          <p:cNvSpPr/>
          <p:nvPr/>
        </p:nvSpPr>
        <p:spPr>
          <a:xfrm>
            <a:off x="5224670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>
            <a:off x="5868584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6512498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1262302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1894021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2537935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3181849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3825763" y="3842681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>
            <a:off x="4457482" y="3842681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>
            <a:off x="4782614" y="3842680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Docker</a:t>
            </a:r>
            <a:r>
              <a:rPr lang="ja-JP" altLang="en-US"/>
              <a:t>の基本を知る</a:t>
            </a:r>
            <a:r>
              <a:rPr lang="ja-JP" altLang="en-US" smtClean="0"/>
              <a:t>～アーキテクチャ～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866" y="1443967"/>
            <a:ext cx="4897023" cy="2330510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28650" y="971550"/>
            <a:ext cx="8515350" cy="56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本家</a:t>
            </a:r>
            <a:r>
              <a:rPr lang="en-US" altLang="ja-JP" smtClean="0"/>
              <a:t>HP</a:t>
            </a:r>
            <a:r>
              <a:rPr lang="ja-JP" altLang="en-US" smtClean="0"/>
              <a:t>のアーキテクチャ図</a:t>
            </a:r>
            <a:endParaRPr lang="en-US" altLang="ja-JP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97881"/>
              </p:ext>
            </p:extLst>
          </p:nvPr>
        </p:nvGraphicFramePr>
        <p:xfrm>
          <a:off x="280087" y="3821752"/>
          <a:ext cx="8600302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886"/>
                <a:gridCol w="68494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要素名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コンテナの構築、実行、配布を担う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/var/run/docker.socket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で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Restful API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を公開している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コマンド。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デーモンと通信する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コンテナのテンプレート。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OS*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、アプリや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M/W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が格納されている。読専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レジストリ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パブリックなイメージ置き場。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Dockerhub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など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イメージをもとに作成された実行コンポーネント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ストレージ、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ネットワークなど起動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時にコンテナの特徴を付与する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196011" y="658824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本家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と書いているけど、厳密には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じゃないと思う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2419350" y="2896489"/>
            <a:ext cx="2323722" cy="29738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</a:t>
            </a:r>
            <a:r>
              <a:rPr lang="ja-JP" altLang="en-US"/>
              <a:t>アーキテクチャ～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1691092"/>
          </a:xfrm>
        </p:spPr>
        <p:txBody>
          <a:bodyPr/>
          <a:lstStyle/>
          <a:p>
            <a:r>
              <a:rPr lang="ja-JP" altLang="en-US" smtClean="0"/>
              <a:t>コンテナにフォーカスを</a:t>
            </a:r>
            <a:r>
              <a:rPr lang="ja-JP" altLang="en-US" smtClean="0"/>
              <a:t>当ててみる</a:t>
            </a:r>
            <a:endParaRPr lang="en-US" altLang="ja-JP" smtClean="0"/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はホスト</a:t>
            </a:r>
            <a:r>
              <a:rPr lang="en-US" altLang="ja-JP" smtClean="0"/>
              <a:t>OS</a:t>
            </a:r>
            <a:r>
              <a:rPr lang="ja-JP" altLang="en-US" smtClean="0"/>
              <a:t>とカーネルを共有</a:t>
            </a:r>
            <a:endParaRPr lang="en-US" altLang="ja-JP" smtClean="0"/>
          </a:p>
          <a:p>
            <a:pPr lvl="1"/>
            <a:r>
              <a:rPr kumimoji="1" lang="ja-JP" altLang="en-US" smtClean="0"/>
              <a:t>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から見ると、コンテナは</a:t>
            </a:r>
            <a:r>
              <a:rPr kumimoji="1" lang="ja-JP" altLang="en-US" b="1" u="sng" smtClean="0"/>
              <a:t>ただのプロセスとファイル群</a:t>
            </a:r>
            <a:endParaRPr lang="en-US" altLang="ja-JP" b="1" u="sng" smtClean="0"/>
          </a:p>
          <a:p>
            <a:pPr lvl="1"/>
            <a:r>
              <a:rPr kumimoji="1" lang="ja-JP" altLang="en-US" smtClean="0"/>
              <a:t>コンテナからホスト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、他コンテナは見えない</a:t>
            </a:r>
            <a:r>
              <a:rPr lang="en-US" altLang="ja-JP"/>
              <a:t>*</a:t>
            </a:r>
            <a:endParaRPr lang="en-US" altLang="ja-JP"/>
          </a:p>
        </p:txBody>
      </p:sp>
      <p:sp>
        <p:nvSpPr>
          <p:cNvPr id="4" name="正方形/長方形 3"/>
          <p:cNvSpPr/>
          <p:nvPr/>
        </p:nvSpPr>
        <p:spPr>
          <a:xfrm>
            <a:off x="2419351" y="5870349"/>
            <a:ext cx="4500864" cy="58488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919612" y="5227798"/>
            <a:ext cx="1999223" cy="58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デーモン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37994" y="4009626"/>
            <a:ext cx="1845551" cy="18206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14560" y="437427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801901" y="532487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649367" y="532487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37994" y="3511231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19613" y="2896489"/>
            <a:ext cx="1999221" cy="2257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080336" y="3819126"/>
            <a:ext cx="1677774" cy="12705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633177" y="418377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145382" y="461050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002373" y="461050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80336" y="3320731"/>
            <a:ext cx="1677774" cy="43373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7027689" y="4043144"/>
            <a:ext cx="2068737" cy="919922"/>
          </a:xfrm>
          <a:prstGeom prst="wedgeRectCallout">
            <a:avLst>
              <a:gd name="adj1" fmla="val -55078"/>
              <a:gd name="adj2" fmla="val -637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コンテナ内リソースで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アプリは動作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⇒基盤からの分離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吹き出し 21"/>
          <p:cNvSpPr/>
          <p:nvPr/>
        </p:nvSpPr>
        <p:spPr>
          <a:xfrm>
            <a:off x="43320" y="4610500"/>
            <a:ext cx="2503172" cy="972600"/>
          </a:xfrm>
          <a:prstGeom prst="wedgeRectCallout">
            <a:avLst>
              <a:gd name="adj1" fmla="val 57036"/>
              <a:gd name="adj2" fmla="val 1703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全コンテナの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ファイル、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プロセスが見えて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いる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5463336" y="6476767"/>
            <a:ext cx="3837969" cy="36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smtClean="0"/>
              <a:t>*</a:t>
            </a:r>
            <a:r>
              <a:rPr lang="ja-JP" altLang="en-US" sz="1800" smtClean="0"/>
              <a:t>設定や構築方法によっては例外あり</a:t>
            </a:r>
            <a:endParaRPr lang="ja-JP" altLang="en-US" sz="1800"/>
          </a:p>
        </p:txBody>
      </p:sp>
      <p:sp>
        <p:nvSpPr>
          <p:cNvPr id="26" name="角丸四角形 25"/>
          <p:cNvSpPr/>
          <p:nvPr/>
        </p:nvSpPr>
        <p:spPr>
          <a:xfrm>
            <a:off x="2886105" y="4856790"/>
            <a:ext cx="134932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729496" y="4801001"/>
            <a:ext cx="1662547" cy="93305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615752" y="3511632"/>
            <a:ext cx="1867793" cy="430838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右矢印 31"/>
          <p:cNvSpPr/>
          <p:nvPr/>
        </p:nvSpPr>
        <p:spPr>
          <a:xfrm rot="20700000">
            <a:off x="4439112" y="3404366"/>
            <a:ext cx="678580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右矢印 32"/>
          <p:cNvSpPr/>
          <p:nvPr/>
        </p:nvSpPr>
        <p:spPr>
          <a:xfrm rot="20700000">
            <a:off x="4331464" y="4934335"/>
            <a:ext cx="772966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四角形吹き出し 35"/>
          <p:cNvSpPr/>
          <p:nvPr/>
        </p:nvSpPr>
        <p:spPr>
          <a:xfrm>
            <a:off x="43320" y="4610500"/>
            <a:ext cx="2503172" cy="1504550"/>
          </a:xfrm>
          <a:prstGeom prst="wedgeRectCallout">
            <a:avLst>
              <a:gd name="adj1" fmla="val 52089"/>
              <a:gd name="adj2" fmla="val -11773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全コンテナの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ファイル、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プロセスが見えている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コンテナ内と見え方がちょっと違う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626872" y="3008680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(PID 10)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左矢印 37"/>
          <p:cNvSpPr/>
          <p:nvPr/>
        </p:nvSpPr>
        <p:spPr>
          <a:xfrm>
            <a:off x="4716285" y="3076575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左矢印 38"/>
          <p:cNvSpPr/>
          <p:nvPr/>
        </p:nvSpPr>
        <p:spPr>
          <a:xfrm>
            <a:off x="4716285" y="4433171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乗算記号 40"/>
          <p:cNvSpPr/>
          <p:nvPr/>
        </p:nvSpPr>
        <p:spPr>
          <a:xfrm>
            <a:off x="4354108" y="2989376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乗算記号 41"/>
          <p:cNvSpPr/>
          <p:nvPr/>
        </p:nvSpPr>
        <p:spPr>
          <a:xfrm>
            <a:off x="4366712" y="4338544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補足</a:t>
            </a:r>
            <a:r>
              <a:rPr lang="ja-JP" altLang="en-US"/>
              <a:t>：</a:t>
            </a:r>
            <a:r>
              <a:rPr kumimoji="1" lang="ja-JP" altLang="en-US" smtClean="0"/>
              <a:t>ディストリビューションが違うのに動く？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5056717"/>
          </a:xfrm>
        </p:spPr>
        <p:txBody>
          <a:bodyPr>
            <a:normAutofit/>
          </a:bodyPr>
          <a:lstStyle/>
          <a:p>
            <a:r>
              <a:rPr lang="ja-JP" altLang="en-US" smtClean="0"/>
              <a:t>ホスト</a:t>
            </a:r>
            <a:r>
              <a:rPr lang="en-US" altLang="ja-JP" smtClean="0"/>
              <a:t>OS Ubuntu</a:t>
            </a:r>
            <a:r>
              <a:rPr lang="ja-JP" altLang="en-US" smtClean="0"/>
              <a:t>、コンテナ </a:t>
            </a:r>
            <a:r>
              <a:rPr lang="en-US" altLang="ja-JP" smtClean="0"/>
              <a:t>CentOS</a:t>
            </a:r>
            <a:r>
              <a:rPr lang="ja-JP" altLang="en-US" smtClean="0"/>
              <a:t>みたいなのができる</a:t>
            </a:r>
            <a:endParaRPr lang="en-US" altLang="ja-JP" smtClean="0"/>
          </a:p>
          <a:p>
            <a:pPr lvl="1"/>
            <a:r>
              <a:rPr lang="ja-JP" altLang="en-US" smtClean="0"/>
              <a:t>ディストリビューションが違ってもカーネル</a:t>
            </a:r>
            <a:r>
              <a:rPr lang="en-US" altLang="ja-JP" smtClean="0"/>
              <a:t>ABI</a:t>
            </a:r>
            <a:r>
              <a:rPr lang="ja-JP" altLang="en-US"/>
              <a:t>が一緒</a:t>
            </a:r>
            <a:endParaRPr lang="en-US" altLang="ja-JP"/>
          </a:p>
          <a:p>
            <a:pPr lvl="2"/>
            <a:r>
              <a:rPr lang="en-US" altLang="ja-JP" smtClean="0"/>
              <a:t>ABI=Application </a:t>
            </a:r>
            <a:r>
              <a:rPr lang="en-US" altLang="ja-JP" smtClean="0"/>
              <a:t>Binary </a:t>
            </a:r>
            <a:r>
              <a:rPr lang="en-US" altLang="ja-JP" smtClean="0"/>
              <a:t>Interface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アプリ</a:t>
            </a:r>
            <a:r>
              <a:rPr lang="ja-JP" altLang="en-US"/>
              <a:t>とカーネルの</a:t>
            </a:r>
            <a:r>
              <a:rPr lang="ja-JP" altLang="en-US"/>
              <a:t>システムコール</a:t>
            </a:r>
            <a:r>
              <a:rPr lang="en-US" altLang="ja-JP" smtClean="0"/>
              <a:t>I/F</a:t>
            </a:r>
          </a:p>
          <a:p>
            <a:pPr lvl="2"/>
            <a:r>
              <a:rPr lang="ja-JP" altLang="en-US" smtClean="0"/>
              <a:t>ディストリビューション</a:t>
            </a:r>
            <a:r>
              <a:rPr lang="ja-JP" altLang="en-US" smtClean="0"/>
              <a:t>によってパッケージ管理方法とか違うけど、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使ってるシステムコールが同じなのでダイジョウブ！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 smtClean="0"/>
          </a:p>
          <a:p>
            <a:r>
              <a:rPr lang="ja-JP" altLang="en-US" smtClean="0"/>
              <a:t>逆に言うと、カーネルが一緒じゃないと絶対に</a:t>
            </a:r>
            <a:r>
              <a:rPr lang="ja-JP" altLang="en-US" smtClean="0"/>
              <a:t>動きません</a:t>
            </a:r>
            <a:endParaRPr lang="en-US" altLang="ja-JP" smtClean="0"/>
          </a:p>
          <a:p>
            <a:pPr lvl="1"/>
            <a:r>
              <a:rPr lang="en-US" altLang="ja-JP" smtClean="0"/>
              <a:t>FreeBSD</a:t>
            </a:r>
            <a:r>
              <a:rPr lang="ja-JP" altLang="en-US" smtClean="0"/>
              <a:t>は</a:t>
            </a:r>
            <a:r>
              <a:rPr lang="en-US" altLang="ja-JP" smtClean="0"/>
              <a:t>linux</a:t>
            </a:r>
            <a:r>
              <a:rPr lang="ja-JP" altLang="en-US" smtClean="0"/>
              <a:t>バイナリ互換機能で頑張って動くらしい</a:t>
            </a:r>
            <a:endParaRPr lang="en-US" altLang="ja-JP" smtClean="0"/>
          </a:p>
          <a:p>
            <a:pPr lvl="1"/>
            <a:r>
              <a:rPr lang="en-US" altLang="ja-JP" smtClean="0"/>
              <a:t>Docker </a:t>
            </a:r>
            <a:r>
              <a:rPr lang="en-US" altLang="ja-JP" smtClean="0"/>
              <a:t>for windows</a:t>
            </a:r>
            <a:r>
              <a:rPr lang="ja-JP" altLang="en-US" smtClean="0"/>
              <a:t>は、</a:t>
            </a:r>
            <a:r>
              <a:rPr lang="en-US" altLang="ja-JP" smtClean="0"/>
              <a:t>Hyper-V</a:t>
            </a:r>
            <a:r>
              <a:rPr lang="ja-JP" altLang="en-US" smtClean="0"/>
              <a:t>などで</a:t>
            </a:r>
            <a:r>
              <a:rPr lang="en-US" altLang="ja-JP" smtClean="0"/>
              <a:t>Linux OS</a:t>
            </a:r>
            <a:r>
              <a:rPr lang="ja-JP" altLang="en-US" smtClean="0"/>
              <a:t>を立ち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上げ、</a:t>
            </a:r>
            <a:r>
              <a:rPr lang="en-US" altLang="ja-JP" smtClean="0"/>
              <a:t>Linux OS</a:t>
            </a:r>
            <a:r>
              <a:rPr lang="ja-JP" altLang="en-US" smtClean="0"/>
              <a:t>上の</a:t>
            </a:r>
            <a:r>
              <a:rPr lang="en-US" altLang="ja-JP" smtClean="0"/>
              <a:t>Docker</a:t>
            </a:r>
            <a:r>
              <a:rPr lang="ja-JP" altLang="en-US" smtClean="0"/>
              <a:t>デーモンとやり取りしている</a:t>
            </a:r>
            <a:endParaRPr lang="en-US" altLang="ja-JP" smtClean="0"/>
          </a:p>
          <a:p>
            <a:pPr lvl="1"/>
            <a:r>
              <a:rPr lang="en-US" altLang="ja-JP" smtClean="0"/>
              <a:t>WSL</a:t>
            </a:r>
            <a:r>
              <a:rPr lang="ja-JP" altLang="en-US" smtClean="0"/>
              <a:t>に期待！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22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>
          <a:defRPr smtClean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2061</TotalTime>
  <Words>929</Words>
  <Application>Microsoft Office PowerPoint</Application>
  <PresentationFormat>画面に合わせる (4:3)</PresentationFormat>
  <Paragraphs>233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9" baseType="lpstr">
      <vt:lpstr>Meiryo UI</vt:lpstr>
      <vt:lpstr>Arial</vt:lpstr>
      <vt:lpstr>Office テーマ</vt:lpstr>
      <vt:lpstr>Docker勉強会 vol.1</vt:lpstr>
      <vt:lpstr>#AWSSummitの経験を生かして</vt:lpstr>
      <vt:lpstr>参考にしたサイトとか</vt:lpstr>
      <vt:lpstr>アジェンダ</vt:lpstr>
      <vt:lpstr>今日のゴール</vt:lpstr>
      <vt:lpstr>Dockerを知る～Dockerって何?～</vt:lpstr>
      <vt:lpstr>Dockerの基本を知る～アーキテクチャ～</vt:lpstr>
      <vt:lpstr>Dockerを知る～アーキテクチャ～</vt:lpstr>
      <vt:lpstr>補足：ディストリビューションが違うのに動く？</vt:lpstr>
      <vt:lpstr>Dockerを知る～アーキテクチャ～</vt:lpstr>
      <vt:lpstr>Dockerを知る～基礎技術～</vt:lpstr>
      <vt:lpstr>Dockerを知る～基礎技術～</vt:lpstr>
      <vt:lpstr>Dockerを知る～基礎技術～</vt:lpstr>
      <vt:lpstr>Dockerを知る～基礎技術～</vt:lpstr>
      <vt:lpstr>Dockerを知る～結局何が嬉しい?～</vt:lpstr>
      <vt:lpstr>Dockerを知る～結局何が嬉しい?～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Tetsushi M</dc:creator>
  <cp:lastModifiedBy>Tetsushi M</cp:lastModifiedBy>
  <cp:revision>131</cp:revision>
  <dcterms:created xsi:type="dcterms:W3CDTF">2020-08-04T13:13:42Z</dcterms:created>
  <dcterms:modified xsi:type="dcterms:W3CDTF">2020-08-08T15:11:31Z</dcterms:modified>
</cp:coreProperties>
</file>