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09" r:id="rId1"/>
  </p:sldMasterIdLst>
  <p:notesMasterIdLst>
    <p:notesMasterId r:id="rId11"/>
  </p:notesMasterIdLst>
  <p:sldIdLst>
    <p:sldId id="258" r:id="rId2"/>
    <p:sldId id="270" r:id="rId3"/>
    <p:sldId id="269" r:id="rId4"/>
    <p:sldId id="257" r:id="rId5"/>
    <p:sldId id="265" r:id="rId6"/>
    <p:sldId id="266" r:id="rId7"/>
    <p:sldId id="268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 autoAdjust="0"/>
  </p:normalViewPr>
  <p:slideViewPr>
    <p:cSldViewPr snapToGrid="0">
      <p:cViewPr>
        <p:scale>
          <a:sx n="70" d="100"/>
          <a:sy n="70" d="100"/>
        </p:scale>
        <p:origin x="-612" y="-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3080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0C6F3-6BF8-4DC2-B398-E4ECE6AE51D5}" type="datetimeFigureOut">
              <a:rPr lang="en-US" smtClean="0"/>
              <a:t>01-Mar-2016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25543-CDE9-4CD3-908D-BDAD6E318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1109/ICASSP.2015.7178846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ICASSP</a:t>
            </a:r>
            <a:r>
              <a:rPr lang="en-US" dirty="0"/>
              <a:t> (2015</a:t>
            </a:r>
            <a:r>
              <a:rPr lang="en-US" dirty="0" smtClean="0"/>
              <a:t>) – 2015 IEEE International Conference on Acoustics, Speech and Signal Processing (</a:t>
            </a:r>
            <a:r>
              <a:rPr lang="en-US" dirty="0" err="1" smtClean="0"/>
              <a:t>ICASSP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Date of Conference: 19-24 </a:t>
            </a:r>
            <a:r>
              <a:rPr lang="en-US" dirty="0"/>
              <a:t>April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Page(s): 4619-4623</a:t>
            </a:r>
          </a:p>
          <a:p>
            <a:r>
              <a:rPr lang="en-US" dirty="0" err="1"/>
              <a:t>DOI</a:t>
            </a:r>
            <a:r>
              <a:rPr lang="en-US" dirty="0"/>
              <a:t>: </a:t>
            </a:r>
            <a:r>
              <a:rPr lang="en-US" u="sng" dirty="0">
                <a:hlinkClick r:id="rId3"/>
              </a:rPr>
              <a:t>10.1109/</a:t>
            </a:r>
            <a:r>
              <a:rPr lang="en-US" u="sng" dirty="0" err="1">
                <a:hlinkClick r:id="rId3"/>
              </a:rPr>
              <a:t>ICASSP.2015.7178846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572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maximum a posteriori probability (MAP) </a:t>
            </a:r>
            <a:r>
              <a:rPr lang="en-US" dirty="0" smtClean="0"/>
              <a:t>estimate is a mode of the posterior distribution. </a:t>
            </a:r>
          </a:p>
          <a:p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b="1" dirty="0"/>
              <a:t>posterior probability</a:t>
            </a:r>
            <a:r>
              <a:rPr lang="en-US" dirty="0"/>
              <a:t> of </a:t>
            </a:r>
            <a:r>
              <a:rPr lang="en-US" dirty="0" smtClean="0"/>
              <a:t>a random event or </a:t>
            </a:r>
            <a:r>
              <a:rPr lang="en-US" dirty="0"/>
              <a:t>an uncertain </a:t>
            </a:r>
            <a:r>
              <a:rPr lang="en-US" dirty="0" smtClean="0"/>
              <a:t>proposition </a:t>
            </a:r>
            <a:r>
              <a:rPr lang="en-US" dirty="0"/>
              <a:t>is </a:t>
            </a:r>
            <a:r>
              <a:rPr lang="en-US" dirty="0" smtClean="0"/>
              <a:t>the conditional probability</a:t>
            </a:r>
            <a:r>
              <a:rPr lang="en-US" dirty="0"/>
              <a:t> that is assigned after the relevant </a:t>
            </a:r>
            <a:r>
              <a:rPr lang="en-US" dirty="0" smtClean="0"/>
              <a:t>evidence or </a:t>
            </a:r>
            <a:r>
              <a:rPr lang="en-US" dirty="0"/>
              <a:t>background is taken into account. Similarly, </a:t>
            </a:r>
            <a:r>
              <a:rPr lang="en-US" dirty="0" smtClean="0"/>
              <a:t>the </a:t>
            </a:r>
            <a:r>
              <a:rPr lang="en-US" b="1" dirty="0" smtClean="0"/>
              <a:t>posterior </a:t>
            </a:r>
            <a:r>
              <a:rPr lang="en-US" b="1" dirty="0"/>
              <a:t>probability distribution</a:t>
            </a:r>
            <a:r>
              <a:rPr lang="en-US" dirty="0"/>
              <a:t> is </a:t>
            </a:r>
            <a:r>
              <a:rPr lang="en-US" dirty="0" smtClean="0"/>
              <a:t>the probability distribution of </a:t>
            </a:r>
            <a:r>
              <a:rPr lang="en-US" dirty="0"/>
              <a:t>an unknown quantity, treated as </a:t>
            </a:r>
            <a:r>
              <a:rPr lang="en-US" dirty="0" smtClean="0"/>
              <a:t>a random variable, conditional on the </a:t>
            </a:r>
            <a:r>
              <a:rPr lang="en-US" dirty="0"/>
              <a:t>evidence obtained from an experiment or survey</a:t>
            </a:r>
            <a:r>
              <a:rPr lang="en-US" dirty="0" smtClean="0"/>
              <a:t>.</a:t>
            </a:r>
          </a:p>
          <a:p>
            <a:r>
              <a:rPr lang="en-US" dirty="0" smtClean="0"/>
              <a:t>"</a:t>
            </a:r>
            <a:r>
              <a:rPr lang="en-US" dirty="0"/>
              <a:t>Posterior", in this context, means after taking into account the relevant evidence related to the particular case being examined.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7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9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87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14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25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WER</a:t>
            </a:r>
            <a:r>
              <a:rPr lang="en-US" dirty="0" smtClean="0"/>
              <a:t>: phone sequence for an infrequent word that matches the pronunciation of a different and more frequent word that would now be </a:t>
            </a:r>
            <a:r>
              <a:rPr lang="en-US" dirty="0" err="1" smtClean="0"/>
              <a:t>mirecognized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SxS</a:t>
            </a:r>
            <a:r>
              <a:rPr lang="en-US" dirty="0" smtClean="0"/>
              <a:t>: Acoustic model, language model, and vocabulary are the same in both engines. Only the lexicon changes.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SxS</a:t>
            </a:r>
            <a:r>
              <a:rPr lang="en-US" dirty="0" smtClean="0"/>
              <a:t> </a:t>
            </a:r>
            <a:r>
              <a:rPr lang="en-US" dirty="0"/>
              <a:t>experiments have the advantage of focusing </a:t>
            </a:r>
            <a:r>
              <a:rPr lang="en-US" dirty="0" smtClean="0"/>
              <a:t>on cases </a:t>
            </a:r>
            <a:r>
              <a:rPr lang="en-US" dirty="0"/>
              <a:t>where pronunciation changes do affect the recognition </a:t>
            </a:r>
            <a:r>
              <a:rPr lang="en-US" dirty="0" smtClean="0"/>
              <a:t>results. They </a:t>
            </a:r>
            <a:r>
              <a:rPr lang="en-US" dirty="0"/>
              <a:t>typically show more “movement” than </a:t>
            </a:r>
            <a:r>
              <a:rPr lang="en-US" dirty="0" err="1"/>
              <a:t>WER</a:t>
            </a:r>
            <a:r>
              <a:rPr lang="en-US" dirty="0"/>
              <a:t> </a:t>
            </a:r>
            <a:r>
              <a:rPr lang="en-US" dirty="0" smtClean="0"/>
              <a:t>measurements on </a:t>
            </a:r>
            <a:r>
              <a:rPr lang="en-US" dirty="0"/>
              <a:t>fixed test 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54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 experiment is considered positive if its </a:t>
            </a:r>
            <a:r>
              <a:rPr lang="en-US" dirty="0" err="1" smtClean="0"/>
              <a:t>SxS</a:t>
            </a:r>
            <a:r>
              <a:rPr lang="en-US" dirty="0" smtClean="0"/>
              <a:t> score is higher than that of the corresponding baseline. Generally this means it has fewer nonsense/unusable queries and more usable and exact queries.</a:t>
            </a:r>
          </a:p>
          <a:p>
            <a:endParaRPr lang="en-US" dirty="0" smtClean="0"/>
          </a:p>
          <a:p>
            <a:r>
              <a:rPr lang="en-US" dirty="0" smtClean="0"/>
              <a:t>Keyboard Correction:</a:t>
            </a:r>
          </a:p>
          <a:p>
            <a:r>
              <a:rPr lang="en-US" dirty="0" smtClean="0"/>
              <a:t>We </a:t>
            </a:r>
            <a:r>
              <a:rPr lang="en-US" dirty="0"/>
              <a:t>see a small reduction in word error rate on each test </a:t>
            </a:r>
            <a:r>
              <a:rPr lang="en-US" dirty="0" smtClean="0"/>
              <a:t>set.</a:t>
            </a:r>
          </a:p>
          <a:p>
            <a:r>
              <a:rPr lang="en-US" dirty="0" err="1" smtClean="0"/>
              <a:t>SxS</a:t>
            </a:r>
            <a:r>
              <a:rPr lang="en-US" dirty="0" smtClean="0"/>
              <a:t> score improvements from adding new pronunciations to the baseline ASR engine</a:t>
            </a:r>
          </a:p>
          <a:p>
            <a:endParaRPr lang="en-US" dirty="0"/>
          </a:p>
          <a:p>
            <a:r>
              <a:rPr lang="en-US" dirty="0" smtClean="0"/>
              <a:t>Alternate Selection:</a:t>
            </a:r>
          </a:p>
          <a:p>
            <a:r>
              <a:rPr lang="en-US" dirty="0" smtClean="0"/>
              <a:t>The </a:t>
            </a:r>
            <a:r>
              <a:rPr lang="en-US" dirty="0"/>
              <a:t>amount of data flowing through the Alternate Selection </a:t>
            </a:r>
            <a:r>
              <a:rPr lang="en-US" dirty="0" smtClean="0"/>
              <a:t>pipeline is </a:t>
            </a:r>
            <a:r>
              <a:rPr lang="en-US" dirty="0"/>
              <a:t>smaller than that from Keyboard Corrections. As a result, </a:t>
            </a:r>
            <a:r>
              <a:rPr lang="en-US" dirty="0" smtClean="0"/>
              <a:t>the system </a:t>
            </a:r>
            <a:r>
              <a:rPr lang="en-US" dirty="0"/>
              <a:t>learns fewer pronunciations, and our experiments showed </a:t>
            </a:r>
            <a:r>
              <a:rPr lang="en-US" dirty="0" smtClean="0"/>
              <a:t>no impact </a:t>
            </a:r>
            <a:r>
              <a:rPr lang="en-US" dirty="0"/>
              <a:t>on standard test set word error rates. However, </a:t>
            </a:r>
            <a:r>
              <a:rPr lang="en-US" dirty="0" err="1"/>
              <a:t>SxS</a:t>
            </a:r>
            <a:r>
              <a:rPr lang="en-US" dirty="0"/>
              <a:t> </a:t>
            </a:r>
            <a:r>
              <a:rPr lang="en-US" dirty="0" smtClean="0"/>
              <a:t>evaluations showed </a:t>
            </a:r>
            <a:r>
              <a:rPr lang="en-US" dirty="0"/>
              <a:t>significant improvements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Side-by-side experiments demonstrate that the pronunciations learned via our methods significantly improve the quality of a production-quality speech recognition system.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97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25543-CDE9-4CD3-908D-BDAD6E318A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01-Mar-2016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8A87A34-81AB-432B-8DAE-1953F412C126}" type="datetimeFigureOut">
              <a:rPr lang="en-US" smtClean="0"/>
              <a:pPr/>
              <a:t>01-Mar-2016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914400"/>
            <a:ext cx="9235440" cy="3300984"/>
          </a:xfrm>
        </p:spPr>
        <p:txBody>
          <a:bodyPr anchor="ctr" anchorCtr="0">
            <a:normAutofit/>
          </a:bodyPr>
          <a:lstStyle/>
          <a:p>
            <a:r>
              <a:rPr lang="en-US" dirty="0" smtClean="0"/>
              <a:t>Embracing Change with Extreme Programing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4572000"/>
            <a:ext cx="9001462" cy="1655762"/>
          </a:xfrm>
        </p:spPr>
        <p:txBody>
          <a:bodyPr/>
          <a:lstStyle/>
          <a:p>
            <a:r>
              <a:rPr lang="en-US" dirty="0" smtClean="0"/>
              <a:t>Kent Beck</a:t>
            </a:r>
            <a:endParaRPr lang="en-US" dirty="0"/>
          </a:p>
          <a:p>
            <a:r>
              <a:rPr lang="en-US" dirty="0" smtClean="0"/>
              <a:t>First Class Software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8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Automatic speech recognition (ASR) systems include a pronunciation dictionary (or lexicon) and a grapheme </a:t>
            </a:r>
            <a:r>
              <a:rPr lang="en-US" dirty="0"/>
              <a:t>to phoneme </a:t>
            </a:r>
            <a:r>
              <a:rPr lang="en-US" dirty="0" smtClean="0"/>
              <a:t>(</a:t>
            </a:r>
            <a:r>
              <a:rPr lang="en-US" dirty="0" err="1"/>
              <a:t>G2P</a:t>
            </a:r>
            <a:r>
              <a:rPr lang="en-US" dirty="0" smtClean="0"/>
              <a:t>) engine</a:t>
            </a:r>
          </a:p>
          <a:p>
            <a:pPr lvl="1"/>
            <a:r>
              <a:rPr lang="en-US" dirty="0" smtClean="0"/>
              <a:t>The lexicon consists of word-pronunciation pairs written by linguist</a:t>
            </a:r>
          </a:p>
          <a:p>
            <a:pPr lvl="2"/>
            <a:r>
              <a:rPr lang="en-US" dirty="0" smtClean="0"/>
              <a:t>Hand-generated – cannot keep up with growing vocabulary</a:t>
            </a:r>
          </a:p>
          <a:p>
            <a:pPr lvl="1"/>
            <a:r>
              <a:rPr lang="en-US" dirty="0" err="1" smtClean="0"/>
              <a:t>G2P</a:t>
            </a:r>
            <a:r>
              <a:rPr lang="en-US" dirty="0" smtClean="0"/>
              <a:t> has limited accuracy</a:t>
            </a:r>
          </a:p>
          <a:p>
            <a:pPr lvl="2"/>
            <a:r>
              <a:rPr lang="en-US" dirty="0" smtClean="0"/>
              <a:t>Proper names – pronunciation can be influenced by historical or foreign-origin factors</a:t>
            </a:r>
          </a:p>
          <a:p>
            <a:r>
              <a:rPr lang="en-US" dirty="0"/>
              <a:t>Speech recognition task </a:t>
            </a:r>
            <a:r>
              <a:rPr lang="en-US" dirty="0" smtClean="0"/>
              <a:t>in general finds </a:t>
            </a:r>
            <a:r>
              <a:rPr lang="en-US" dirty="0"/>
              <a:t>the word sequence that has the </a:t>
            </a:r>
            <a:r>
              <a:rPr lang="en-US" dirty="0" smtClean="0"/>
              <a:t>maximum </a:t>
            </a:r>
            <a:r>
              <a:rPr lang="en-US" dirty="0"/>
              <a:t>posterior probability given the acoustic </a:t>
            </a:r>
            <a:r>
              <a:rPr lang="en-US" dirty="0" smtClean="0"/>
              <a:t>observations</a:t>
            </a:r>
          </a:p>
          <a:p>
            <a:pPr lvl="1"/>
            <a:r>
              <a:rPr lang="en-US" dirty="0" smtClean="0"/>
              <a:t>Relies heavily on a lexicon</a:t>
            </a:r>
          </a:p>
          <a:p>
            <a:pPr lvl="1"/>
            <a:r>
              <a:rPr lang="en-US" dirty="0" smtClean="0"/>
              <a:t>Uses a </a:t>
            </a:r>
            <a:r>
              <a:rPr lang="en-US" dirty="0" err="1" smtClean="0"/>
              <a:t>G2P</a:t>
            </a:r>
            <a:r>
              <a:rPr lang="en-US" dirty="0" smtClean="0"/>
              <a:t> for words not found in the lexicon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360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Existing/related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Research on machine learning for </a:t>
            </a:r>
            <a:r>
              <a:rPr lang="en-US" dirty="0" err="1" smtClean="0"/>
              <a:t>G2P</a:t>
            </a:r>
            <a:r>
              <a:rPr lang="en-US" dirty="0" smtClean="0"/>
              <a:t> conversion:</a:t>
            </a:r>
          </a:p>
          <a:p>
            <a:pPr lvl="1"/>
            <a:r>
              <a:rPr lang="en-US" dirty="0" smtClean="0"/>
              <a:t>Decision tree classifier to learn pronunciation rules</a:t>
            </a:r>
          </a:p>
          <a:p>
            <a:pPr lvl="1"/>
            <a:r>
              <a:rPr lang="en-US" dirty="0" smtClean="0"/>
              <a:t>Joint </a:t>
            </a:r>
            <a:r>
              <a:rPr lang="en-US" dirty="0" err="1" smtClean="0"/>
              <a:t>ngram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Maximum </a:t>
            </a:r>
            <a:r>
              <a:rPr lang="en-US" dirty="0" err="1" smtClean="0"/>
              <a:t>entroy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Active learning</a:t>
            </a:r>
          </a:p>
          <a:p>
            <a:pPr lvl="1"/>
            <a:r>
              <a:rPr lang="en-US" dirty="0" smtClean="0"/>
              <a:t>Recurrent neural network</a:t>
            </a:r>
          </a:p>
          <a:p>
            <a:r>
              <a:rPr lang="en-US" dirty="0" smtClean="0"/>
              <a:t>Studies on detection speech recognition errors:</a:t>
            </a:r>
          </a:p>
          <a:p>
            <a:pPr lvl="1"/>
            <a:r>
              <a:rPr lang="en-US" dirty="0" smtClean="0"/>
              <a:t>Using acoustic and prosodic features to identify corrections</a:t>
            </a:r>
          </a:p>
          <a:p>
            <a:pPr lvl="1"/>
            <a:r>
              <a:rPr lang="en-US" dirty="0" smtClean="0"/>
              <a:t>Prosodic features to detect recognition errors</a:t>
            </a:r>
          </a:p>
          <a:p>
            <a:pPr lvl="1"/>
            <a:r>
              <a:rPr lang="en-US" dirty="0" smtClean="0"/>
              <a:t>Examining features related to the user’s speaking style to detect speech errors</a:t>
            </a:r>
          </a:p>
          <a:p>
            <a:pPr lvl="1"/>
            <a:r>
              <a:rPr lang="en-US" dirty="0" smtClean="0"/>
              <a:t>Decision-tree based method to detect voice query retires</a:t>
            </a:r>
          </a:p>
          <a:p>
            <a:pPr lvl="1"/>
            <a:r>
              <a:rPr lang="en-US" dirty="0" smtClean="0"/>
              <a:t>Co-</a:t>
            </a:r>
            <a:r>
              <a:rPr lang="en-US" dirty="0" err="1" smtClean="0"/>
              <a:t>occurence</a:t>
            </a:r>
            <a:r>
              <a:rPr lang="en-US" dirty="0" smtClean="0"/>
              <a:t> method for detecting and correcting misrecognition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6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New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Correction data focuses specifically on the areas of weaknesses of the system</a:t>
            </a:r>
          </a:p>
          <a:p>
            <a:pPr lvl="1"/>
            <a:r>
              <a:rPr lang="en-US" dirty="0" smtClean="0"/>
              <a:t>Do not need to identify bad pronunciations ahead of time</a:t>
            </a:r>
          </a:p>
          <a:p>
            <a:r>
              <a:rPr lang="en-US" dirty="0"/>
              <a:t>Language-independent</a:t>
            </a:r>
          </a:p>
          <a:p>
            <a:r>
              <a:rPr lang="en-US" dirty="0" smtClean="0"/>
              <a:t>Corrections are provided by the users who spoke them, who know how they want to pronounce the words</a:t>
            </a:r>
          </a:p>
          <a:p>
            <a:r>
              <a:rPr lang="en-US" dirty="0" smtClean="0"/>
              <a:t>Using two different types of correction data:</a:t>
            </a:r>
          </a:p>
          <a:p>
            <a:pPr lvl="1"/>
            <a:r>
              <a:rPr lang="en-US" dirty="0" smtClean="0"/>
              <a:t>Keyboard Correction</a:t>
            </a:r>
          </a:p>
          <a:p>
            <a:pPr lvl="1"/>
            <a:r>
              <a:rPr lang="en-US" dirty="0" smtClean="0"/>
              <a:t>Selected Alternate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04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Keyboard correction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95" y="1600200"/>
            <a:ext cx="685800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User makes a voice query, then issues a typed query shortly after</a:t>
            </a:r>
          </a:p>
          <a:p>
            <a:pPr lvl="1"/>
            <a:r>
              <a:rPr lang="en-US" dirty="0" smtClean="0"/>
              <a:t>Within 30 seconds</a:t>
            </a:r>
          </a:p>
          <a:p>
            <a:r>
              <a:rPr lang="en-US" dirty="0" smtClean="0"/>
              <a:t>Analysis showed only 30-40% of these pairs are true corrections</a:t>
            </a:r>
          </a:p>
          <a:p>
            <a:r>
              <a:rPr lang="en-US" dirty="0"/>
              <a:t>Correction data classifier features</a:t>
            </a:r>
          </a:p>
          <a:p>
            <a:pPr lvl="1"/>
            <a:r>
              <a:rPr lang="en-US" dirty="0"/>
              <a:t>Word-based:</a:t>
            </a:r>
          </a:p>
          <a:p>
            <a:pPr lvl="2"/>
            <a:r>
              <a:rPr lang="en-US" dirty="0"/>
              <a:t>Unigram </a:t>
            </a:r>
            <a:r>
              <a:rPr lang="en-US" dirty="0" smtClean="0"/>
              <a:t>counts, number </a:t>
            </a:r>
            <a:r>
              <a:rPr lang="en-US" dirty="0"/>
              <a:t>of word </a:t>
            </a:r>
            <a:r>
              <a:rPr lang="en-US" dirty="0" smtClean="0"/>
              <a:t>overlaps, and language </a:t>
            </a:r>
            <a:r>
              <a:rPr lang="en-US" dirty="0"/>
              <a:t>model costs</a:t>
            </a:r>
          </a:p>
          <a:p>
            <a:pPr lvl="1"/>
            <a:r>
              <a:rPr lang="en-US" dirty="0"/>
              <a:t>Character-based:</a:t>
            </a:r>
          </a:p>
          <a:p>
            <a:pPr lvl="2"/>
            <a:r>
              <a:rPr lang="en-US" dirty="0"/>
              <a:t>Character </a:t>
            </a:r>
            <a:r>
              <a:rPr lang="en-US" dirty="0" smtClean="0"/>
              <a:t>counts, and edit </a:t>
            </a:r>
            <a:r>
              <a:rPr lang="en-US" dirty="0"/>
              <a:t>distance between the recognized and typed queries</a:t>
            </a:r>
          </a:p>
          <a:p>
            <a:pPr lvl="1"/>
            <a:r>
              <a:rPr lang="en-US" dirty="0"/>
              <a:t>Phoneme:</a:t>
            </a:r>
          </a:p>
          <a:p>
            <a:pPr lvl="2"/>
            <a:r>
              <a:rPr lang="en-US" dirty="0" smtClean="0"/>
              <a:t>Counts and edit distance between the phoneme sequences corresponding to the recognition results and typed query</a:t>
            </a:r>
          </a:p>
          <a:p>
            <a:pPr lvl="1"/>
            <a:r>
              <a:rPr lang="en-US" dirty="0" smtClean="0"/>
              <a:t>Acoustic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Forced phone alignment costs</a:t>
            </a:r>
          </a:p>
          <a:p>
            <a:pPr lvl="2"/>
            <a:r>
              <a:rPr lang="en-US" dirty="0"/>
              <a:t>Waveform-to-transcript length </a:t>
            </a:r>
            <a:r>
              <a:rPr lang="en-US" dirty="0" smtClean="0"/>
              <a:t>ratio</a:t>
            </a:r>
            <a:endParaRPr lang="en-US" dirty="0"/>
          </a:p>
        </p:txBody>
      </p:sp>
      <p:pic>
        <p:nvPicPr>
          <p:cNvPr id="9" name="Content Placeholder 4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03928" y="3236084"/>
            <a:ext cx="3295819" cy="13716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5"/>
          <a:stretch/>
        </p:blipFill>
        <p:spPr>
          <a:xfrm>
            <a:off x="8282856" y="4114800"/>
            <a:ext cx="3162463" cy="119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4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/>
              <a:t>Selected alternate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95" y="1600200"/>
            <a:ext cx="10287000" cy="1885950"/>
          </a:xfrm>
        </p:spPr>
        <p:txBody>
          <a:bodyPr>
            <a:normAutofit/>
          </a:bodyPr>
          <a:lstStyle/>
          <a:p>
            <a:r>
              <a:rPr lang="en-US" dirty="0" smtClean="0"/>
              <a:t>Google voice search user interface allows users to manually select from a list of alternative recognition results</a:t>
            </a:r>
          </a:p>
          <a:p>
            <a:r>
              <a:rPr lang="en-US" dirty="0" smtClean="0"/>
              <a:t>User selection provides a high quality correction, so no extra classifier needed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659476" y="2528022"/>
            <a:ext cx="3384724" cy="2787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7"/>
          <a:stretch/>
        </p:blipFill>
        <p:spPr>
          <a:xfrm>
            <a:off x="6537696" y="3863340"/>
            <a:ext cx="3225966" cy="125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Word error rate (</a:t>
            </a:r>
            <a:r>
              <a:rPr lang="en-US" dirty="0" err="1" smtClean="0"/>
              <a:t>WER</a:t>
            </a:r>
            <a:r>
              <a:rPr lang="en-US" dirty="0" smtClean="0"/>
              <a:t>) evaluation:</a:t>
            </a:r>
          </a:p>
          <a:p>
            <a:pPr lvl="1"/>
            <a:r>
              <a:rPr lang="en-US" dirty="0" smtClean="0"/>
              <a:t>Anonymized speech queries randomly selected from traffic logs and human-transcribed</a:t>
            </a:r>
          </a:p>
          <a:p>
            <a:pPr lvl="1"/>
            <a:r>
              <a:rPr lang="en-US" dirty="0" smtClean="0"/>
              <a:t>The most frequently used words already have a good pronunciation, but are still useful to ensure no learned “rogue” pronunciations</a:t>
            </a:r>
          </a:p>
          <a:p>
            <a:r>
              <a:rPr lang="en-US" dirty="0" smtClean="0"/>
              <a:t>Side-by-side (</a:t>
            </a:r>
            <a:r>
              <a:rPr lang="en-US" dirty="0" err="1" smtClean="0"/>
              <a:t>SxS</a:t>
            </a:r>
            <a:r>
              <a:rPr lang="en-US" dirty="0" smtClean="0"/>
              <a:t>) tests:</a:t>
            </a:r>
          </a:p>
          <a:p>
            <a:pPr lvl="1"/>
            <a:r>
              <a:rPr lang="en-US" dirty="0" smtClean="0"/>
              <a:t>Two ASR engines: one with the learned pronunciations and one without</a:t>
            </a:r>
          </a:p>
          <a:p>
            <a:pPr lvl="1"/>
            <a:r>
              <a:rPr lang="en-US" dirty="0" smtClean="0"/>
              <a:t>Both engines are fed the exact same queries from anonymized voice search logs</a:t>
            </a:r>
          </a:p>
          <a:p>
            <a:pPr lvl="1"/>
            <a:r>
              <a:rPr lang="en-US" dirty="0" smtClean="0"/>
              <a:t>Queries with differing recognition transcripts are evaluated by human raters and marked as one of four categories:</a:t>
            </a:r>
          </a:p>
          <a:p>
            <a:pPr lvl="2"/>
            <a:r>
              <a:rPr lang="en-US" dirty="0" smtClean="0"/>
              <a:t>Nonsense: the transcript is nonsense</a:t>
            </a:r>
          </a:p>
          <a:p>
            <a:pPr lvl="2"/>
            <a:r>
              <a:rPr lang="en-US" dirty="0" smtClean="0"/>
              <a:t>Unusable: the transcript does not correspond to the audio</a:t>
            </a:r>
          </a:p>
          <a:p>
            <a:pPr lvl="2"/>
            <a:r>
              <a:rPr lang="en-US" dirty="0" smtClean="0"/>
              <a:t>Usable: the transcript contains only small errors</a:t>
            </a:r>
          </a:p>
          <a:p>
            <a:pPr lvl="2"/>
            <a:r>
              <a:rPr lang="en-US" dirty="0" smtClean="0"/>
              <a:t>Exact: the transcript matches the spoken audio exactly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9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371600"/>
            <a:ext cx="3657600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Keyboard Correction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800" y="1371600"/>
            <a:ext cx="3200400" cy="823912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Alternate Selection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" t="5061"/>
          <a:stretch/>
        </p:blipFill>
        <p:spPr>
          <a:xfrm>
            <a:off x="1339487" y="2240280"/>
            <a:ext cx="3276953" cy="1030950"/>
          </a:xfrm>
          <a:prstGeom prst="rect">
            <a:avLst/>
          </a:prstGeom>
        </p:spPr>
      </p:pic>
      <p:pic>
        <p:nvPicPr>
          <p:cNvPr id="10" name="Picture 3" descr="U:\git\COSC757\Assignments\ArticleSummary\Figure 5.PNG"/>
          <p:cNvPicPr>
            <a:picLocks noGrp="1" noChangeAspect="1" noChangeArrowheads="1"/>
          </p:cNvPicPr>
          <p:nvPr>
            <p:ph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559051" y="2944813"/>
            <a:ext cx="3571285" cy="277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3"/>
          <a:stretch/>
        </p:blipFill>
        <p:spPr>
          <a:xfrm>
            <a:off x="1393018" y="3603547"/>
            <a:ext cx="3143412" cy="897734"/>
          </a:xfrm>
          <a:prstGeom prst="rect">
            <a:avLst/>
          </a:prstGeom>
        </p:spPr>
      </p:pic>
      <p:sp>
        <p:nvSpPr>
          <p:cNvPr id="11" name="Text Placeholder 4"/>
          <p:cNvSpPr txBox="1">
            <a:spLocks/>
          </p:cNvSpPr>
          <p:nvPr/>
        </p:nvSpPr>
        <p:spPr>
          <a:xfrm>
            <a:off x="5257800" y="4114800"/>
            <a:ext cx="1828800" cy="823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Together</a:t>
            </a:r>
          </a:p>
        </p:txBody>
      </p:sp>
      <p:pic>
        <p:nvPicPr>
          <p:cNvPr id="12" name="Picture 2" descr="U:\git\COSC757\Assignments\ArticleSummary\Table 5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430" y="4996371"/>
            <a:ext cx="3245017" cy="133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367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457200"/>
            <a:ext cx="10353761" cy="914400"/>
          </a:xfrm>
        </p:spPr>
        <p:txBody>
          <a:bodyPr/>
          <a:lstStyle/>
          <a:p>
            <a:r>
              <a:rPr lang="en-US" dirty="0" smtClean="0"/>
              <a:t>Thoughts/Questions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00200"/>
            <a:ext cx="10353762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Crowdsourcing – the authors originally looked at this technique</a:t>
            </a:r>
          </a:p>
          <a:p>
            <a:pPr lvl="1"/>
            <a:r>
              <a:rPr lang="en-US" dirty="0" smtClean="0"/>
              <a:t>Ways to overcome shortcomings that may be used in conjunction with Keyboard Correction and Selected Alternate data</a:t>
            </a:r>
          </a:p>
          <a:p>
            <a:r>
              <a:rPr lang="en-US" dirty="0" smtClean="0"/>
              <a:t>Can/is the data obtained from these tests used to also create better Selected Alternate data choices?</a:t>
            </a:r>
          </a:p>
          <a:p>
            <a:r>
              <a:rPr lang="en-US" dirty="0" smtClean="0"/>
              <a:t>Homophones (same pronunciation, different spelling and/or meaning) and how they affect misrecognitions</a:t>
            </a:r>
          </a:p>
          <a:p>
            <a:pPr lvl="1"/>
            <a:r>
              <a:rPr lang="en-US" dirty="0" smtClean="0"/>
              <a:t>Their, there, they’re</a:t>
            </a:r>
          </a:p>
        </p:txBody>
      </p:sp>
    </p:spTree>
    <p:extLst>
      <p:ext uri="{BB962C8B-B14F-4D97-AF65-F5344CB8AC3E}">
        <p14:creationId xmlns:p14="http://schemas.microsoft.com/office/powerpoint/2010/main" val="2169800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146</TotalTime>
  <Words>806</Words>
  <Application>Microsoft Office PowerPoint</Application>
  <PresentationFormat>Custom</PresentationFormat>
  <Paragraphs>103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Pushpin</vt:lpstr>
      <vt:lpstr>Embracing Change with Extreme Programing</vt:lpstr>
      <vt:lpstr>Overview</vt:lpstr>
      <vt:lpstr>Existing/related work</vt:lpstr>
      <vt:lpstr>New Approach</vt:lpstr>
      <vt:lpstr>Keyboard correction data</vt:lpstr>
      <vt:lpstr>Selected alternate data</vt:lpstr>
      <vt:lpstr>Testing</vt:lpstr>
      <vt:lpstr>Results</vt:lpstr>
      <vt:lpstr>Thoughts/Questions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Fix it where it fails: pronunciation learning by mining error corrections from speech logs</dc:title>
  <dc:creator>maryjoyce</dc:creator>
  <cp:lastModifiedBy>Snyder, Mary J.</cp:lastModifiedBy>
  <cp:revision>18</cp:revision>
  <dcterms:created xsi:type="dcterms:W3CDTF">2016-02-23T02:42:36Z</dcterms:created>
  <dcterms:modified xsi:type="dcterms:W3CDTF">2016-03-01T12:39:08Z</dcterms:modified>
</cp:coreProperties>
</file>