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1443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4" r:id="rId4"/>
    <p:sldId id="257" r:id="rId5"/>
    <p:sldId id="266" r:id="rId6"/>
    <p:sldId id="267" r:id="rId7"/>
    <p:sldId id="258" r:id="rId8"/>
    <p:sldId id="275" r:id="rId9"/>
    <p:sldId id="259" r:id="rId10"/>
    <p:sldId id="260" r:id="rId11"/>
    <p:sldId id="261" r:id="rId12"/>
    <p:sldId id="262" r:id="rId13"/>
    <p:sldId id="263" r:id="rId14"/>
    <p:sldId id="272" r:id="rId15"/>
    <p:sldId id="269" r:id="rId16"/>
    <p:sldId id="270" r:id="rId17"/>
    <p:sldId id="268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652" y="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BB996-842F-48F0-B96F-B493008C61E1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2A9F2-C641-4649-AAAB-23CA8069F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October 1999</a:t>
            </a:r>
          </a:p>
          <a:p>
            <a:r>
              <a:rPr lang="en-US" dirty="0" smtClean="0"/>
              <a:t>Kent Beck owns and operates</a:t>
            </a:r>
            <a:r>
              <a:rPr lang="en-US" baseline="0" dirty="0" smtClean="0"/>
              <a:t> First Class Software, your typical one-person consulting company masquerading behind a fancy name and answering machine. Two books and 50 articles, and forthcoming Extreme Programming Explained: Embrace Change (Addison Wesley Longman, Reading, Mass., 2000)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94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 of each iteration is to put new tested stories into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28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88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Unit testing is a key component of XP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37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85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8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6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3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“Say everything once and only once”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Tests: *comparison of shipping a known defect versus delay cost may come into play</a:t>
            </a:r>
          </a:p>
          <a:p>
            <a:r>
              <a:rPr lang="en-US" dirty="0" smtClean="0"/>
              <a:t>CI:</a:t>
            </a:r>
            <a:r>
              <a:rPr lang="en-US" baseline="0" dirty="0" smtClean="0"/>
              <a:t> if tests do not pass all changes are discarded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40-hour</a:t>
            </a:r>
            <a:r>
              <a:rPr lang="en-US" baseline="0" dirty="0" smtClean="0"/>
              <a:t> week:</a:t>
            </a:r>
          </a:p>
          <a:p>
            <a:r>
              <a:rPr lang="en-US" baseline="0" dirty="0" smtClean="0"/>
              <a:t>	Too frequent overtime use is a sign of deeper problems and must be addressed</a:t>
            </a:r>
          </a:p>
          <a:p>
            <a:r>
              <a:rPr lang="en-US" dirty="0" smtClean="0"/>
              <a:t>Just rules:</a:t>
            </a:r>
          </a:p>
          <a:p>
            <a:r>
              <a:rPr lang="en-US" dirty="0" smtClean="0"/>
              <a:t>	although</a:t>
            </a:r>
            <a:r>
              <a:rPr lang="en-US" baseline="0" dirty="0" smtClean="0"/>
              <a:t> the importance of following the strict rules is stressed</a:t>
            </a:r>
          </a:p>
          <a:p>
            <a:r>
              <a:rPr lang="en-US" baseline="0" dirty="0" smtClean="0"/>
              <a:t>	as long as the team agrees on how they will assess the effect of the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5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7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309E30-C05F-4EBB-B765-3C3D85B243AC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E6765D2-A583-4D62-B31C-CD81F02965D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Embracing Change with Extreme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962400"/>
            <a:ext cx="5712179" cy="1298222"/>
          </a:xfrm>
        </p:spPr>
        <p:txBody>
          <a:bodyPr/>
          <a:lstStyle/>
          <a:p>
            <a:r>
              <a:rPr lang="en-US" dirty="0" smtClean="0"/>
              <a:t>Kent Beck</a:t>
            </a:r>
          </a:p>
          <a:p>
            <a:r>
              <a:rPr lang="en-US" dirty="0" smtClean="0"/>
              <a:t>First Class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8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XP –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Smallest set of most valuable stories as chosen by the customer</a:t>
            </a:r>
          </a:p>
          <a:p>
            <a:r>
              <a:rPr lang="en-US" dirty="0" smtClean="0"/>
              <a:t>Customer should think about:</a:t>
            </a:r>
          </a:p>
          <a:p>
            <a:pPr lvl="1"/>
            <a:r>
              <a:rPr lang="en-US" dirty="0" smtClean="0"/>
              <a:t>Priorities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Budget</a:t>
            </a:r>
          </a:p>
          <a:p>
            <a:r>
              <a:rPr lang="en-US" dirty="0" smtClean="0"/>
              <a:t>Two main ways to choose stories for a release:</a:t>
            </a:r>
          </a:p>
          <a:p>
            <a:pPr lvl="1"/>
            <a:r>
              <a:rPr lang="en-US" dirty="0" smtClean="0"/>
              <a:t>Customer picks a set of stories and has the programmers calculate the finish date</a:t>
            </a:r>
          </a:p>
          <a:p>
            <a:pPr lvl="1"/>
            <a:r>
              <a:rPr lang="en-US" dirty="0" smtClean="0"/>
              <a:t>Pick a date, have the programmers calculate the budget, and then choose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3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XP –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Customer picks the most valuable stories from those remaining in the release</a:t>
            </a:r>
          </a:p>
          <a:p>
            <a:r>
              <a:rPr lang="en-US" dirty="0" smtClean="0"/>
              <a:t>Team breaks down stories into individual tasks</a:t>
            </a:r>
          </a:p>
          <a:p>
            <a:pPr lvl="1"/>
            <a:r>
              <a:rPr lang="en-US" dirty="0" smtClean="0"/>
              <a:t>Can be completed in a few days</a:t>
            </a:r>
          </a:p>
          <a:p>
            <a:r>
              <a:rPr lang="en-US" dirty="0" smtClean="0"/>
              <a:t>Programmers assign themselves to the tasks they want to be responsible for completing</a:t>
            </a:r>
          </a:p>
          <a:p>
            <a:r>
              <a:rPr lang="en-US" dirty="0" smtClean="0"/>
              <a:t>Programmer responsible for the task generates an estimate</a:t>
            </a:r>
          </a:p>
          <a:p>
            <a:pPr lvl="1"/>
            <a:r>
              <a:rPr lang="en-US" dirty="0" smtClean="0"/>
              <a:t>Once all estimates are complete, rebalance the load among programmers if necessary</a:t>
            </a:r>
          </a:p>
          <a:p>
            <a:r>
              <a:rPr lang="en-US" dirty="0" smtClean="0"/>
              <a:t>Programmers implement their tasks, integrating their code and tests with the current system</a:t>
            </a:r>
          </a:p>
          <a:p>
            <a:pPr lvl="1"/>
            <a:r>
              <a:rPr lang="en-US" dirty="0" smtClean="0"/>
              <a:t>If tests do not run, the code is not integrated into the system</a:t>
            </a:r>
          </a:p>
          <a:p>
            <a:r>
              <a:rPr lang="en-US" dirty="0" smtClean="0"/>
              <a:t>While the team implements their tasks, the customer specifies functional tests</a:t>
            </a:r>
          </a:p>
        </p:txBody>
      </p:sp>
    </p:spTree>
    <p:extLst>
      <p:ext uri="{BB962C8B-B14F-4D97-AF65-F5344CB8AC3E}">
        <p14:creationId xmlns:p14="http://schemas.microsoft.com/office/powerpoint/2010/main" val="41319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XP –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Programmer responsible for the task finds a partner</a:t>
            </a:r>
          </a:p>
          <a:p>
            <a:pPr lvl="1"/>
            <a:r>
              <a:rPr lang="en-US" dirty="0" smtClean="0"/>
              <a:t>All production code is written with </a:t>
            </a:r>
            <a:r>
              <a:rPr lang="en-US" i="1" dirty="0" smtClean="0"/>
              <a:t>two</a:t>
            </a:r>
            <a:r>
              <a:rPr lang="en-US" dirty="0" smtClean="0"/>
              <a:t> people at </a:t>
            </a:r>
            <a:r>
              <a:rPr lang="en-US" i="1" dirty="0" smtClean="0"/>
              <a:t>one</a:t>
            </a:r>
            <a:r>
              <a:rPr lang="en-US" dirty="0" smtClean="0"/>
              <a:t> machine</a:t>
            </a:r>
          </a:p>
          <a:p>
            <a:r>
              <a:rPr lang="en-US" dirty="0" smtClean="0"/>
              <a:t>Questions about scope or implementation approach result in a short meeting with the customer and/or programmers most familiar/knowledgeable about the code to be touched in implementation</a:t>
            </a:r>
          </a:p>
          <a:p>
            <a:pPr lvl="1"/>
            <a:r>
              <a:rPr lang="en-US" dirty="0" smtClean="0"/>
              <a:t>Partners condense list of test cases and prioritize by confidence in completion and what is to be learned about the task</a:t>
            </a:r>
          </a:p>
          <a:p>
            <a:r>
              <a:rPr lang="en-US" dirty="0" smtClean="0"/>
              <a:t>Test case is coded first before any code is touched</a:t>
            </a:r>
          </a:p>
          <a:p>
            <a:r>
              <a:rPr lang="en-US" dirty="0" smtClean="0"/>
              <a:t>If the test case doesn’t run and: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is a clean way to make it run, refactor to make it run cleanly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is an ugly way to make it run, but also a clean way that requires re-design, refactor to make it run cleanly</a:t>
            </a:r>
          </a:p>
          <a:p>
            <a:pPr lvl="1"/>
            <a:r>
              <a:rPr lang="en-US" dirty="0" smtClean="0"/>
              <a:t>There is an ugly way to make it run and no clean way, make it run the ugly way</a:t>
            </a:r>
          </a:p>
          <a:p>
            <a:r>
              <a:rPr lang="en-US" dirty="0" smtClean="0"/>
              <a:t>After test cases are complete and run, if the system can be made cleaner/simpler, refactor to do so</a:t>
            </a:r>
          </a:p>
          <a:p>
            <a:r>
              <a:rPr lang="en-US" dirty="0" smtClean="0"/>
              <a:t>Note any additional test cases or bigger refactoring needed, but continue on plan</a:t>
            </a:r>
          </a:p>
          <a:p>
            <a:pPr lvl="1"/>
            <a:r>
              <a:rPr lang="en-US" dirty="0" smtClean="0"/>
              <a:t>Goal is to remain focused on current task, but not lose the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1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XP –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Two twists on conventional unit testing:</a:t>
            </a:r>
          </a:p>
          <a:p>
            <a:pPr lvl="1"/>
            <a:r>
              <a:rPr lang="en-US" dirty="0" smtClean="0"/>
              <a:t>Programmers write their own test cases</a:t>
            </a:r>
          </a:p>
          <a:p>
            <a:pPr lvl="1"/>
            <a:r>
              <a:rPr lang="en-US" dirty="0" smtClean="0"/>
              <a:t>Programmers write the tests before they code</a:t>
            </a:r>
          </a:p>
          <a:p>
            <a:r>
              <a:rPr lang="en-US" dirty="0"/>
              <a:t>Addresses accepted wisdom that a programmer cannot </a:t>
            </a:r>
            <a:r>
              <a:rPr lang="en-US" dirty="0" smtClean="0"/>
              <a:t>effectively test </a:t>
            </a:r>
            <a:r>
              <a:rPr lang="en-US" dirty="0"/>
              <a:t>their own code by writing code in pairs</a:t>
            </a:r>
          </a:p>
          <a:p>
            <a:r>
              <a:rPr lang="en-US" dirty="0" smtClean="0"/>
              <a:t>Tests are permanently recorded and automatically run from that point onward</a:t>
            </a:r>
          </a:p>
          <a:p>
            <a:pPr lvl="1"/>
            <a:r>
              <a:rPr lang="en-US" dirty="0" smtClean="0"/>
              <a:t>Programmers/team gain confidence in system behavior</a:t>
            </a:r>
          </a:p>
          <a:p>
            <a:r>
              <a:rPr lang="en-US" dirty="0" smtClean="0"/>
              <a:t>Customer created tests are converted into system-wide tests either by the customer or programmer</a:t>
            </a:r>
          </a:p>
          <a:p>
            <a:pPr lvl="1"/>
            <a:r>
              <a:rPr lang="en-US" dirty="0" smtClean="0"/>
              <a:t>Customer gains confidence the system operates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5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Underestimation</a:t>
            </a:r>
          </a:p>
          <a:p>
            <a:pPr lvl="1"/>
            <a:r>
              <a:rPr lang="en-US" dirty="0" smtClean="0"/>
              <a:t>First try to solve the problem internally</a:t>
            </a:r>
          </a:p>
          <a:p>
            <a:pPr lvl="1"/>
            <a:r>
              <a:rPr lang="en-US" dirty="0" smtClean="0"/>
              <a:t>Do not be afraid to ask the customer for relief</a:t>
            </a:r>
          </a:p>
          <a:p>
            <a:r>
              <a:rPr lang="en-US" dirty="0" smtClean="0"/>
              <a:t>Uncooperative Customers</a:t>
            </a:r>
          </a:p>
          <a:p>
            <a:pPr lvl="1"/>
            <a:r>
              <a:rPr lang="en-US" dirty="0" smtClean="0"/>
              <a:t>Explain or demonstrate consequences to the customer</a:t>
            </a:r>
          </a:p>
          <a:p>
            <a:pPr lvl="1"/>
            <a:r>
              <a:rPr lang="en-US" dirty="0" smtClean="0"/>
              <a:t>Completing iterations will gain their trust</a:t>
            </a:r>
          </a:p>
          <a:p>
            <a:r>
              <a:rPr lang="en-US" dirty="0" smtClean="0"/>
              <a:t>Turnover</a:t>
            </a:r>
          </a:p>
          <a:p>
            <a:pPr lvl="1"/>
            <a:r>
              <a:rPr lang="en-US" dirty="0" smtClean="0"/>
              <a:t>Two people are involved in every code change</a:t>
            </a:r>
          </a:p>
          <a:p>
            <a:pPr lvl="1"/>
            <a:r>
              <a:rPr lang="en-US" dirty="0" smtClean="0"/>
              <a:t>New people are paired with more experienced people until ready to accept responsibility for their own tasks</a:t>
            </a:r>
          </a:p>
          <a:p>
            <a:r>
              <a:rPr lang="en-US" dirty="0" smtClean="0"/>
              <a:t>Changing Requirements</a:t>
            </a:r>
          </a:p>
          <a:p>
            <a:pPr lvl="1"/>
            <a:r>
              <a:rPr lang="en-US" dirty="0" smtClean="0"/>
              <a:t>By designing for today, equally prepared for any direction taken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2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Testaments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Working toward a Common Goal (Jim Hannula, Acxiom)</a:t>
            </a:r>
          </a:p>
          <a:p>
            <a:pPr lvl="1"/>
            <a:r>
              <a:rPr lang="en-US" dirty="0" smtClean="0"/>
              <a:t>Team: managers, business analysts, developers, testers, and technical writers</a:t>
            </a:r>
          </a:p>
          <a:p>
            <a:pPr lvl="1"/>
            <a:r>
              <a:rPr lang="en-US" dirty="0" smtClean="0"/>
              <a:t>Application: Campaign management database</a:t>
            </a:r>
          </a:p>
          <a:p>
            <a:pPr lvl="1"/>
            <a:r>
              <a:rPr lang="en-US" dirty="0" smtClean="0"/>
              <a:t>Time: 3 years</a:t>
            </a:r>
          </a:p>
          <a:p>
            <a:pPr lvl="1"/>
            <a:r>
              <a:rPr lang="en-US" b="1" dirty="0"/>
              <a:t>Takeaways</a:t>
            </a:r>
            <a:r>
              <a:rPr lang="en-US" dirty="0"/>
              <a:t>: Set developer/team expectations; All team members must buy into the approach or it does not work; Decide the direction and stand behind the hard </a:t>
            </a:r>
            <a:r>
              <a:rPr lang="en-US" dirty="0" smtClean="0"/>
              <a:t>decisions</a:t>
            </a:r>
          </a:p>
          <a:p>
            <a:r>
              <a:rPr lang="en-US" dirty="0"/>
              <a:t>The Best Team in the World (Chet Hendrickson, DaimlerChrysler)</a:t>
            </a:r>
          </a:p>
          <a:p>
            <a:pPr lvl="1"/>
            <a:r>
              <a:rPr lang="en-US" dirty="0"/>
              <a:t>Team: 10 programmers, 15 total staff</a:t>
            </a:r>
          </a:p>
          <a:p>
            <a:pPr lvl="1"/>
            <a:r>
              <a:rPr lang="en-US" dirty="0"/>
              <a:t>Application: Large-scale payroll system</a:t>
            </a:r>
          </a:p>
          <a:p>
            <a:pPr lvl="1"/>
            <a:r>
              <a:rPr lang="en-US" dirty="0"/>
              <a:t>Time: 4 </a:t>
            </a:r>
            <a:r>
              <a:rPr lang="en-US" dirty="0" smtClean="0"/>
              <a:t>years</a:t>
            </a:r>
          </a:p>
          <a:p>
            <a:pPr lvl="1"/>
            <a:r>
              <a:rPr lang="en-US" b="1" dirty="0" smtClean="0"/>
              <a:t>Takeaways</a:t>
            </a:r>
            <a:r>
              <a:rPr lang="en-US" dirty="0" smtClean="0"/>
              <a:t>: After 33 weeks the system was well factored and backed up by comprehensive set of unit tests giving the customer confidence it was ready to begin </a:t>
            </a:r>
            <a:r>
              <a:rPr lang="en-US" dirty="0"/>
              <a:t>performance tuning and parallel </a:t>
            </a:r>
            <a:r>
              <a:rPr lang="en-US" dirty="0" smtClean="0"/>
              <a:t>testing; Since the launch, new features and enhancements have been added with ease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4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Testaments to Success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Unique Combination of Agility and Quality (Don Wells, Ford Motor)</a:t>
            </a:r>
          </a:p>
          <a:p>
            <a:pPr lvl="1"/>
            <a:r>
              <a:rPr lang="en-US" dirty="0"/>
              <a:t>Team: 12 programmers, 17 total staff</a:t>
            </a:r>
          </a:p>
          <a:p>
            <a:pPr lvl="1"/>
            <a:r>
              <a:rPr lang="en-US" dirty="0"/>
              <a:t>Application: Cost analysis system</a:t>
            </a:r>
          </a:p>
          <a:p>
            <a:pPr lvl="1"/>
            <a:r>
              <a:rPr lang="en-US" dirty="0"/>
              <a:t>Time: 6 years</a:t>
            </a:r>
          </a:p>
          <a:p>
            <a:pPr lvl="1"/>
            <a:r>
              <a:rPr lang="en-US" b="1" dirty="0" smtClean="0"/>
              <a:t>Takeaways</a:t>
            </a:r>
            <a:r>
              <a:rPr lang="en-US" dirty="0" smtClean="0"/>
              <a:t>: </a:t>
            </a:r>
            <a:r>
              <a:rPr lang="en-US" dirty="0"/>
              <a:t>Implemented XP a piece at a time to familiarize developers with process; After one year, automated testing covered 40% of the codebase and there was a 40% drop in bug reports; </a:t>
            </a:r>
            <a:r>
              <a:rPr lang="en-US" dirty="0" smtClean="0"/>
              <a:t>After a year and a half customers and managers noticed far greater system stability</a:t>
            </a:r>
          </a:p>
          <a:p>
            <a:r>
              <a:rPr lang="en-US" dirty="0"/>
              <a:t>Tariff System: Tests You Can Read (Rob Mee, Independent Consultant)</a:t>
            </a:r>
          </a:p>
          <a:p>
            <a:pPr lvl="1"/>
            <a:r>
              <a:rPr lang="en-US" dirty="0"/>
              <a:t>Team: 3 developers</a:t>
            </a:r>
          </a:p>
          <a:p>
            <a:pPr lvl="1"/>
            <a:r>
              <a:rPr lang="en-US" dirty="0"/>
              <a:t>Application: Shipping tariff calculation system</a:t>
            </a:r>
          </a:p>
          <a:p>
            <a:pPr lvl="1"/>
            <a:r>
              <a:rPr lang="en-US" dirty="0"/>
              <a:t>Time: 3 months</a:t>
            </a:r>
          </a:p>
          <a:p>
            <a:pPr lvl="1"/>
            <a:r>
              <a:rPr lang="en-US" b="1" dirty="0"/>
              <a:t>Takeaways:</a:t>
            </a:r>
            <a:r>
              <a:rPr lang="en-US" dirty="0"/>
              <a:t> Resolved to adhere to core XP practices of pair programming, simplest design possible, refactor aggressively, and write extensive unit tests; Writing test cases ahead helped bring designs into focus, enabling work to be complete faster; Determined a project role was necessary, a dedicated person to interact with the </a:t>
            </a:r>
            <a:r>
              <a:rPr lang="en-US" dirty="0" smtClean="0"/>
              <a:t>users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70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8431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Waterfall </a:t>
            </a:r>
            <a:r>
              <a:rPr lang="en-US" dirty="0"/>
              <a:t>Model has long development </a:t>
            </a:r>
            <a:r>
              <a:rPr lang="en-US" dirty="0" smtClean="0"/>
              <a:t>cycles</a:t>
            </a:r>
          </a:p>
          <a:p>
            <a:r>
              <a:rPr lang="en-US" dirty="0" smtClean="0"/>
              <a:t>Iterative approach (Spiral Model) has shorter development cycles</a:t>
            </a:r>
          </a:p>
          <a:p>
            <a:r>
              <a:rPr lang="en-US" dirty="0" smtClean="0"/>
              <a:t>Extreme Programming (XP) break down into even smaller activities</a:t>
            </a:r>
          </a:p>
          <a:p>
            <a:pPr lvl="1"/>
            <a:r>
              <a:rPr lang="en-US" dirty="0"/>
              <a:t>Rather than planning, analyzing, and designing for the future, do all these tasks in small amounts throughout software </a:t>
            </a: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45" y="3810000"/>
            <a:ext cx="6400800" cy="2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5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History/Roots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Strict split between business and technical decision making:</a:t>
            </a:r>
            <a:r>
              <a:rPr lang="en-US" dirty="0" smtClean="0"/>
              <a:t> Architect Christopher Alexander – </a:t>
            </a:r>
            <a:r>
              <a:rPr lang="en-US" i="1" dirty="0" smtClean="0"/>
              <a:t>The Timeless Way of Building</a:t>
            </a:r>
            <a:endParaRPr lang="en-US" dirty="0" smtClean="0"/>
          </a:p>
          <a:p>
            <a:r>
              <a:rPr lang="en-US" b="1" dirty="0" smtClean="0"/>
              <a:t>Rapid evolution of a plan:</a:t>
            </a:r>
            <a:r>
              <a:rPr lang="en-US" dirty="0" smtClean="0"/>
              <a:t> Scrum methodology and Ward Cunningham’s Episodes pattern language</a:t>
            </a:r>
          </a:p>
          <a:p>
            <a:r>
              <a:rPr lang="en-US" b="1" dirty="0" smtClean="0"/>
              <a:t>Emphasis on specifying and scheduling projects by feature: </a:t>
            </a:r>
            <a:r>
              <a:rPr lang="en-US" dirty="0" smtClean="0"/>
              <a:t>Ivar Jacobson’s work on use cases</a:t>
            </a:r>
          </a:p>
          <a:p>
            <a:r>
              <a:rPr lang="en-US" b="1" dirty="0" smtClean="0"/>
              <a:t>Evolutionary delivery: </a:t>
            </a:r>
            <a:r>
              <a:rPr lang="en-US" dirty="0" smtClean="0"/>
              <a:t>Tom Gilb’s writings on EVO, getting software into production in weeks and then worry about growth</a:t>
            </a:r>
          </a:p>
          <a:p>
            <a:r>
              <a:rPr lang="en-US" b="1" dirty="0" smtClean="0"/>
              <a:t>Initial break from waterfall: </a:t>
            </a:r>
            <a:r>
              <a:rPr lang="en-US" dirty="0" smtClean="0"/>
              <a:t>Barry Boehm’s Spiral Model</a:t>
            </a:r>
          </a:p>
          <a:p>
            <a:r>
              <a:rPr lang="en-US" b="1" dirty="0" smtClean="0"/>
              <a:t>Exploiting powerful technology with JIT method: </a:t>
            </a:r>
            <a:r>
              <a:rPr lang="en-US" dirty="0" smtClean="0"/>
              <a:t>Dave Thomas and colleagues at Object Technology International</a:t>
            </a:r>
          </a:p>
          <a:p>
            <a:r>
              <a:rPr lang="en-US" b="1" dirty="0" smtClean="0"/>
              <a:t>Use of metaphors: </a:t>
            </a:r>
            <a:r>
              <a:rPr lang="en-US" dirty="0" smtClean="0"/>
              <a:t>George Lakoff and Mark Johnson’s books (</a:t>
            </a:r>
            <a:r>
              <a:rPr lang="en-US" i="1" dirty="0" smtClean="0"/>
              <a:t>Philosophy in the Flesh</a:t>
            </a:r>
            <a:r>
              <a:rPr lang="en-US" dirty="0" smtClean="0"/>
              <a:t>) and Richard Coyne who links metaphor with software development in a postmodern philosophy</a:t>
            </a:r>
          </a:p>
          <a:p>
            <a:r>
              <a:rPr lang="en-US" b="1" dirty="0" smtClean="0"/>
              <a:t>Office space: </a:t>
            </a:r>
            <a:r>
              <a:rPr lang="en-US" dirty="0" smtClean="0"/>
              <a:t>Jim Coplien, Tom DeMarco, and Jim Lister’s ideas on the importance of physical environment for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Planning game</a:t>
            </a:r>
          </a:p>
          <a:p>
            <a:pPr lvl="1"/>
            <a:r>
              <a:rPr lang="en-US" dirty="0" smtClean="0"/>
              <a:t>Customers decide on scope and timing of releases based on programmers estimates</a:t>
            </a:r>
          </a:p>
          <a:p>
            <a:pPr lvl="1"/>
            <a:r>
              <a:rPr lang="en-US" dirty="0" smtClean="0"/>
              <a:t>Programmers only implement the functionality necessary for the stories in this iteration</a:t>
            </a:r>
          </a:p>
          <a:p>
            <a:r>
              <a:rPr lang="en-US" dirty="0" smtClean="0"/>
              <a:t>Small releases</a:t>
            </a:r>
          </a:p>
          <a:p>
            <a:pPr lvl="1"/>
            <a:r>
              <a:rPr lang="en-US" dirty="0" smtClean="0"/>
              <a:t>System is put into production before the whole problem is solved (a few months)</a:t>
            </a:r>
          </a:p>
          <a:p>
            <a:pPr lvl="1"/>
            <a:r>
              <a:rPr lang="en-US" dirty="0" smtClean="0"/>
              <a:t>New releases are made often (daily to monthly)</a:t>
            </a:r>
          </a:p>
          <a:p>
            <a:r>
              <a:rPr lang="en-US" dirty="0" smtClean="0"/>
              <a:t>Metaphor</a:t>
            </a:r>
          </a:p>
          <a:p>
            <a:pPr lvl="1"/>
            <a:r>
              <a:rPr lang="en-US" dirty="0" smtClean="0"/>
              <a:t>Shape of the system shared between the customer and programmers</a:t>
            </a:r>
          </a:p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At any moment:</a:t>
            </a:r>
          </a:p>
          <a:p>
            <a:pPr lvl="2"/>
            <a:r>
              <a:rPr lang="en-US" dirty="0" smtClean="0"/>
              <a:t>All tests can/are run</a:t>
            </a:r>
          </a:p>
          <a:p>
            <a:pPr lvl="2"/>
            <a:r>
              <a:rPr lang="en-US" dirty="0" smtClean="0"/>
              <a:t>No duplicate code</a:t>
            </a:r>
          </a:p>
          <a:p>
            <a:pPr lvl="2"/>
            <a:r>
              <a:rPr lang="en-US" dirty="0" smtClean="0"/>
              <a:t>Fewest possible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46991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Unit tests are written by programmers minute by minute</a:t>
            </a:r>
          </a:p>
          <a:p>
            <a:pPr lvl="1"/>
            <a:r>
              <a:rPr lang="en-US" dirty="0" smtClean="0"/>
              <a:t>Customer write functional tests for iteration stories</a:t>
            </a:r>
          </a:p>
          <a:p>
            <a:pPr lvl="1"/>
            <a:r>
              <a:rPr lang="en-US" dirty="0"/>
              <a:t>All tests are run </a:t>
            </a:r>
            <a:r>
              <a:rPr lang="en-US" dirty="0" smtClean="0"/>
              <a:t>collectively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run </a:t>
            </a:r>
            <a:r>
              <a:rPr lang="en-US" dirty="0" smtClean="0"/>
              <a:t>correctly Refactoring</a:t>
            </a:r>
          </a:p>
          <a:p>
            <a:pPr lvl="1"/>
            <a:r>
              <a:rPr lang="en-US" dirty="0" smtClean="0"/>
              <a:t>System design is evolving as existing design is transformed</a:t>
            </a:r>
          </a:p>
          <a:p>
            <a:pPr lvl="1"/>
            <a:r>
              <a:rPr lang="en-US" dirty="0" smtClean="0"/>
              <a:t>Keep all tests running (stipulation for practicality)</a:t>
            </a:r>
          </a:p>
          <a:p>
            <a:r>
              <a:rPr lang="en-US" dirty="0" smtClean="0"/>
              <a:t>Pair programming</a:t>
            </a:r>
          </a:p>
          <a:p>
            <a:pPr lvl="1"/>
            <a:r>
              <a:rPr lang="en-US" dirty="0" smtClean="0"/>
              <a:t>All production code is written by two people at one workstation (screen/keyboard/mouse)</a:t>
            </a:r>
          </a:p>
          <a:p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New code is integrated with current system within a few hours</a:t>
            </a:r>
          </a:p>
          <a:p>
            <a:pPr lvl="1"/>
            <a:r>
              <a:rPr lang="en-US" dirty="0" smtClean="0"/>
              <a:t>System is built from scratch and all tests must pass</a:t>
            </a:r>
          </a:p>
        </p:txBody>
      </p:sp>
    </p:spTree>
    <p:extLst>
      <p:ext uri="{BB962C8B-B14F-4D97-AF65-F5344CB8AC3E}">
        <p14:creationId xmlns:p14="http://schemas.microsoft.com/office/powerpoint/2010/main" val="15411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Collective ownership</a:t>
            </a:r>
          </a:p>
          <a:p>
            <a:pPr lvl="1"/>
            <a:r>
              <a:rPr lang="en-US" dirty="0" smtClean="0"/>
              <a:t>Every programmer can/does improve any code in the system at any time</a:t>
            </a:r>
          </a:p>
          <a:p>
            <a:r>
              <a:rPr lang="en-US" dirty="0" smtClean="0"/>
              <a:t>On-site customer</a:t>
            </a:r>
          </a:p>
          <a:p>
            <a:pPr lvl="1"/>
            <a:r>
              <a:rPr lang="en-US" dirty="0" smtClean="0"/>
              <a:t>Customer sits with the team full-time</a:t>
            </a:r>
          </a:p>
          <a:p>
            <a:r>
              <a:rPr lang="en-US" dirty="0" smtClean="0"/>
              <a:t>40-hour weeks</a:t>
            </a:r>
          </a:p>
          <a:p>
            <a:pPr lvl="1"/>
            <a:r>
              <a:rPr lang="en-US" dirty="0" smtClean="0"/>
              <a:t>Isolated overtime use</a:t>
            </a:r>
          </a:p>
          <a:p>
            <a:pPr lvl="1"/>
            <a:r>
              <a:rPr lang="en-US" dirty="0" smtClean="0"/>
              <a:t>No working a two weeks of overtime in a row</a:t>
            </a:r>
          </a:p>
          <a:p>
            <a:r>
              <a:rPr lang="en-US" dirty="0" smtClean="0"/>
              <a:t>Open workspace</a:t>
            </a:r>
          </a:p>
          <a:p>
            <a:pPr lvl="1"/>
            <a:r>
              <a:rPr lang="en-US" dirty="0" smtClean="0"/>
              <a:t>Large room with small cubicles around the outside</a:t>
            </a:r>
          </a:p>
          <a:p>
            <a:pPr lvl="1"/>
            <a:r>
              <a:rPr lang="en-US" dirty="0" smtClean="0"/>
              <a:t>Pair programming computers in the center</a:t>
            </a:r>
          </a:p>
          <a:p>
            <a:r>
              <a:rPr lang="en-US" dirty="0" smtClean="0"/>
              <a:t>Just rules</a:t>
            </a:r>
          </a:p>
          <a:p>
            <a:pPr lvl="1"/>
            <a:r>
              <a:rPr lang="en-US" dirty="0" smtClean="0"/>
              <a:t>Following XP means following the rules</a:t>
            </a:r>
          </a:p>
          <a:p>
            <a:pPr lvl="1"/>
            <a:r>
              <a:rPr lang="en-US" dirty="0" smtClean="0"/>
              <a:t>Rules change be changed to meet the needs of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5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XP –</a:t>
            </a:r>
            <a:br>
              <a:rPr lang="en-US" dirty="0" smtClean="0"/>
            </a:br>
            <a:r>
              <a:rPr lang="en-US" dirty="0" smtClean="0"/>
              <a:t>XP Development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Customer determines a </a:t>
            </a:r>
            <a:r>
              <a:rPr lang="en-US" b="1" dirty="0" smtClean="0"/>
              <a:t>release</a:t>
            </a:r>
            <a:r>
              <a:rPr lang="en-US" dirty="0" smtClean="0"/>
              <a:t> by choosing the most valuable features of all the remaining stories</a:t>
            </a:r>
          </a:p>
          <a:p>
            <a:pPr lvl="1"/>
            <a:r>
              <a:rPr lang="en-US" dirty="0" smtClean="0"/>
              <a:t>Looks at cost and speed based on already implemented stories</a:t>
            </a:r>
          </a:p>
          <a:p>
            <a:r>
              <a:rPr lang="en-US" dirty="0" smtClean="0"/>
              <a:t>Customer determines an </a:t>
            </a:r>
            <a:r>
              <a:rPr lang="en-US" b="1" dirty="0" smtClean="0"/>
              <a:t>iteration</a:t>
            </a:r>
            <a:r>
              <a:rPr lang="en-US" dirty="0" smtClean="0"/>
              <a:t> by choosing from stories remaining in the </a:t>
            </a:r>
            <a:r>
              <a:rPr lang="en-US" b="1" dirty="0" smtClean="0"/>
              <a:t>release</a:t>
            </a:r>
            <a:endParaRPr lang="en-US" b="1" dirty="0"/>
          </a:p>
          <a:p>
            <a:pPr lvl="1"/>
            <a:r>
              <a:rPr lang="en-US" dirty="0" smtClean="0"/>
              <a:t>Again looking at cost and speed</a:t>
            </a:r>
          </a:p>
          <a:p>
            <a:r>
              <a:rPr lang="en-US" dirty="0" smtClean="0"/>
              <a:t>Programmers break down stories into tasks</a:t>
            </a:r>
          </a:p>
          <a:p>
            <a:pPr lvl="1"/>
            <a:r>
              <a:rPr lang="en-US" dirty="0" smtClean="0"/>
              <a:t>Accepts responsibility</a:t>
            </a:r>
          </a:p>
          <a:p>
            <a:r>
              <a:rPr lang="en-US" dirty="0" smtClean="0"/>
              <a:t>Programmers turn tasks into a set of test cases</a:t>
            </a:r>
          </a:p>
          <a:p>
            <a:pPr lvl="1"/>
            <a:r>
              <a:rPr lang="en-US" dirty="0" smtClean="0"/>
              <a:t>Tests will demonstrate the task is complete</a:t>
            </a:r>
          </a:p>
          <a:p>
            <a:r>
              <a:rPr lang="en-US" dirty="0" smtClean="0"/>
              <a:t>Programmers work in pairs to make test cases run</a:t>
            </a:r>
          </a:p>
          <a:p>
            <a:pPr lvl="1"/>
            <a:r>
              <a:rPr lang="en-US" dirty="0" smtClean="0"/>
              <a:t>System is evolved to maintain simplest design</a:t>
            </a:r>
          </a:p>
        </p:txBody>
      </p:sp>
    </p:spTree>
    <p:extLst>
      <p:ext uri="{BB962C8B-B14F-4D97-AF65-F5344CB8AC3E}">
        <p14:creationId xmlns:p14="http://schemas.microsoft.com/office/powerpoint/2010/main" val="380736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Anatomy of XP –</a:t>
            </a:r>
            <a:br>
              <a:rPr lang="en-US" dirty="0"/>
            </a:br>
            <a:r>
              <a:rPr lang="en-US" dirty="0"/>
              <a:t>XP Development </a:t>
            </a:r>
            <a:r>
              <a:rPr lang="en-US" dirty="0" smtClean="0"/>
              <a:t>Cycle (cont.)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590632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6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XP –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Overall analysis is put together in terms of stories</a:t>
            </a:r>
          </a:p>
          <a:p>
            <a:pPr lvl="1"/>
            <a:r>
              <a:rPr lang="en-US" dirty="0" smtClean="0"/>
              <a:t>First decisions should be about what it </a:t>
            </a:r>
            <a:r>
              <a:rPr lang="en-US" i="1" dirty="0" smtClean="0"/>
              <a:t>could</a:t>
            </a:r>
            <a:r>
              <a:rPr lang="en-US" dirty="0" smtClean="0"/>
              <a:t> do and what it </a:t>
            </a:r>
            <a:r>
              <a:rPr lang="en-US" i="1" dirty="0" smtClean="0"/>
              <a:t>should</a:t>
            </a:r>
            <a:r>
              <a:rPr lang="en-US" dirty="0" smtClean="0"/>
              <a:t> do</a:t>
            </a:r>
          </a:p>
          <a:p>
            <a:pPr lvl="1"/>
            <a:r>
              <a:rPr lang="en-US" dirty="0"/>
              <a:t>Each story much be business-oriented, testable, and able to be estimated</a:t>
            </a:r>
          </a:p>
          <a:p>
            <a:pPr lvl="1"/>
            <a:r>
              <a:rPr lang="en-US" dirty="0" smtClean="0"/>
              <a:t>Rule of thumb: A story should contain the amount of a use case that can fit on an index card</a:t>
            </a:r>
            <a:endParaRPr lang="en-US" dirty="0"/>
          </a:p>
          <a:p>
            <a:pPr lvl="1"/>
            <a:r>
              <a:rPr lang="en-US" dirty="0" smtClean="0"/>
              <a:t>Complete as quickly as possible</a:t>
            </a:r>
          </a:p>
          <a:p>
            <a:pPr lvl="2"/>
            <a:r>
              <a:rPr lang="en-US" dirty="0" smtClean="0"/>
              <a:t>Do not worry about exploring all possible issues thoroughly</a:t>
            </a:r>
          </a:p>
          <a:p>
            <a:pPr lvl="2"/>
            <a:r>
              <a:rPr lang="en-US" dirty="0" smtClean="0"/>
              <a:t>10 person-year project should only take a month to determine the stories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33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241</TotalTime>
  <Words>1615</Words>
  <Application>Microsoft Office PowerPoint</Application>
  <PresentationFormat>On-screen Show (4:3)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Brush Script MT</vt:lpstr>
      <vt:lpstr>Calibri</vt:lpstr>
      <vt:lpstr>Constantia</vt:lpstr>
      <vt:lpstr>Franklin Gothic Book</vt:lpstr>
      <vt:lpstr>Rage Italic</vt:lpstr>
      <vt:lpstr>Pushpin</vt:lpstr>
      <vt:lpstr>Embracing Change with Extreme Programming</vt:lpstr>
      <vt:lpstr>Extreme Programming (XP)</vt:lpstr>
      <vt:lpstr>History/Roots of XP</vt:lpstr>
      <vt:lpstr>XP Practices (1 of 3)</vt:lpstr>
      <vt:lpstr>XP Practices (2 of 3)</vt:lpstr>
      <vt:lpstr>XP Practices (3 of 3)</vt:lpstr>
      <vt:lpstr>Anatomy of XP – XP Development Cycle</vt:lpstr>
      <vt:lpstr>Anatomy of XP – XP Development Cycle (cont.)</vt:lpstr>
      <vt:lpstr>Anatomy of XP – Stories</vt:lpstr>
      <vt:lpstr>Anatomy of XP – Release</vt:lpstr>
      <vt:lpstr>Anatomy of XP – Iteration</vt:lpstr>
      <vt:lpstr>Anatomy of XP – Task</vt:lpstr>
      <vt:lpstr>Anatomy of XP – Test</vt:lpstr>
      <vt:lpstr>Common Failures</vt:lpstr>
      <vt:lpstr>Testaments to Success</vt:lpstr>
      <vt:lpstr>Testaments to Success (cont.)</vt:lpstr>
      <vt:lpstr>Questions?/Comments</vt:lpstr>
    </vt:vector>
  </TitlesOfParts>
  <Company>Johns Hopkins University - Applied Physics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Change with Extreme Programming</dc:title>
  <dc:creator>Snyder, Mary J.</dc:creator>
  <cp:lastModifiedBy>maryjoyce</cp:lastModifiedBy>
  <cp:revision>12</cp:revision>
  <cp:lastPrinted>2016-03-01T22:42:51Z</cp:lastPrinted>
  <dcterms:created xsi:type="dcterms:W3CDTF">2016-03-01T12:39:13Z</dcterms:created>
  <dcterms:modified xsi:type="dcterms:W3CDTF">2016-03-02T00:18:12Z</dcterms:modified>
</cp:coreProperties>
</file>