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74" r:id="rId4"/>
    <p:sldId id="264" r:id="rId5"/>
    <p:sldId id="257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72" r:id="rId15"/>
    <p:sldId id="269" r:id="rId16"/>
    <p:sldId id="270" r:id="rId17"/>
    <p:sldId id="271" r:id="rId18"/>
    <p:sldId id="273" r:id="rId19"/>
    <p:sldId id="26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B996-842F-48F0-B96F-B493008C61E1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A9F2-C641-4649-AAAB-23CA8069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October 1999</a:t>
            </a:r>
          </a:p>
          <a:p>
            <a:r>
              <a:rPr lang="en-US" dirty="0" smtClean="0"/>
              <a:t>Kent Beck owns and operates</a:t>
            </a:r>
            <a:r>
              <a:rPr lang="en-US" baseline="0" dirty="0" smtClean="0"/>
              <a:t> First Class Software, your typical one-person consulting company masquerading behind a fancy name and answering machine. Two books and 50 articles, and forthcoming Extreme Programming Explained: Embrace Change (Addison Wesley Longman, Reading, Mass.,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Tests: *</a:t>
            </a:r>
            <a:r>
              <a:rPr lang="en-US" dirty="0" smtClean="0"/>
              <a:t>comparison of shipping a known defect versus delay cost may come into play</a:t>
            </a:r>
            <a:endParaRPr lang="en-US" dirty="0" smtClean="0"/>
          </a:p>
          <a:p>
            <a:r>
              <a:rPr lang="en-US" dirty="0" smtClean="0"/>
              <a:t>CI:</a:t>
            </a:r>
            <a:r>
              <a:rPr lang="en-US" baseline="0" dirty="0" smtClean="0"/>
              <a:t> if tests do not pass all changes are discarded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40-hour</a:t>
            </a:r>
            <a:r>
              <a:rPr lang="en-US" baseline="0" dirty="0" smtClean="0"/>
              <a:t> week:</a:t>
            </a:r>
          </a:p>
          <a:p>
            <a:r>
              <a:rPr lang="en-US" baseline="0" dirty="0" smtClean="0"/>
              <a:t>	Too frequent overtime use is a sign of deeper problems and must be addressed</a:t>
            </a:r>
          </a:p>
          <a:p>
            <a:r>
              <a:rPr lang="en-US" dirty="0" smtClean="0"/>
              <a:t>Just rules:</a:t>
            </a:r>
          </a:p>
          <a:p>
            <a:r>
              <a:rPr lang="en-US" dirty="0" smtClean="0"/>
              <a:t>	although</a:t>
            </a:r>
            <a:r>
              <a:rPr lang="en-US" baseline="0" dirty="0" smtClean="0"/>
              <a:t> the importance of following the strict rules is stressed</a:t>
            </a:r>
          </a:p>
          <a:p>
            <a:r>
              <a:rPr lang="en-US" baseline="0" dirty="0" smtClean="0"/>
              <a:t>	as long as the team agrees on how they will assess the effect of the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A9F2-C641-4649-AAAB-23CA8069F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309E30-C05F-4EBB-B765-3C3D85B243AC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E6765D2-A583-4D62-B31C-CD81F029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Embracing Change with 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962400"/>
            <a:ext cx="5712179" cy="1298222"/>
          </a:xfrm>
        </p:spPr>
        <p:txBody>
          <a:bodyPr/>
          <a:lstStyle/>
          <a:p>
            <a:r>
              <a:rPr lang="en-US" dirty="0" smtClean="0"/>
              <a:t>Kent Beck</a:t>
            </a:r>
          </a:p>
          <a:p>
            <a:r>
              <a:rPr lang="en-US" dirty="0" smtClean="0"/>
              <a:t>First Class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 Release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 Iteration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 Task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1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5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Underestimation</a:t>
            </a:r>
          </a:p>
          <a:p>
            <a:r>
              <a:rPr lang="en-US" dirty="0" smtClean="0"/>
              <a:t>Uncooperative Customers</a:t>
            </a:r>
          </a:p>
          <a:p>
            <a:r>
              <a:rPr lang="en-US" dirty="0" smtClean="0"/>
              <a:t>Turnover</a:t>
            </a:r>
          </a:p>
          <a:p>
            <a:r>
              <a:rPr lang="en-US" dirty="0" smtClean="0"/>
              <a:t>Changing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2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Testaments to XP Success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Acxiom: Working toward a Common Goal (Jim </a:t>
            </a:r>
            <a:r>
              <a:rPr lang="en-US" dirty="0" err="1" smtClean="0"/>
              <a:t>Hannula</a:t>
            </a:r>
            <a:r>
              <a:rPr lang="en-US" dirty="0" smtClean="0"/>
              <a:t>, Acxiom)</a:t>
            </a:r>
          </a:p>
          <a:p>
            <a:pPr lvl="1"/>
            <a:r>
              <a:rPr lang="en-US" dirty="0" smtClean="0"/>
              <a:t>Team: managers, business analysts, developers, testers, and technical writers</a:t>
            </a:r>
          </a:p>
          <a:p>
            <a:pPr lvl="1"/>
            <a:r>
              <a:rPr lang="en-US" dirty="0" smtClean="0"/>
              <a:t>Application: Campaign management database</a:t>
            </a:r>
          </a:p>
          <a:p>
            <a:pPr lvl="1"/>
            <a:r>
              <a:rPr lang="en-US" dirty="0" smtClean="0"/>
              <a:t>Time: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4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Testaments to XP Success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DaimlerChrysler:  The Best Team in the World (Chet Hendrickson, DaimlerChrysler)</a:t>
            </a:r>
          </a:p>
          <a:p>
            <a:pPr lvl="1"/>
            <a:r>
              <a:rPr lang="en-US" dirty="0" smtClean="0"/>
              <a:t>Team: 10 programmers, 15 total staff</a:t>
            </a:r>
          </a:p>
          <a:p>
            <a:pPr lvl="1"/>
            <a:r>
              <a:rPr lang="en-US" dirty="0" smtClean="0"/>
              <a:t>Application: Large-scale payroll system</a:t>
            </a:r>
          </a:p>
          <a:p>
            <a:pPr lvl="1"/>
            <a:r>
              <a:rPr lang="en-US" dirty="0" smtClean="0"/>
              <a:t>Time: 4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0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Testaments to XP Success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Motor: A Unique Combination of Agility and Quality (Don Wells, Ford Motor)</a:t>
            </a:r>
          </a:p>
          <a:p>
            <a:pPr lvl="1"/>
            <a:r>
              <a:rPr lang="en-US" dirty="0" smtClean="0"/>
              <a:t>Team: 12 programmers, 17 total staff</a:t>
            </a:r>
          </a:p>
          <a:p>
            <a:pPr lvl="1"/>
            <a:r>
              <a:rPr lang="en-US" dirty="0" smtClean="0"/>
              <a:t>Application: Cost analysis system</a:t>
            </a:r>
          </a:p>
          <a:p>
            <a:pPr lvl="1"/>
            <a:r>
              <a:rPr lang="en-US" dirty="0" smtClean="0"/>
              <a:t>Time: 6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6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Testaments to XP Success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Tariff System: Tests You Can Read (Rob </a:t>
            </a:r>
            <a:r>
              <a:rPr lang="en-US" dirty="0" err="1" smtClean="0"/>
              <a:t>Mee</a:t>
            </a:r>
            <a:r>
              <a:rPr lang="en-US" dirty="0" smtClean="0"/>
              <a:t>, Independent Consultant)</a:t>
            </a:r>
          </a:p>
          <a:p>
            <a:pPr lvl="1"/>
            <a:r>
              <a:rPr lang="en-US" dirty="0" smtClean="0"/>
              <a:t>Team: 3 developers</a:t>
            </a:r>
          </a:p>
          <a:p>
            <a:pPr lvl="1"/>
            <a:r>
              <a:rPr lang="en-US" dirty="0" smtClean="0"/>
              <a:t>Application: Shipping tariff calculation system</a:t>
            </a:r>
          </a:p>
          <a:p>
            <a:pPr lvl="1"/>
            <a:r>
              <a:rPr lang="en-US" dirty="0" smtClean="0"/>
              <a:t>Time: 3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7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5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EXTRA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37" y="2052445"/>
            <a:ext cx="590632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XP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2152472"/>
            <a:ext cx="722095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History/Roots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Strict split between business and technical decision making:</a:t>
            </a:r>
            <a:r>
              <a:rPr lang="en-US" dirty="0" smtClean="0"/>
              <a:t> Architect Christopher Alexander – </a:t>
            </a:r>
            <a:r>
              <a:rPr lang="en-US" i="1" dirty="0" smtClean="0"/>
              <a:t>The Timeless Way of Building</a:t>
            </a:r>
            <a:endParaRPr lang="en-US" dirty="0" smtClean="0"/>
          </a:p>
          <a:p>
            <a:r>
              <a:rPr lang="en-US" b="1" dirty="0" smtClean="0"/>
              <a:t>Rapid evolution of a plan:</a:t>
            </a:r>
            <a:r>
              <a:rPr lang="en-US" dirty="0" smtClean="0"/>
              <a:t> Scrum methodology and Ward Cunningham’s Episodes pattern language</a:t>
            </a:r>
          </a:p>
          <a:p>
            <a:r>
              <a:rPr lang="en-US" b="1" dirty="0" smtClean="0"/>
              <a:t>Emphasis on specifying and scheduling projects by feature: </a:t>
            </a:r>
            <a:r>
              <a:rPr lang="en-US" dirty="0" err="1" smtClean="0"/>
              <a:t>Ivar</a:t>
            </a:r>
            <a:r>
              <a:rPr lang="en-US" dirty="0" smtClean="0"/>
              <a:t> Jacobson’s work on use cases</a:t>
            </a:r>
          </a:p>
          <a:p>
            <a:r>
              <a:rPr lang="en-US" b="1" dirty="0" smtClean="0"/>
              <a:t>Evolutionary delivery: </a:t>
            </a:r>
            <a:r>
              <a:rPr lang="en-US" dirty="0" smtClean="0"/>
              <a:t>Tom </a:t>
            </a:r>
            <a:r>
              <a:rPr lang="en-US" dirty="0" err="1" smtClean="0"/>
              <a:t>Gilb’s</a:t>
            </a:r>
            <a:r>
              <a:rPr lang="en-US" dirty="0" smtClean="0"/>
              <a:t> writings on </a:t>
            </a:r>
            <a:r>
              <a:rPr lang="en-US" dirty="0" err="1" smtClean="0"/>
              <a:t>EVO</a:t>
            </a:r>
            <a:r>
              <a:rPr lang="en-US" dirty="0" smtClean="0"/>
              <a:t>, getting software into production in weeks and then worry about growth</a:t>
            </a:r>
          </a:p>
          <a:p>
            <a:r>
              <a:rPr lang="en-US" b="1" dirty="0" smtClean="0"/>
              <a:t>Initial break from waterfall: </a:t>
            </a:r>
            <a:r>
              <a:rPr lang="en-US" dirty="0" smtClean="0"/>
              <a:t>Barry Boehm’s Spiral Model</a:t>
            </a:r>
          </a:p>
          <a:p>
            <a:r>
              <a:rPr lang="en-US" b="1" dirty="0" smtClean="0"/>
              <a:t>Exploiting powerful technology with </a:t>
            </a:r>
            <a:r>
              <a:rPr lang="en-US" b="1" dirty="0" err="1" smtClean="0"/>
              <a:t>JIT</a:t>
            </a:r>
            <a:r>
              <a:rPr lang="en-US" b="1" dirty="0" smtClean="0"/>
              <a:t> method: </a:t>
            </a:r>
            <a:r>
              <a:rPr lang="en-US" dirty="0" smtClean="0"/>
              <a:t>Dave Thomas and colleagues at Object Technology International</a:t>
            </a:r>
          </a:p>
          <a:p>
            <a:r>
              <a:rPr lang="en-US" b="1" dirty="0" smtClean="0"/>
              <a:t>Use of metaphors: </a:t>
            </a:r>
            <a:r>
              <a:rPr lang="en-US" dirty="0" smtClean="0"/>
              <a:t>George </a:t>
            </a:r>
            <a:r>
              <a:rPr lang="en-US" dirty="0" err="1" smtClean="0"/>
              <a:t>Lakoff</a:t>
            </a:r>
            <a:r>
              <a:rPr lang="en-US" dirty="0" smtClean="0"/>
              <a:t> and Mark Johnson’s books (</a:t>
            </a:r>
            <a:r>
              <a:rPr lang="en-US" i="1" dirty="0" smtClean="0"/>
              <a:t>Philosophy in the Flesh</a:t>
            </a:r>
            <a:r>
              <a:rPr lang="en-US" dirty="0" smtClean="0"/>
              <a:t>) and Richard Coyne who links metaphor with software development in a postmodern philosophy</a:t>
            </a:r>
          </a:p>
          <a:p>
            <a:r>
              <a:rPr lang="en-US" b="1" dirty="0" smtClean="0"/>
              <a:t>Office space: </a:t>
            </a:r>
            <a:r>
              <a:rPr lang="en-US" dirty="0" smtClean="0"/>
              <a:t>Jim </a:t>
            </a:r>
            <a:r>
              <a:rPr lang="en-US" dirty="0" err="1" smtClean="0"/>
              <a:t>Coplien</a:t>
            </a:r>
            <a:r>
              <a:rPr lang="en-US" dirty="0" smtClean="0"/>
              <a:t>, Tom DeMarco, and Jim Lister’s ideas on the importance of physical environment for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Planning game</a:t>
            </a:r>
          </a:p>
          <a:p>
            <a:pPr lvl="1"/>
            <a:r>
              <a:rPr lang="en-US" dirty="0" smtClean="0"/>
              <a:t>Customers decide on scope and timing of releases based on programmers estimates</a:t>
            </a:r>
          </a:p>
          <a:p>
            <a:pPr lvl="1"/>
            <a:r>
              <a:rPr lang="en-US" dirty="0" smtClean="0"/>
              <a:t>Programmers only implement the functionality necessary for the stories in this iteration</a:t>
            </a:r>
          </a:p>
          <a:p>
            <a:r>
              <a:rPr lang="en-US" dirty="0" smtClean="0"/>
              <a:t>Small releases</a:t>
            </a:r>
          </a:p>
          <a:p>
            <a:pPr lvl="1"/>
            <a:r>
              <a:rPr lang="en-US" dirty="0" smtClean="0"/>
              <a:t>System is put into production before the whole problem is solved (a few months)</a:t>
            </a:r>
          </a:p>
          <a:p>
            <a:pPr lvl="1"/>
            <a:r>
              <a:rPr lang="en-US" dirty="0" smtClean="0"/>
              <a:t>New releases are made often (daily to monthly)</a:t>
            </a:r>
          </a:p>
          <a:p>
            <a:r>
              <a:rPr lang="en-US" dirty="0" smtClean="0"/>
              <a:t>Metaphor</a:t>
            </a:r>
          </a:p>
          <a:p>
            <a:pPr lvl="1"/>
            <a:r>
              <a:rPr lang="en-US" dirty="0" smtClean="0"/>
              <a:t>Shape of the system shared between the customer and programmers</a:t>
            </a:r>
          </a:p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At any moment:</a:t>
            </a:r>
          </a:p>
          <a:p>
            <a:pPr lvl="2"/>
            <a:r>
              <a:rPr lang="en-US" dirty="0" smtClean="0"/>
              <a:t>All tests can/are run</a:t>
            </a:r>
          </a:p>
          <a:p>
            <a:pPr lvl="2"/>
            <a:r>
              <a:rPr lang="en-US" dirty="0" smtClean="0"/>
              <a:t>No duplicate code</a:t>
            </a:r>
          </a:p>
          <a:p>
            <a:pPr lvl="2"/>
            <a:r>
              <a:rPr lang="en-US" dirty="0" smtClean="0"/>
              <a:t>Fewest possible classes and methods</a:t>
            </a:r>
          </a:p>
          <a:p>
            <a:pPr lvl="2"/>
            <a:r>
              <a:rPr lang="en-US" dirty="0" smtClean="0"/>
              <a:t>“Say everything once and only once”</a:t>
            </a:r>
          </a:p>
        </p:txBody>
      </p:sp>
    </p:spTree>
    <p:extLst>
      <p:ext uri="{BB962C8B-B14F-4D97-AF65-F5344CB8AC3E}">
        <p14:creationId xmlns:p14="http://schemas.microsoft.com/office/powerpoint/2010/main" val="346991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Unit tests are written by programmers minute by minute</a:t>
            </a:r>
          </a:p>
          <a:p>
            <a:pPr lvl="1"/>
            <a:r>
              <a:rPr lang="en-US" dirty="0" smtClean="0"/>
              <a:t>Customer write functional tests for iteration stories</a:t>
            </a:r>
          </a:p>
          <a:p>
            <a:pPr lvl="1"/>
            <a:r>
              <a:rPr lang="en-US" dirty="0"/>
              <a:t>All tests are run </a:t>
            </a:r>
            <a:r>
              <a:rPr lang="en-US" dirty="0" smtClean="0"/>
              <a:t>collectively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run </a:t>
            </a:r>
            <a:r>
              <a:rPr lang="en-US" dirty="0" smtClean="0"/>
              <a:t>correctly Refactoring</a:t>
            </a:r>
          </a:p>
          <a:p>
            <a:pPr lvl="1"/>
            <a:r>
              <a:rPr lang="en-US" dirty="0" smtClean="0"/>
              <a:t>System design is evolving as existing design is transformed</a:t>
            </a:r>
          </a:p>
          <a:p>
            <a:pPr lvl="1"/>
            <a:r>
              <a:rPr lang="en-US" dirty="0" smtClean="0"/>
              <a:t>Keep all tests running (stipulation for practicality)</a:t>
            </a:r>
          </a:p>
          <a:p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All production code is written by two people at one workstation (screen/keyboard/mouse)</a:t>
            </a:r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New code is integrated with current system within a few hours</a:t>
            </a:r>
          </a:p>
          <a:p>
            <a:pPr lvl="1"/>
            <a:r>
              <a:rPr lang="en-US" dirty="0" smtClean="0"/>
              <a:t>System is built from scratch and all tests must pass</a:t>
            </a:r>
          </a:p>
        </p:txBody>
      </p:sp>
    </p:spTree>
    <p:extLst>
      <p:ext uri="{BB962C8B-B14F-4D97-AF65-F5344CB8AC3E}">
        <p14:creationId xmlns:p14="http://schemas.microsoft.com/office/powerpoint/2010/main" val="154119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Practices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Collective ownership</a:t>
            </a:r>
          </a:p>
          <a:p>
            <a:pPr lvl="1"/>
            <a:r>
              <a:rPr lang="en-US" dirty="0" smtClean="0"/>
              <a:t>Every programmer can/does improve any code in the system at any time</a:t>
            </a:r>
          </a:p>
          <a:p>
            <a:r>
              <a:rPr lang="en-US" dirty="0" smtClean="0"/>
              <a:t>On-site customer</a:t>
            </a:r>
          </a:p>
          <a:p>
            <a:pPr lvl="1"/>
            <a:r>
              <a:rPr lang="en-US" dirty="0" smtClean="0"/>
              <a:t>Customer sits with the team full-time</a:t>
            </a:r>
          </a:p>
          <a:p>
            <a:r>
              <a:rPr lang="en-US" dirty="0" smtClean="0"/>
              <a:t>40-hour weeks</a:t>
            </a:r>
          </a:p>
          <a:p>
            <a:pPr lvl="1"/>
            <a:r>
              <a:rPr lang="en-US" dirty="0" smtClean="0"/>
              <a:t>Isolated overtime use</a:t>
            </a:r>
          </a:p>
          <a:p>
            <a:pPr lvl="1"/>
            <a:r>
              <a:rPr lang="en-US" dirty="0" smtClean="0"/>
              <a:t>No working a two weeks of overtime in a row</a:t>
            </a:r>
          </a:p>
          <a:p>
            <a:r>
              <a:rPr lang="en-US" dirty="0" smtClean="0"/>
              <a:t>Open workspace</a:t>
            </a:r>
          </a:p>
          <a:p>
            <a:pPr lvl="1"/>
            <a:r>
              <a:rPr lang="en-US" dirty="0" smtClean="0"/>
              <a:t>Large room with small cubicles around the outside</a:t>
            </a:r>
          </a:p>
          <a:p>
            <a:pPr lvl="1"/>
            <a:r>
              <a:rPr lang="en-US" dirty="0" smtClean="0"/>
              <a:t>Pair programming computers in the center</a:t>
            </a:r>
          </a:p>
          <a:p>
            <a:r>
              <a:rPr lang="en-US" dirty="0" smtClean="0"/>
              <a:t>Just rules</a:t>
            </a:r>
          </a:p>
          <a:p>
            <a:pPr lvl="1"/>
            <a:r>
              <a:rPr lang="en-US" dirty="0" smtClean="0"/>
              <a:t>Following XP means following the rules</a:t>
            </a:r>
          </a:p>
          <a:p>
            <a:pPr lvl="1"/>
            <a:r>
              <a:rPr lang="en-US" dirty="0" smtClean="0"/>
              <a:t>Rules change be changed to meet the needs of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XP Development 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Anatomy of XP – Stories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3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63</TotalTime>
  <Words>695</Words>
  <Application>Microsoft Office PowerPoint</Application>
  <PresentationFormat>On-screen Show (4:3)</PresentationFormat>
  <Paragraphs>102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Embracing Change with Extreme Programming</vt:lpstr>
      <vt:lpstr>PowerPoint Presentation</vt:lpstr>
      <vt:lpstr>Evolution of XP</vt:lpstr>
      <vt:lpstr>History/Roots of XP</vt:lpstr>
      <vt:lpstr>XP Practices (1 of 3)</vt:lpstr>
      <vt:lpstr>XP Practices (2 of 3)</vt:lpstr>
      <vt:lpstr>XP Practices (3 of 3)</vt:lpstr>
      <vt:lpstr>Anatomy of XP – XP Development Cycle</vt:lpstr>
      <vt:lpstr>Anatomy of XP – Stories</vt:lpstr>
      <vt:lpstr>Anatomy of XP – Release</vt:lpstr>
      <vt:lpstr>Anatomy of XP – Iteration</vt:lpstr>
      <vt:lpstr>Anatomy of XP – Task</vt:lpstr>
      <vt:lpstr>Anatomy of XP – Test</vt:lpstr>
      <vt:lpstr>Common Failures</vt:lpstr>
      <vt:lpstr>Testaments to XP Success</vt:lpstr>
      <vt:lpstr>Testaments to XP Success</vt:lpstr>
      <vt:lpstr>Testaments to XP Success</vt:lpstr>
      <vt:lpstr>Testaments to XP Success</vt:lpstr>
      <vt:lpstr>Questions?/Comments</vt:lpstr>
      <vt:lpstr>EXTRA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Change with Extreme Programming</dc:title>
  <dc:creator>Snyder, Mary J.</dc:creator>
  <cp:lastModifiedBy>Snyder, Mary J.</cp:lastModifiedBy>
  <cp:revision>7</cp:revision>
  <dcterms:created xsi:type="dcterms:W3CDTF">2016-03-01T12:39:13Z</dcterms:created>
  <dcterms:modified xsi:type="dcterms:W3CDTF">2016-03-01T13:42:22Z</dcterms:modified>
</cp:coreProperties>
</file>