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70" r:id="rId3"/>
    <p:sldId id="269" r:id="rId4"/>
    <p:sldId id="257" r:id="rId5"/>
    <p:sldId id="265" r:id="rId6"/>
    <p:sldId id="266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83" d="100"/>
          <a:sy n="83" d="100"/>
        </p:scale>
        <p:origin x="-90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23-Feb-2016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23-Feb-2016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23-Feb-2016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23-Feb-2016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23-Feb-2016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23-Feb-2016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23-Feb-2016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23-Feb-2016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23-Feb-2016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23-Feb-2016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23-Feb-2016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23-Feb-2016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23-Feb-2016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23-Feb-2016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23-Feb-2016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23-Feb-2016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23-Feb-2016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23-Feb-2016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914400"/>
            <a:ext cx="9001462" cy="3300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Fix it where it fails: pronunciation learning by mining error correction from speech logs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572000"/>
            <a:ext cx="9001462" cy="1655762"/>
          </a:xfrm>
        </p:spPr>
        <p:txBody>
          <a:bodyPr/>
          <a:lstStyle/>
          <a:p>
            <a:r>
              <a:rPr lang="en-US" dirty="0" err="1"/>
              <a:t>Zhenzhen</a:t>
            </a:r>
            <a:r>
              <a:rPr lang="en-US" dirty="0"/>
              <a:t> Kou, Daisy Stanton, </a:t>
            </a:r>
            <a:r>
              <a:rPr lang="en-US" dirty="0" err="1"/>
              <a:t>Fuchun</a:t>
            </a:r>
            <a:r>
              <a:rPr lang="en-US" dirty="0"/>
              <a:t> Peng, </a:t>
            </a:r>
            <a:r>
              <a:rPr lang="en-US" dirty="0" err="1"/>
              <a:t>Franc¸oise</a:t>
            </a:r>
            <a:r>
              <a:rPr lang="en-US" dirty="0"/>
              <a:t> </a:t>
            </a:r>
            <a:r>
              <a:rPr lang="en-US" dirty="0" err="1"/>
              <a:t>Beaufays</a:t>
            </a:r>
            <a:r>
              <a:rPr lang="en-US" dirty="0"/>
              <a:t>, Trevor </a:t>
            </a:r>
            <a:r>
              <a:rPr lang="en-US" dirty="0" err="1"/>
              <a:t>Strohman</a:t>
            </a:r>
            <a:endParaRPr lang="en-US" dirty="0"/>
          </a:p>
          <a:p>
            <a:r>
              <a:rPr lang="en-US" dirty="0" smtClean="0"/>
              <a:t>Google Inc., 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8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572000"/>
          </a:xfrm>
        </p:spPr>
        <p:txBody>
          <a:bodyPr/>
          <a:lstStyle/>
          <a:p>
            <a:r>
              <a:rPr lang="en-US" dirty="0" smtClean="0"/>
              <a:t>Automatic speech recognition (ASR) system pronunciation dictionary (or lexicon)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0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Existing/related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Research on machine learning for grapheme to phoneme conversion (</a:t>
            </a:r>
            <a:r>
              <a:rPr lang="en-US" dirty="0" err="1" smtClean="0"/>
              <a:t>G2P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Decision tree classifier to learn pronunciation rules</a:t>
            </a:r>
          </a:p>
          <a:p>
            <a:pPr lvl="1"/>
            <a:r>
              <a:rPr lang="en-US" dirty="0" smtClean="0"/>
              <a:t>Joint </a:t>
            </a:r>
            <a:r>
              <a:rPr lang="en-US" dirty="0" err="1" smtClean="0"/>
              <a:t>ngram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Maximum </a:t>
            </a:r>
            <a:r>
              <a:rPr lang="en-US" dirty="0" err="1" smtClean="0"/>
              <a:t>entroy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Active learning</a:t>
            </a:r>
          </a:p>
          <a:p>
            <a:pPr lvl="1"/>
            <a:r>
              <a:rPr lang="en-US" dirty="0" smtClean="0"/>
              <a:t>Recurrent neural network</a:t>
            </a:r>
          </a:p>
          <a:p>
            <a:r>
              <a:rPr lang="en-US" dirty="0" smtClean="0"/>
              <a:t>Studies on detection speech recognition errors:</a:t>
            </a:r>
          </a:p>
          <a:p>
            <a:pPr lvl="1"/>
            <a:r>
              <a:rPr lang="en-US" dirty="0" smtClean="0"/>
              <a:t>Using acoustic and prosodic features to identify corrections</a:t>
            </a:r>
          </a:p>
          <a:p>
            <a:pPr lvl="1"/>
            <a:r>
              <a:rPr lang="en-US" dirty="0" smtClean="0"/>
              <a:t>Prosodic features to detect recognition errors</a:t>
            </a:r>
          </a:p>
          <a:p>
            <a:pPr lvl="1"/>
            <a:r>
              <a:rPr lang="en-US" dirty="0" smtClean="0"/>
              <a:t>Examining features related to the user’s speaking style to detect speech errors</a:t>
            </a:r>
          </a:p>
          <a:p>
            <a:pPr lvl="1"/>
            <a:r>
              <a:rPr lang="en-US" dirty="0" smtClean="0"/>
              <a:t>Decision-tree based method to detect voice query retires</a:t>
            </a:r>
          </a:p>
          <a:p>
            <a:pPr lvl="1"/>
            <a:r>
              <a:rPr lang="en-US" dirty="0" smtClean="0"/>
              <a:t>Co-</a:t>
            </a:r>
            <a:r>
              <a:rPr lang="en-US" dirty="0" err="1" smtClean="0"/>
              <a:t>occurence</a:t>
            </a:r>
            <a:r>
              <a:rPr lang="en-US" dirty="0" smtClean="0"/>
              <a:t> method for detecting and correcting misrecognition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6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572000"/>
          </a:xfrm>
        </p:spPr>
        <p:txBody>
          <a:bodyPr/>
          <a:lstStyle/>
          <a:p>
            <a:r>
              <a:rPr lang="en-US" dirty="0" smtClean="0"/>
              <a:t>Correction data focuses specifically on the areas of weaknesses of the system</a:t>
            </a:r>
          </a:p>
          <a:p>
            <a:pPr lvl="1"/>
            <a:r>
              <a:rPr lang="en-US" dirty="0" smtClean="0"/>
              <a:t>Do not need to identify bad pronunciations ahead of time</a:t>
            </a:r>
          </a:p>
          <a:p>
            <a:r>
              <a:rPr lang="en-US" dirty="0" smtClean="0"/>
              <a:t>Corrections are provided by the users who spoke them, who know how they want to pronounce the words</a:t>
            </a:r>
          </a:p>
          <a:p>
            <a:r>
              <a:rPr lang="en-US" dirty="0" smtClean="0"/>
              <a:t>Using two different types of correction data:</a:t>
            </a:r>
          </a:p>
          <a:p>
            <a:pPr lvl="1"/>
            <a:r>
              <a:rPr lang="en-US" dirty="0" smtClean="0"/>
              <a:t>Keyboard Correction</a:t>
            </a:r>
          </a:p>
          <a:p>
            <a:pPr lvl="1"/>
            <a:r>
              <a:rPr lang="en-US" dirty="0" smtClean="0"/>
              <a:t>Selected Alternate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4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/>
              <a:t>Keyboard correction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600200"/>
            <a:ext cx="6858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User makes a voice query, then issues a typed query shortly after</a:t>
            </a:r>
          </a:p>
          <a:p>
            <a:pPr lvl="1"/>
            <a:r>
              <a:rPr lang="en-US" dirty="0" smtClean="0"/>
              <a:t>Within 30 seconds</a:t>
            </a:r>
          </a:p>
          <a:p>
            <a:r>
              <a:rPr lang="en-US" dirty="0" smtClean="0"/>
              <a:t>Analysis showed only 30-40% of these pairs are true corrections</a:t>
            </a:r>
          </a:p>
          <a:p>
            <a:r>
              <a:rPr lang="en-US" dirty="0"/>
              <a:t>Correction data classifier features</a:t>
            </a:r>
          </a:p>
          <a:p>
            <a:pPr lvl="1"/>
            <a:r>
              <a:rPr lang="en-US" dirty="0"/>
              <a:t>Word-based:</a:t>
            </a:r>
          </a:p>
          <a:p>
            <a:pPr lvl="2"/>
            <a:r>
              <a:rPr lang="en-US" dirty="0"/>
              <a:t>Unigram </a:t>
            </a:r>
            <a:r>
              <a:rPr lang="en-US" dirty="0" smtClean="0"/>
              <a:t>counts, number </a:t>
            </a:r>
            <a:r>
              <a:rPr lang="en-US" dirty="0"/>
              <a:t>of word </a:t>
            </a:r>
            <a:r>
              <a:rPr lang="en-US" dirty="0" smtClean="0"/>
              <a:t>overlaps, and language </a:t>
            </a:r>
            <a:r>
              <a:rPr lang="en-US" dirty="0"/>
              <a:t>model costs</a:t>
            </a:r>
          </a:p>
          <a:p>
            <a:pPr lvl="1"/>
            <a:r>
              <a:rPr lang="en-US" dirty="0"/>
              <a:t>Character-based:</a:t>
            </a:r>
          </a:p>
          <a:p>
            <a:pPr lvl="2"/>
            <a:r>
              <a:rPr lang="en-US" dirty="0"/>
              <a:t>Character </a:t>
            </a:r>
            <a:r>
              <a:rPr lang="en-US" dirty="0" smtClean="0"/>
              <a:t>counts, and edit </a:t>
            </a:r>
            <a:r>
              <a:rPr lang="en-US" dirty="0"/>
              <a:t>distance between the recognized and typed queries</a:t>
            </a:r>
          </a:p>
          <a:p>
            <a:pPr lvl="1"/>
            <a:r>
              <a:rPr lang="en-US" dirty="0"/>
              <a:t>Phoneme:</a:t>
            </a:r>
          </a:p>
          <a:p>
            <a:pPr lvl="2"/>
            <a:r>
              <a:rPr lang="en-US" dirty="0" smtClean="0"/>
              <a:t>Counts and edit distance between the phoneme sequences corresponding to the recognition results and typed query</a:t>
            </a:r>
          </a:p>
          <a:p>
            <a:pPr lvl="1"/>
            <a:r>
              <a:rPr lang="en-US" dirty="0" smtClean="0"/>
              <a:t>Acoustic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Forced phone alignment costs</a:t>
            </a:r>
          </a:p>
          <a:p>
            <a:pPr lvl="2"/>
            <a:r>
              <a:rPr lang="en-US" dirty="0"/>
              <a:t>Waveform-to-transcript length </a:t>
            </a:r>
            <a:r>
              <a:rPr lang="en-US" dirty="0" smtClean="0"/>
              <a:t>ratio</a:t>
            </a:r>
            <a:endParaRPr lang="en-US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45"/>
          <a:stretch/>
        </p:blipFill>
        <p:spPr>
          <a:xfrm>
            <a:off x="8149501" y="2152551"/>
            <a:ext cx="3295819" cy="10212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/>
          <a:stretch/>
        </p:blipFill>
        <p:spPr>
          <a:xfrm>
            <a:off x="8282856" y="4114800"/>
            <a:ext cx="3162463" cy="119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4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/>
              <a:t>Selected alternate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600200"/>
            <a:ext cx="5106004" cy="4572000"/>
          </a:xfrm>
        </p:spPr>
        <p:txBody>
          <a:bodyPr/>
          <a:lstStyle/>
          <a:p>
            <a:r>
              <a:rPr lang="en-US" dirty="0" smtClean="0"/>
              <a:t>Google voice search user interface allows users to manually select from a list of alternative recognition results</a:t>
            </a:r>
          </a:p>
          <a:p>
            <a:r>
              <a:rPr lang="en-US" dirty="0" smtClean="0"/>
              <a:t>User selection provides a high quality correction, so no extra classifier is needed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7" b="11068"/>
          <a:stretch/>
        </p:blipFill>
        <p:spPr>
          <a:xfrm>
            <a:off x="7097149" y="2274569"/>
            <a:ext cx="3384724" cy="2378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/>
          <a:stretch/>
        </p:blipFill>
        <p:spPr>
          <a:xfrm>
            <a:off x="7212066" y="4983480"/>
            <a:ext cx="3225966" cy="12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1600200"/>
            <a:ext cx="4879199" cy="823912"/>
          </a:xfrm>
        </p:spPr>
        <p:txBody>
          <a:bodyPr anchor="ctr"/>
          <a:lstStyle/>
          <a:p>
            <a:pPr algn="ctr"/>
            <a:r>
              <a:rPr lang="en-US" dirty="0" smtClean="0"/>
              <a:t>Keyboard Correction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1600200"/>
            <a:ext cx="4865554" cy="823912"/>
          </a:xfrm>
        </p:spPr>
        <p:txBody>
          <a:bodyPr anchor="ctr"/>
          <a:lstStyle/>
          <a:p>
            <a:pPr algn="ctr"/>
            <a:r>
              <a:rPr lang="en-US" dirty="0" smtClean="0"/>
              <a:t>Alternate Selection Data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" t="5061"/>
          <a:stretch/>
        </p:blipFill>
        <p:spPr>
          <a:xfrm>
            <a:off x="1819547" y="2903220"/>
            <a:ext cx="3276953" cy="1030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3"/>
          <a:stretch/>
        </p:blipFill>
        <p:spPr>
          <a:xfrm>
            <a:off x="1953088" y="4609387"/>
            <a:ext cx="3143412" cy="897734"/>
          </a:xfrm>
          <a:prstGeom prst="rect">
            <a:avLst/>
          </a:prstGeom>
        </p:spPr>
      </p:pic>
      <p:pic>
        <p:nvPicPr>
          <p:cNvPr id="10" name="Picture 3" descr="U:\git\COSC757\Assignments\ArticleSummary\Figure 5.PNG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1"/>
          <a:stretch/>
        </p:blipFill>
        <p:spPr bwMode="auto">
          <a:xfrm>
            <a:off x="7077769" y="2929138"/>
            <a:ext cx="3696216" cy="257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36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Results (cont.)</a:t>
            </a:r>
            <a:endParaRPr lang="en-US" dirty="0"/>
          </a:p>
        </p:txBody>
      </p:sp>
      <p:pic>
        <p:nvPicPr>
          <p:cNvPr id="4" name="Picture 2" descr="U:\git\COSC757\Assignments\ArticleSummary\Table 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729" y="3273390"/>
            <a:ext cx="3245017" cy="1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19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Thoughtful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57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00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64</TotalTime>
  <Words>315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Damask</vt:lpstr>
      <vt:lpstr>Fix it where it fails: pronunciation learning by mining error correction from speech logs</vt:lpstr>
      <vt:lpstr>PowerPoint Presentation</vt:lpstr>
      <vt:lpstr>Existing/related work</vt:lpstr>
      <vt:lpstr>PowerPoint Presentation</vt:lpstr>
      <vt:lpstr>Keyboard correction data</vt:lpstr>
      <vt:lpstr>Selected alternate data</vt:lpstr>
      <vt:lpstr>Results</vt:lpstr>
      <vt:lpstr>Results (cont.)</vt:lpstr>
      <vt:lpstr>Thoughtful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 it where it fails: pronunciation learning by mining error corrections from speech logs</dc:title>
  <dc:creator>maryjoyce</dc:creator>
  <cp:lastModifiedBy>Snyder, Mary J.</cp:lastModifiedBy>
  <cp:revision>8</cp:revision>
  <dcterms:created xsi:type="dcterms:W3CDTF">2016-02-23T02:42:36Z</dcterms:created>
  <dcterms:modified xsi:type="dcterms:W3CDTF">2016-02-23T20:13:44Z</dcterms:modified>
</cp:coreProperties>
</file>