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96" r:id="rId9"/>
    <p:sldId id="286" r:id="rId10"/>
    <p:sldId id="285" r:id="rId11"/>
    <p:sldId id="280" r:id="rId12"/>
    <p:sldId id="281" r:id="rId13"/>
    <p:sldId id="279" r:id="rId14"/>
    <p:sldId id="276" r:id="rId15"/>
    <p:sldId id="277" r:id="rId16"/>
    <p:sldId id="292" r:id="rId17"/>
    <p:sldId id="291" r:id="rId18"/>
    <p:sldId id="275" r:id="rId19"/>
    <p:sldId id="290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274" r:id="rId28"/>
    <p:sldId id="28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4984" autoAdjust="0"/>
  </p:normalViewPr>
  <p:slideViewPr>
    <p:cSldViewPr>
      <p:cViewPr varScale="1">
        <p:scale>
          <a:sx n="65" d="100"/>
          <a:sy n="65" d="100"/>
        </p:scale>
        <p:origin x="72" y="50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11-Dec-16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11-Dec-16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Weather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Middle: Histogram of Upset Wins Game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Right: Histogram of Upset Wins Away (0) or Home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Loses Days 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Middle: Histogram of Upset Loses Offensive Injuries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Right: Histogram of Upset</a:t>
            </a:r>
            <a:r>
              <a:rPr lang="en-US" baseline="0" dirty="0" smtClean="0"/>
              <a:t> Loses Defensive Injuries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Injuries-&gt;Game Time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Average Points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Right: Histogram of Upset</a:t>
            </a:r>
            <a:r>
              <a:rPr lang="en-US" baseline="0" dirty="0" smtClean="0"/>
              <a:t> Wins Average Points Against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any clustering algorithms … Odds vs </a:t>
            </a:r>
            <a:r>
              <a:rPr lang="en-US" baseline="0" dirty="0" err="1" smtClean="0"/>
              <a:t>UpsetAmt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clusters … red and black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few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11-Dec-16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(4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3448"/>
          <a:stretch/>
        </p:blipFill>
        <p:spPr>
          <a:xfrm>
            <a:off x="1522412" y="2514600"/>
            <a:ext cx="4416552" cy="297723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0" r="3448"/>
          <a:stretch/>
        </p:blipFill>
        <p:spPr>
          <a:xfrm>
            <a:off x="6246812" y="2514600"/>
            <a:ext cx="4416552" cy="2979897"/>
          </a:xfrm>
        </p:spPr>
      </p:pic>
    </p:spTree>
    <p:extLst>
      <p:ext uri="{BB962C8B-B14F-4D97-AF65-F5344CB8AC3E}">
        <p14:creationId xmlns:p14="http://schemas.microsoft.com/office/powerpoint/2010/main" val="4264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smtClean="0"/>
              <a:t>Magnitude of Upset – </a:t>
            </a:r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599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</a:t>
            </a:r>
            <a:r>
              <a:rPr lang="en-US" dirty="0" smtClean="0"/>
              <a:t>Clustering with DBSCAN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6322" r="1724" b="6322"/>
          <a:stretch/>
        </p:blipFill>
        <p:spPr>
          <a:xfrm>
            <a:off x="1674811" y="2377440"/>
            <a:ext cx="4804211" cy="331927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3" y="1905000"/>
            <a:ext cx="3200400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</a:t>
            </a:r>
            <a:r>
              <a:rPr lang="en-US" dirty="0" smtClean="0"/>
              <a:t>Upset </a:t>
            </a:r>
            <a:r>
              <a:rPr lang="en-US" dirty="0"/>
              <a:t>– </a:t>
            </a:r>
            <a:r>
              <a:rPr lang="en-US" dirty="0" smtClean="0"/>
              <a:t>Clustering with K-Means (1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91" y="1905000"/>
            <a:ext cx="6190444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</a:t>
            </a:r>
            <a:r>
              <a:rPr lang="en-US" dirty="0" smtClean="0"/>
              <a:t>Clustering with K-means (2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21" name="Content Placeholder 14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6290" r="1654" b="6290"/>
          <a:stretch/>
        </p:blipFill>
        <p:spPr>
          <a:xfrm>
            <a:off x="6249988" y="2970098"/>
            <a:ext cx="4416425" cy="3051403"/>
          </a:xfrm>
        </p:spPr>
      </p:pic>
      <p:pic>
        <p:nvPicPr>
          <p:cNvPr id="22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6290" r="1725" b="6290"/>
          <a:stretch/>
        </p:blipFill>
        <p:spPr>
          <a:xfrm>
            <a:off x="1522413" y="2970098"/>
            <a:ext cx="4416425" cy="3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</a:t>
            </a:r>
            <a:r>
              <a:rPr lang="en-US" dirty="0"/>
              <a:t>– Clustering </a:t>
            </a:r>
            <a:r>
              <a:rPr lang="en-US" dirty="0" smtClean="0"/>
              <a:t>with K-means (3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9860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2651760"/>
            <a:ext cx="2859786" cy="3813048"/>
          </a:xfrm>
        </p:spPr>
      </p:pic>
      <p:pic>
        <p:nvPicPr>
          <p:cNvPr id="1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51760"/>
            <a:ext cx="2859786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</a:t>
            </a:r>
            <a:r>
              <a:rPr lang="en-US" dirty="0"/>
              <a:t>– Clustering </a:t>
            </a:r>
            <a:r>
              <a:rPr lang="en-US" dirty="0" smtClean="0"/>
              <a:t>with K-Means (4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22413" y="17526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Clustering </a:t>
            </a:r>
            <a:r>
              <a:rPr lang="en-US" dirty="0" smtClean="0"/>
              <a:t>k=3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14600"/>
            <a:ext cx="4416425" cy="309367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7526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Clustering k=4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514600"/>
            <a:ext cx="4416425" cy="318939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51" y="5943600"/>
            <a:ext cx="427377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</a:t>
            </a:r>
            <a:r>
              <a:rPr lang="en-US" dirty="0"/>
              <a:t>– </a:t>
            </a:r>
            <a:r>
              <a:rPr lang="en-US" dirty="0" smtClean="0"/>
              <a:t>Classification with Naïve </a:t>
            </a:r>
            <a:r>
              <a:rPr lang="en-US" dirty="0" smtClean="0"/>
              <a:t>Bayes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2133599"/>
            <a:ext cx="4416552" cy="4038601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 Amount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Naïve Bayes: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48000"/>
            <a:ext cx="1962251" cy="787440"/>
          </a:xfrm>
        </p:spPr>
      </p:pic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Magnitude of Upset </a:t>
            </a:r>
            <a:r>
              <a:rPr lang="en-US" dirty="0" smtClean="0"/>
              <a:t>– Classification with Decision Tree (1 of 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Magnitude of Upset </a:t>
            </a:r>
            <a:r>
              <a:rPr lang="en-US" dirty="0"/>
              <a:t>– </a:t>
            </a:r>
            <a:r>
              <a:rPr lang="en-US" dirty="0" smtClean="0"/>
              <a:t>Classification </a:t>
            </a:r>
            <a:r>
              <a:rPr lang="en-US" dirty="0" smtClean="0"/>
              <a:t>with Decision Tree (2 </a:t>
            </a:r>
            <a:r>
              <a:rPr lang="en-US" dirty="0"/>
              <a:t>of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3622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105400"/>
            <a:ext cx="4800602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61" y="1981200"/>
            <a:ext cx="4264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by Years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Classification with Naïve </a:t>
            </a:r>
            <a:r>
              <a:rPr lang="en-US" dirty="0" smtClean="0">
                <a:solidFill>
                  <a:srgbClr val="FF0000"/>
                </a:solidFill>
              </a:rPr>
              <a:t>Bayes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2133599"/>
            <a:ext cx="4416552" cy="4038601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 Amount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Spread (Odds)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Naïve Bayes: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48000"/>
            <a:ext cx="1962251" cy="787440"/>
          </a:xfrm>
        </p:spPr>
      </p:pic>
    </p:spTree>
    <p:extLst>
      <p:ext uri="{BB962C8B-B14F-4D97-AF65-F5344CB8AC3E}">
        <p14:creationId xmlns:p14="http://schemas.microsoft.com/office/powerpoint/2010/main" val="38885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by Years </a:t>
            </a:r>
            <a:r>
              <a:rPr lang="en-US" dirty="0" smtClean="0">
                <a:solidFill>
                  <a:srgbClr val="FF0000"/>
                </a:solidFill>
              </a:rPr>
              <a:t>– Classification with Decision Tree (1 of 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85095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by Years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Classification </a:t>
            </a:r>
            <a:r>
              <a:rPr lang="en-US" dirty="0" smtClean="0">
                <a:solidFill>
                  <a:srgbClr val="FF0000"/>
                </a:solidFill>
              </a:rPr>
              <a:t>with Decision Tree (2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3622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105400"/>
            <a:ext cx="4800602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61" y="1981200"/>
            <a:ext cx="4264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70/30 </a:t>
            </a:r>
            <a:r>
              <a:rPr lang="en-US" dirty="0" smtClean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Classification with Naïve </a:t>
            </a:r>
            <a:r>
              <a:rPr lang="en-US" dirty="0" smtClean="0">
                <a:solidFill>
                  <a:srgbClr val="FF0000"/>
                </a:solidFill>
              </a:rPr>
              <a:t>Bayes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2133599"/>
            <a:ext cx="4416552" cy="4038601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 Amount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Spread (Odds)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Naïve Bayes: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48000"/>
            <a:ext cx="1962251" cy="787440"/>
          </a:xfrm>
        </p:spPr>
      </p:pic>
    </p:spTree>
    <p:extLst>
      <p:ext uri="{BB962C8B-B14F-4D97-AF65-F5344CB8AC3E}">
        <p14:creationId xmlns:p14="http://schemas.microsoft.com/office/powerpoint/2010/main" val="10183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70/30 </a:t>
            </a:r>
            <a:r>
              <a:rPr lang="en-US" dirty="0" smtClean="0">
                <a:solidFill>
                  <a:srgbClr val="FF0000"/>
                </a:solidFill>
              </a:rPr>
              <a:t>– Classification with Decision Tree (1 of 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38046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70/30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Classification </a:t>
            </a:r>
            <a:r>
              <a:rPr lang="en-US" dirty="0" smtClean="0">
                <a:solidFill>
                  <a:srgbClr val="FF0000"/>
                </a:solidFill>
              </a:rPr>
              <a:t>with Decision Tree (2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3622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105400"/>
            <a:ext cx="4800602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61" y="1981200"/>
            <a:ext cx="4264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conclusions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Determining factors that influence the potential for upsets in the NFL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 preparation</a:t>
            </a:r>
          </a:p>
          <a:p>
            <a:pPr lvl="2"/>
            <a:r>
              <a:rPr lang="en-US" dirty="0" smtClean="0"/>
              <a:t>Identify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Injuries per position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Game time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Preprocessing: Binning</a:t>
            </a:r>
          </a:p>
          <a:p>
            <a:pPr lvl="1"/>
            <a:r>
              <a:rPr lang="en-US" dirty="0" smtClean="0"/>
              <a:t>Pairs, Scatterplots, Histograms</a:t>
            </a:r>
          </a:p>
          <a:p>
            <a:r>
              <a:rPr lang="en-US" dirty="0" smtClean="0"/>
              <a:t>Magnitude of Upset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DBSCAN, K-Means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Naïve Bayes, Decision Tree</a:t>
            </a:r>
            <a:endParaRPr lang="en-US" dirty="0" smtClean="0"/>
          </a:p>
          <a:p>
            <a:r>
              <a:rPr lang="en-US" dirty="0"/>
              <a:t>Upset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 smtClean="0"/>
              <a:t>Naïve Bayes, Decision Tree</a:t>
            </a:r>
          </a:p>
          <a:p>
            <a:pPr lvl="2"/>
            <a:r>
              <a:rPr lang="en-US" dirty="0"/>
              <a:t>Past years to predict current </a:t>
            </a:r>
            <a:r>
              <a:rPr lang="en-US" dirty="0" smtClean="0"/>
              <a:t>year</a:t>
            </a:r>
            <a:endParaRPr lang="en-US" dirty="0" smtClean="0"/>
          </a:p>
          <a:p>
            <a:pPr lvl="2"/>
            <a:r>
              <a:rPr lang="en-US" dirty="0" smtClean="0"/>
              <a:t>Holdout method - 70/30 </a:t>
            </a:r>
            <a:r>
              <a:rPr lang="en-US" dirty="0" smtClean="0"/>
              <a:t>split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Magnitude of </a:t>
            </a:r>
            <a:r>
              <a:rPr lang="en-US" dirty="0" smtClean="0"/>
              <a:t>Upset </a:t>
            </a:r>
            <a:r>
              <a:rPr lang="en-US" dirty="0" smtClean="0"/>
              <a:t>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(1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(2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r="3409"/>
          <a:stretch/>
        </p:blipFill>
        <p:spPr>
          <a:xfrm>
            <a:off x="433098" y="4114800"/>
            <a:ext cx="3708393" cy="23774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3125"/>
          <a:stretch/>
        </p:blipFill>
        <p:spPr>
          <a:xfrm>
            <a:off x="4342539" y="3032760"/>
            <a:ext cx="3779144" cy="2377440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r="3382"/>
          <a:stretch/>
        </p:blipFill>
        <p:spPr>
          <a:xfrm>
            <a:off x="8323968" y="1905000"/>
            <a:ext cx="3373109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(3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r="3479"/>
          <a:stretch/>
        </p:blipFill>
        <p:spPr>
          <a:xfrm>
            <a:off x="677411" y="1981200"/>
            <a:ext cx="3488817" cy="2468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r="2778"/>
          <a:stretch/>
        </p:blipFill>
        <p:spPr>
          <a:xfrm>
            <a:off x="7999412" y="4038600"/>
            <a:ext cx="3716592" cy="2468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9" r="3125"/>
          <a:stretch/>
        </p:blipFill>
        <p:spPr>
          <a:xfrm>
            <a:off x="4294994" y="3093720"/>
            <a:ext cx="3598838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387</TotalTime>
  <Words>668</Words>
  <Application>Microsoft Office PowerPoint</Application>
  <PresentationFormat>Custom</PresentationFormat>
  <Paragraphs>128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Consolas</vt:lpstr>
      <vt:lpstr>Corbel</vt:lpstr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(1 of 4)</vt:lpstr>
      <vt:lpstr>Results: Data Analysis (2 of 4)</vt:lpstr>
      <vt:lpstr>Results: Data Analysis (3 of 4)</vt:lpstr>
      <vt:lpstr>Results: Data Analysis (4 of 4)</vt:lpstr>
      <vt:lpstr>Results: Magnitude of Upset – Clustering</vt:lpstr>
      <vt:lpstr>Results: Magnitude of Upset – Clustering with DBSCAN</vt:lpstr>
      <vt:lpstr>Results: Magnitude of Upset – Clustering with K-Means (1 of 4)</vt:lpstr>
      <vt:lpstr>Results: Magnitude of Upset – Clustering with K-means (2 of 4)</vt:lpstr>
      <vt:lpstr>Results: Magnitude of Upset – Clustering with K-means (3 of 4)</vt:lpstr>
      <vt:lpstr>Results: Magnitude of Upset – Clustering with K-Means (4 of 4)</vt:lpstr>
      <vt:lpstr>Results: Magnitude of Upset – Classification with Naïve Bayes</vt:lpstr>
      <vt:lpstr>Results: Magnitude of Upset – Classification with Decision Tree (1 of 2)</vt:lpstr>
      <vt:lpstr>Results: Magnitude of Upset – Classification with Decision Tree (2 of 2)</vt:lpstr>
      <vt:lpstr>PowerPoint Presentation</vt:lpstr>
      <vt:lpstr>Results: Upset by Years – Classification with Naïve Bayes</vt:lpstr>
      <vt:lpstr>Results: Upset by Years – Classification with Decision Tree (1 of 2)</vt:lpstr>
      <vt:lpstr>Results: Upset by Years – Classification with Decision Tree (2 of 2)</vt:lpstr>
      <vt:lpstr>Results: Upset 70/30 – Classification with Naïve Bayes</vt:lpstr>
      <vt:lpstr>Results: Upset 70/30 – Classification with Decision Tree (1 of 2)</vt:lpstr>
      <vt:lpstr>Results: Upset 70/30 – Classification with Decision Tree (2 of 2)</vt:lpstr>
      <vt:lpstr>Conclusion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maryjoyce</cp:lastModifiedBy>
  <cp:revision>33</cp:revision>
  <dcterms:created xsi:type="dcterms:W3CDTF">2016-12-05T01:16:40Z</dcterms:created>
  <dcterms:modified xsi:type="dcterms:W3CDTF">2016-12-12T03:08:24Z</dcterms:modified>
</cp:coreProperties>
</file>