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0" r:id="rId4"/>
    <p:sldId id="271" r:id="rId5"/>
    <p:sldId id="272" r:id="rId6"/>
    <p:sldId id="273" r:id="rId7"/>
    <p:sldId id="283" r:id="rId8"/>
    <p:sldId id="296" r:id="rId9"/>
    <p:sldId id="280" r:id="rId10"/>
    <p:sldId id="281" r:id="rId11"/>
    <p:sldId id="279" r:id="rId12"/>
    <p:sldId id="276" r:id="rId13"/>
    <p:sldId id="277" r:id="rId14"/>
    <p:sldId id="291" r:id="rId15"/>
    <p:sldId id="275" r:id="rId16"/>
    <p:sldId id="297" r:id="rId17"/>
    <p:sldId id="303" r:id="rId18"/>
    <p:sldId id="304" r:id="rId19"/>
    <p:sldId id="274" r:id="rId20"/>
    <p:sldId id="282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84984" autoAdjust="0"/>
  </p:normalViewPr>
  <p:slideViewPr>
    <p:cSldViewPr>
      <p:cViewPr varScale="1">
        <p:scale>
          <a:sx n="136" d="100"/>
          <a:sy n="136" d="100"/>
        </p:scale>
        <p:origin x="476" y="8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14-Dec-16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14-Dec-16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Preprocessing: Weather, Average Points</a:t>
            </a:r>
            <a:r>
              <a:rPr lang="en-US" baseline="0" dirty="0" smtClean="0"/>
              <a:t> For/Against, Magnitude of Upset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13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Top Left</a:t>
            </a:r>
            <a:r>
              <a:rPr lang="en-US" dirty="0" smtClean="0"/>
              <a:t>: Histogram of Upset Wins Weather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Bottom Left: </a:t>
            </a:r>
            <a:r>
              <a:rPr lang="en-US" baseline="0" dirty="0" smtClean="0"/>
              <a:t>Histogram of Upset Wins Game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Top Right</a:t>
            </a:r>
            <a:r>
              <a:rPr lang="en-US" baseline="0" dirty="0" smtClean="0"/>
              <a:t>: Histogram of Upset Wins Away (</a:t>
            </a:r>
            <a:r>
              <a:rPr lang="en-US" baseline="0" dirty="0" smtClean="0"/>
              <a:t>0) or Home (1)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Bottom Right: Histogram of Upset Wins Average Points 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24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r>
              <a:rPr lang="en-US" baseline="0" dirty="0" smtClean="0"/>
              <a:t> any clustering algorithms … Odds vs </a:t>
            </a:r>
            <a:r>
              <a:rPr lang="en-US" baseline="0" dirty="0" err="1" smtClean="0"/>
              <a:t>UpsetAmt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4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clusters … red and black</a:t>
            </a:r>
          </a:p>
          <a:p>
            <a:r>
              <a:rPr lang="en-US" dirty="0" smtClean="0"/>
              <a:t>A</a:t>
            </a:r>
            <a:r>
              <a:rPr lang="en-US" baseline="0" dirty="0" smtClean="0"/>
              <a:t> few outliers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76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Left: Previous vs Current Season</a:t>
            </a:r>
          </a:p>
          <a:p>
            <a:r>
              <a:rPr lang="en-US" dirty="0" smtClean="0"/>
              <a:t>Right: All Seasons with 70/30 Partitions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9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14-Dec-16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14-Dec-16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14-Dec-16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14-Dec-16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14-Dec-16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14-Dec-16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14-Dec-16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14-Dec-16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14-Dec-16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14-Dec-16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14-Dec-16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Upset Potential in the National Football League (NFL)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Mary J. Snyder</a:t>
            </a:r>
          </a:p>
          <a:p>
            <a:r>
              <a:rPr lang="en-US" dirty="0" smtClean="0"/>
              <a:t>Advisor: Michael P. McGuire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Magnitude of Upset – Clustering with DBSCAN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" t="6322" r="1724" b="6322"/>
          <a:stretch/>
        </p:blipFill>
        <p:spPr>
          <a:xfrm>
            <a:off x="1674811" y="2377440"/>
            <a:ext cx="4804211" cy="3319272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3" y="1905000"/>
            <a:ext cx="3200400" cy="4267200"/>
          </a:xfrm>
        </p:spPr>
      </p:pic>
    </p:spTree>
    <p:extLst>
      <p:ext uri="{BB962C8B-B14F-4D97-AF65-F5344CB8AC3E}">
        <p14:creationId xmlns:p14="http://schemas.microsoft.com/office/powerpoint/2010/main" val="421944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Magnitude of Upset </a:t>
            </a:r>
            <a:r>
              <a:rPr lang="en-US" dirty="0"/>
              <a:t>– </a:t>
            </a:r>
            <a:r>
              <a:rPr lang="en-US" dirty="0" smtClean="0"/>
              <a:t>Clustering with K-Means (1 </a:t>
            </a:r>
            <a:r>
              <a:rPr lang="en-US" dirty="0"/>
              <a:t>of </a:t>
            </a:r>
            <a:r>
              <a:rPr lang="en-US" dirty="0" smtClean="0"/>
              <a:t>3)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191" y="1905000"/>
            <a:ext cx="6190444" cy="4267200"/>
          </a:xfrm>
        </p:spPr>
      </p:pic>
    </p:spTree>
    <p:extLst>
      <p:ext uri="{BB962C8B-B14F-4D97-AF65-F5344CB8AC3E}">
        <p14:creationId xmlns:p14="http://schemas.microsoft.com/office/powerpoint/2010/main" val="18220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Magnitude of Upset – Clustering with K-means (2 </a:t>
            </a:r>
            <a:r>
              <a:rPr lang="en-US" dirty="0"/>
              <a:t>of </a:t>
            </a:r>
            <a:r>
              <a:rPr lang="en-US" dirty="0" smtClean="0"/>
              <a:t>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K-Means Clustering k=3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K-Means Clustering k=4</a:t>
            </a:r>
            <a:endParaRPr lang="en-US" dirty="0"/>
          </a:p>
        </p:txBody>
      </p:sp>
      <p:pic>
        <p:nvPicPr>
          <p:cNvPr id="21" name="Content Placeholder 14"/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" t="6290" r="1654" b="6290"/>
          <a:stretch/>
        </p:blipFill>
        <p:spPr>
          <a:xfrm>
            <a:off x="6249988" y="2970098"/>
            <a:ext cx="4416425" cy="3051403"/>
          </a:xfrm>
        </p:spPr>
      </p:pic>
      <p:pic>
        <p:nvPicPr>
          <p:cNvPr id="22" name="Content Placeholder 1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0" t="6290" r="1725" b="6290"/>
          <a:stretch/>
        </p:blipFill>
        <p:spPr>
          <a:xfrm>
            <a:off x="1522413" y="2970098"/>
            <a:ext cx="4416425" cy="305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3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Magnitude of Upset – Clustering </a:t>
            </a:r>
            <a:r>
              <a:rPr lang="en-US" dirty="0" smtClean="0"/>
              <a:t>with K-means (3 </a:t>
            </a:r>
            <a:r>
              <a:rPr lang="en-US" dirty="0"/>
              <a:t>of </a:t>
            </a:r>
            <a:r>
              <a:rPr lang="en-US" dirty="0" smtClean="0"/>
              <a:t>3)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6552" cy="762000"/>
          </a:xfrm>
        </p:spPr>
        <p:txBody>
          <a:bodyPr/>
          <a:lstStyle/>
          <a:p>
            <a:pPr algn="ctr"/>
            <a:r>
              <a:rPr lang="en-US" dirty="0" smtClean="0"/>
              <a:t>K-Means Clustering k=3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249860" y="1828800"/>
            <a:ext cx="4416552" cy="762000"/>
          </a:xfrm>
        </p:spPr>
        <p:txBody>
          <a:bodyPr/>
          <a:lstStyle/>
          <a:p>
            <a:pPr algn="ctr"/>
            <a:r>
              <a:rPr lang="en-US" dirty="0" smtClean="0"/>
              <a:t>K-Means Clustering k=4</a:t>
            </a:r>
            <a:endParaRPr lang="en-US" dirty="0"/>
          </a:p>
        </p:txBody>
      </p:sp>
      <p:pic>
        <p:nvPicPr>
          <p:cNvPr id="1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0" y="2651760"/>
            <a:ext cx="2859786" cy="3813048"/>
          </a:xfrm>
        </p:spPr>
      </p:pic>
      <p:pic>
        <p:nvPicPr>
          <p:cNvPr id="1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651760"/>
            <a:ext cx="2859786" cy="381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4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Magnitude of Upset – </a:t>
            </a:r>
            <a:r>
              <a:rPr lang="en-US" dirty="0" smtClean="0"/>
              <a:t>Classification with Naïve Bayes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522413" y="2133599"/>
            <a:ext cx="4416552" cy="4038601"/>
          </a:xfrm>
        </p:spPr>
        <p:txBody>
          <a:bodyPr>
            <a:normAutofit/>
          </a:bodyPr>
          <a:lstStyle/>
          <a:p>
            <a:r>
              <a:rPr lang="en-US" dirty="0" smtClean="0"/>
              <a:t>Classifier:</a:t>
            </a:r>
          </a:p>
          <a:p>
            <a:pPr lvl="1"/>
            <a:r>
              <a:rPr lang="en-US" dirty="0" smtClean="0"/>
              <a:t>Upset Amount (</a:t>
            </a:r>
            <a:r>
              <a:rPr lang="en-US" dirty="0" err="1" smtClean="0"/>
              <a:t>UpsetAmt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Parameters:</a:t>
            </a:r>
          </a:p>
          <a:p>
            <a:pPr lvl="1"/>
            <a:r>
              <a:rPr lang="en-US" dirty="0" smtClean="0"/>
              <a:t>Away or Home (</a:t>
            </a:r>
            <a:r>
              <a:rPr lang="en-US" dirty="0" err="1" smtClean="0"/>
              <a:t>AorH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Game Time (Time)</a:t>
            </a:r>
          </a:p>
          <a:p>
            <a:pPr lvl="1"/>
            <a:r>
              <a:rPr lang="en-US" dirty="0" smtClean="0"/>
              <a:t>Game Weather (Weather)</a:t>
            </a:r>
          </a:p>
          <a:p>
            <a:pPr lvl="1"/>
            <a:r>
              <a:rPr lang="en-US" dirty="0" smtClean="0"/>
              <a:t>Average Points For (</a:t>
            </a:r>
            <a:r>
              <a:rPr lang="en-US" dirty="0" err="1" smtClean="0"/>
              <a:t>AvgPF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Average Points Against (</a:t>
            </a:r>
            <a:r>
              <a:rPr lang="en-US" dirty="0" err="1" smtClean="0"/>
              <a:t>AvgPA</a:t>
            </a:r>
            <a:r>
              <a:rPr lang="en-US" dirty="0" smtClean="0"/>
              <a:t>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Naïve Bayes: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3048000"/>
            <a:ext cx="1962251" cy="787440"/>
          </a:xfrm>
        </p:spPr>
      </p:pic>
    </p:spTree>
    <p:extLst>
      <p:ext uri="{BB962C8B-B14F-4D97-AF65-F5344CB8AC3E}">
        <p14:creationId xmlns:p14="http://schemas.microsoft.com/office/powerpoint/2010/main" val="7573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Results: Magnitude of Upset </a:t>
            </a:r>
            <a:r>
              <a:rPr lang="en-US" dirty="0" smtClean="0"/>
              <a:t>– Classification with Decision </a:t>
            </a:r>
            <a:r>
              <a:rPr lang="en-US" dirty="0" smtClean="0"/>
              <a:t>Tree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" t="8814" r="2941" b="10793"/>
          <a:stretch/>
        </p:blipFill>
        <p:spPr>
          <a:xfrm>
            <a:off x="1751011" y="2133600"/>
            <a:ext cx="5441795" cy="36576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670" y="5257800"/>
            <a:ext cx="3840485" cy="9144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1970356"/>
            <a:ext cx="3483317" cy="261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Upset – Classification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Classifier:</a:t>
            </a:r>
          </a:p>
          <a:p>
            <a:pPr lvl="1"/>
            <a:r>
              <a:rPr lang="en-US" dirty="0" smtClean="0"/>
              <a:t>Upset</a:t>
            </a:r>
          </a:p>
          <a:p>
            <a:r>
              <a:rPr lang="en-US" dirty="0" smtClean="0"/>
              <a:t>Parameters:</a:t>
            </a:r>
          </a:p>
          <a:p>
            <a:pPr lvl="1"/>
            <a:r>
              <a:rPr lang="en-US" dirty="0" smtClean="0"/>
              <a:t>Away or Home (</a:t>
            </a:r>
            <a:r>
              <a:rPr lang="en-US" dirty="0" err="1" smtClean="0"/>
              <a:t>AorH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Game Time (Time)</a:t>
            </a:r>
          </a:p>
          <a:p>
            <a:pPr lvl="1"/>
            <a:r>
              <a:rPr lang="en-US" dirty="0" smtClean="0"/>
              <a:t>Game Weather (Weather)</a:t>
            </a:r>
          </a:p>
          <a:p>
            <a:pPr lvl="1"/>
            <a:r>
              <a:rPr lang="en-US" dirty="0" smtClean="0"/>
              <a:t>Average Points For (</a:t>
            </a:r>
            <a:r>
              <a:rPr lang="en-US" dirty="0" err="1" smtClean="0"/>
              <a:t>AvgPF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Average Points Against (</a:t>
            </a:r>
            <a:r>
              <a:rPr lang="en-US" dirty="0" err="1" smtClean="0"/>
              <a:t>AvgPA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Spread (Odds)</a:t>
            </a:r>
          </a:p>
        </p:txBody>
      </p:sp>
    </p:spTree>
    <p:extLst>
      <p:ext uri="{BB962C8B-B14F-4D97-AF65-F5344CB8AC3E}">
        <p14:creationId xmlns:p14="http://schemas.microsoft.com/office/powerpoint/2010/main" val="388852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Results: </a:t>
            </a:r>
            <a:r>
              <a:rPr lang="en-US" dirty="0" smtClean="0"/>
              <a:t>Upset – Classification with Decision Tree (1 of 2)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Previous vs Current Season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3" t="8590" r="3378" b="10892"/>
          <a:stretch/>
        </p:blipFill>
        <p:spPr>
          <a:xfrm>
            <a:off x="1527048" y="3124198"/>
            <a:ext cx="4416552" cy="2972680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All Seasons with 70/30 Partitions</a:t>
            </a:r>
            <a:endParaRPr lang="en-US" dirty="0"/>
          </a:p>
        </p:txBody>
      </p:sp>
      <p:pic>
        <p:nvPicPr>
          <p:cNvPr id="6" name="Content Placeholder 2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5" t="8590" r="3450" b="10892"/>
          <a:stretch/>
        </p:blipFill>
        <p:spPr>
          <a:xfrm>
            <a:off x="6254496" y="3124198"/>
            <a:ext cx="4416552" cy="3030968"/>
          </a:xfrm>
        </p:spPr>
      </p:pic>
    </p:spTree>
    <p:extLst>
      <p:ext uri="{BB962C8B-B14F-4D97-AF65-F5344CB8AC3E}">
        <p14:creationId xmlns:p14="http://schemas.microsoft.com/office/powerpoint/2010/main" val="108241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Results: </a:t>
            </a:r>
            <a:r>
              <a:rPr lang="en-US" dirty="0" smtClean="0"/>
              <a:t>Upset </a:t>
            </a:r>
            <a:r>
              <a:rPr lang="en-US" dirty="0"/>
              <a:t>– </a:t>
            </a:r>
            <a:r>
              <a:rPr lang="en-US" dirty="0" smtClean="0"/>
              <a:t>Classification with Decision Tree (2 </a:t>
            </a:r>
            <a:r>
              <a:rPr lang="en-US" dirty="0"/>
              <a:t>of </a:t>
            </a:r>
            <a:r>
              <a:rPr lang="en-US" dirty="0" smtClean="0"/>
              <a:t>2)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662" y="1752600"/>
            <a:ext cx="4267200" cy="3200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5181600"/>
            <a:ext cx="4281050" cy="914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3" y="1752600"/>
            <a:ext cx="4267200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621" y="5181600"/>
            <a:ext cx="340438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7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&lt;insert conclusions here&gt;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65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Dataset</a:t>
            </a:r>
            <a:endParaRPr lang="en-US" dirty="0"/>
          </a:p>
          <a:p>
            <a:r>
              <a:rPr lang="en-US" dirty="0" smtClean="0"/>
              <a:t>Experiment Design, Tools, &amp; Approaches</a:t>
            </a:r>
            <a:endParaRPr lang="en-US" dirty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86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Abstract</a:t>
            </a:r>
          </a:p>
          <a:p>
            <a:pPr lvl="1"/>
            <a:r>
              <a:rPr lang="en-US" dirty="0" smtClean="0"/>
              <a:t>Determining factors that influence the potential for upsets in the NFL</a:t>
            </a:r>
          </a:p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Fun applications</a:t>
            </a:r>
          </a:p>
          <a:p>
            <a:pPr lvl="2"/>
            <a:r>
              <a:rPr lang="en-US" dirty="0" smtClean="0"/>
              <a:t>Fantasy Football</a:t>
            </a:r>
          </a:p>
          <a:p>
            <a:pPr lvl="2"/>
            <a:r>
              <a:rPr lang="en-US" dirty="0" smtClean="0"/>
              <a:t>Spread or confidence point picks leagues</a:t>
            </a:r>
          </a:p>
          <a:p>
            <a:pPr lvl="1"/>
            <a:r>
              <a:rPr lang="en-US" dirty="0" smtClean="0"/>
              <a:t>Team preparation</a:t>
            </a:r>
          </a:p>
          <a:p>
            <a:pPr lvl="2"/>
            <a:r>
              <a:rPr lang="en-US" dirty="0" smtClean="0"/>
              <a:t>Identify steps to protect themselves</a:t>
            </a:r>
          </a:p>
          <a:p>
            <a:pPr lvl="2"/>
            <a:r>
              <a:rPr lang="en-US" dirty="0" smtClean="0"/>
              <a:t>Focus their training to upset other teams</a:t>
            </a:r>
          </a:p>
        </p:txBody>
      </p:sp>
    </p:spTree>
    <p:extLst>
      <p:ext uri="{BB962C8B-B14F-4D97-AF65-F5344CB8AC3E}">
        <p14:creationId xmlns:p14="http://schemas.microsoft.com/office/powerpoint/2010/main" val="240147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attribute selection</a:t>
            </a:r>
          </a:p>
          <a:p>
            <a:pPr lvl="1"/>
            <a:r>
              <a:rPr lang="en-US" dirty="0" smtClean="0"/>
              <a:t>Game information</a:t>
            </a:r>
          </a:p>
          <a:p>
            <a:pPr lvl="2"/>
            <a:r>
              <a:rPr lang="en-US" dirty="0" smtClean="0"/>
              <a:t>Team, score, outcome, week</a:t>
            </a:r>
          </a:p>
          <a:p>
            <a:pPr lvl="1"/>
            <a:r>
              <a:rPr lang="en-US" dirty="0" smtClean="0"/>
              <a:t>Statistics related</a:t>
            </a:r>
          </a:p>
          <a:p>
            <a:pPr lvl="2"/>
            <a:r>
              <a:rPr lang="en-US" dirty="0" smtClean="0"/>
              <a:t>Injuries, average points for, average points against</a:t>
            </a:r>
          </a:p>
          <a:p>
            <a:pPr lvl="1"/>
            <a:r>
              <a:rPr lang="en-US" dirty="0" smtClean="0"/>
              <a:t>Outside influence</a:t>
            </a:r>
          </a:p>
          <a:p>
            <a:pPr lvl="2"/>
            <a:r>
              <a:rPr lang="en-US" dirty="0" smtClean="0"/>
              <a:t>Weather, time zone, time of games, number of days rest between games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Injuries per position</a:t>
            </a:r>
          </a:p>
          <a:p>
            <a:pPr lvl="1"/>
            <a:r>
              <a:rPr lang="en-US" dirty="0" smtClean="0"/>
              <a:t>Weather</a:t>
            </a:r>
          </a:p>
          <a:p>
            <a:pPr lvl="1"/>
            <a:r>
              <a:rPr lang="en-US" dirty="0" smtClean="0"/>
              <a:t>Game time</a:t>
            </a:r>
          </a:p>
          <a:p>
            <a:r>
              <a:rPr lang="en-US" dirty="0" smtClean="0"/>
              <a:t>Sources</a:t>
            </a:r>
          </a:p>
          <a:p>
            <a:pPr lvl="1"/>
            <a:r>
              <a:rPr lang="en-US" dirty="0" smtClean="0"/>
              <a:t>Historical databases, NFL.com, weather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0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Design, Tools, &amp; </a:t>
            </a:r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Preprocessing, Scatterplots</a:t>
            </a:r>
            <a:r>
              <a:rPr lang="en-US" dirty="0" smtClean="0"/>
              <a:t>, Histograms</a:t>
            </a:r>
          </a:p>
          <a:p>
            <a:r>
              <a:rPr lang="en-US" dirty="0" smtClean="0"/>
              <a:t>Magnitude of Upset</a:t>
            </a:r>
          </a:p>
          <a:p>
            <a:pPr lvl="1"/>
            <a:r>
              <a:rPr lang="en-US" dirty="0" smtClean="0"/>
              <a:t>Clustering</a:t>
            </a:r>
          </a:p>
          <a:p>
            <a:pPr lvl="2"/>
            <a:r>
              <a:rPr lang="en-US" dirty="0" smtClean="0"/>
              <a:t>DBSCAN, K-Means</a:t>
            </a:r>
          </a:p>
          <a:p>
            <a:pPr lvl="1"/>
            <a:r>
              <a:rPr lang="en-US" dirty="0" smtClean="0"/>
              <a:t>Classification</a:t>
            </a:r>
          </a:p>
          <a:p>
            <a:pPr lvl="2"/>
            <a:r>
              <a:rPr lang="en-US" dirty="0" smtClean="0"/>
              <a:t>Naïve Bayes, Decision Tree</a:t>
            </a:r>
          </a:p>
          <a:p>
            <a:r>
              <a:rPr lang="en-US" dirty="0"/>
              <a:t>Upset</a:t>
            </a:r>
          </a:p>
          <a:p>
            <a:pPr lvl="1"/>
            <a:r>
              <a:rPr lang="en-US" dirty="0"/>
              <a:t>Classification</a:t>
            </a:r>
          </a:p>
          <a:p>
            <a:pPr lvl="2"/>
            <a:r>
              <a:rPr lang="en-US" dirty="0" smtClean="0"/>
              <a:t>Decision Tree</a:t>
            </a:r>
          </a:p>
          <a:p>
            <a:pPr lvl="3"/>
            <a:r>
              <a:rPr lang="en-US" dirty="0"/>
              <a:t>Past years to predict current </a:t>
            </a:r>
            <a:r>
              <a:rPr lang="en-US" dirty="0" smtClean="0"/>
              <a:t>year</a:t>
            </a:r>
          </a:p>
          <a:p>
            <a:pPr lvl="3"/>
            <a:r>
              <a:rPr lang="en-US" dirty="0" smtClean="0"/>
              <a:t>Holdout method - 70/30 split</a:t>
            </a:r>
          </a:p>
        </p:txBody>
      </p:sp>
    </p:spTree>
    <p:extLst>
      <p:ext uri="{BB962C8B-B14F-4D97-AF65-F5344CB8AC3E}">
        <p14:creationId xmlns:p14="http://schemas.microsoft.com/office/powerpoint/2010/main" val="141995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Magnitude of Upset (</a:t>
            </a:r>
            <a:r>
              <a:rPr lang="en-US" dirty="0" err="1" smtClean="0"/>
              <a:t>UpsetAmt</a:t>
            </a:r>
            <a:r>
              <a:rPr lang="en-US" dirty="0" smtClean="0"/>
              <a:t>)</a:t>
            </a:r>
          </a:p>
          <a:p>
            <a:r>
              <a:rPr lang="en-US" dirty="0" smtClean="0"/>
              <a:t>Upset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2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Data Analysis (1 </a:t>
            </a:r>
            <a:r>
              <a:rPr lang="en-US" dirty="0"/>
              <a:t>of 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075" y="1905000"/>
            <a:ext cx="6078676" cy="4267200"/>
          </a:xfrm>
        </p:spPr>
      </p:pic>
    </p:spTree>
    <p:extLst>
      <p:ext uri="{BB962C8B-B14F-4D97-AF65-F5344CB8AC3E}">
        <p14:creationId xmlns:p14="http://schemas.microsoft.com/office/powerpoint/2010/main" val="367298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Data Analysis (2 </a:t>
            </a:r>
            <a:r>
              <a:rPr lang="en-US" dirty="0"/>
              <a:t>of </a:t>
            </a:r>
            <a:r>
              <a:rPr lang="en-US" dirty="0" smtClean="0"/>
              <a:t>2)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60" r="3409"/>
          <a:stretch/>
        </p:blipFill>
        <p:spPr>
          <a:xfrm>
            <a:off x="2244705" y="1752600"/>
            <a:ext cx="3708393" cy="237744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r="3125"/>
          <a:stretch/>
        </p:blipFill>
        <p:spPr>
          <a:xfrm>
            <a:off x="2244705" y="4267200"/>
            <a:ext cx="3779144" cy="2377440"/>
          </a:xfrm>
          <a:prstGeom prst="rect">
            <a:avLst/>
          </a:prstGeom>
        </p:spPr>
      </p:pic>
      <p:sp>
        <p:nvSpPr>
          <p:cNvPr id="9" name="Text Placeholder 3"/>
          <p:cNvSpPr txBox="1">
            <a:spLocks/>
          </p:cNvSpPr>
          <p:nvPr/>
        </p:nvSpPr>
        <p:spPr>
          <a:xfrm>
            <a:off x="4418012" y="2590800"/>
            <a:ext cx="3733800" cy="44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2" r="3382"/>
          <a:stretch/>
        </p:blipFill>
        <p:spPr>
          <a:xfrm>
            <a:off x="6551612" y="1752600"/>
            <a:ext cx="3373109" cy="2377440"/>
          </a:xfrm>
          <a:prstGeom prst="rect">
            <a:avLst/>
          </a:prstGeom>
        </p:spPr>
      </p:pic>
      <p:pic>
        <p:nvPicPr>
          <p:cNvPr id="7" name="Content Placeholder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9" r="3448"/>
          <a:stretch/>
        </p:blipFill>
        <p:spPr>
          <a:xfrm>
            <a:off x="6474767" y="4295335"/>
            <a:ext cx="3526798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3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Magnitude of Upset – Clustering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13" y="1905000"/>
            <a:ext cx="5689599" cy="4267200"/>
          </a:xfrm>
        </p:spPr>
      </p:pic>
    </p:spTree>
    <p:extLst>
      <p:ext uri="{BB962C8B-B14F-4D97-AF65-F5344CB8AC3E}">
        <p14:creationId xmlns:p14="http://schemas.microsoft.com/office/powerpoint/2010/main" val="246713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804</TotalTime>
  <Words>502</Words>
  <Application>Microsoft Office PowerPoint</Application>
  <PresentationFormat>Custom</PresentationFormat>
  <Paragraphs>105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Consolas</vt:lpstr>
      <vt:lpstr>Corbel</vt:lpstr>
      <vt:lpstr>Chalkboard 16x9</vt:lpstr>
      <vt:lpstr>Upset Potential in the National Football League (NFL)</vt:lpstr>
      <vt:lpstr>Agenda</vt:lpstr>
      <vt:lpstr>Introduction</vt:lpstr>
      <vt:lpstr>Dataset</vt:lpstr>
      <vt:lpstr>Experiment Design, Tools, &amp; Approaches</vt:lpstr>
      <vt:lpstr>Results</vt:lpstr>
      <vt:lpstr>Results: Data Analysis (1 of 2)</vt:lpstr>
      <vt:lpstr>Results: Data Analysis (2 of 2)</vt:lpstr>
      <vt:lpstr>Results: Magnitude of Upset – Clustering</vt:lpstr>
      <vt:lpstr>Results: Magnitude of Upset – Clustering with DBSCAN</vt:lpstr>
      <vt:lpstr>Results: Magnitude of Upset – Clustering with K-Means (1 of 3)</vt:lpstr>
      <vt:lpstr>Results: Magnitude of Upset – Clustering with K-means (2 of 3)</vt:lpstr>
      <vt:lpstr>Results: Magnitude of Upset – Clustering with K-means (3 of 3)</vt:lpstr>
      <vt:lpstr>Results: Magnitude of Upset – Classification with Naïve Bayes</vt:lpstr>
      <vt:lpstr>Results: Magnitude of Upset – Classification with Decision Tree</vt:lpstr>
      <vt:lpstr>Results: Upset – Classification</vt:lpstr>
      <vt:lpstr>Results: Upset – Classification with Decision Tree (1 of 2)</vt:lpstr>
      <vt:lpstr>Results: Upset – Classification with Decision Tree (2 of 2)</vt:lpstr>
      <vt:lpstr>Conclusion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Upset Potential in the National Football League (NFL)</dc:title>
  <dc:creator>maryjoyce</dc:creator>
  <cp:lastModifiedBy>maryjoyce</cp:lastModifiedBy>
  <cp:revision>40</cp:revision>
  <dcterms:created xsi:type="dcterms:W3CDTF">2016-12-05T01:16:40Z</dcterms:created>
  <dcterms:modified xsi:type="dcterms:W3CDTF">2016-12-15T02:11:12Z</dcterms:modified>
</cp:coreProperties>
</file>