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0" r:id="rId4"/>
    <p:sldId id="271" r:id="rId5"/>
    <p:sldId id="272" r:id="rId6"/>
    <p:sldId id="273" r:id="rId7"/>
    <p:sldId id="283" r:id="rId8"/>
    <p:sldId id="296" r:id="rId9"/>
    <p:sldId id="286" r:id="rId10"/>
    <p:sldId id="285" r:id="rId11"/>
    <p:sldId id="280" r:id="rId12"/>
    <p:sldId id="281" r:id="rId13"/>
    <p:sldId id="279" r:id="rId14"/>
    <p:sldId id="276" r:id="rId15"/>
    <p:sldId id="277" r:id="rId16"/>
    <p:sldId id="292" r:id="rId17"/>
    <p:sldId id="275" r:id="rId18"/>
    <p:sldId id="290" r:id="rId19"/>
    <p:sldId id="295" r:id="rId20"/>
    <p:sldId id="291" r:id="rId21"/>
    <p:sldId id="294" r:id="rId22"/>
    <p:sldId id="274" r:id="rId23"/>
    <p:sldId id="282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4984" autoAdjust="0"/>
  </p:normalViewPr>
  <p:slideViewPr>
    <p:cSldViewPr>
      <p:cViewPr varScale="1">
        <p:scale>
          <a:sx n="94" d="100"/>
          <a:sy n="94" d="100"/>
        </p:scale>
        <p:origin x="1176" y="6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10-Dec-16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10-Dec-16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Left: Histogram of Upset Wins Weather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Middle: Histogram of Upset Wins Game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Right: Histogram of Upset Wins Away (0) or Home 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Left: Histogram of Upset Loses Days Rest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Middle: Histogram of Upset Loses Offensive Injuries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Right: Histogram of Upset</a:t>
            </a:r>
            <a:r>
              <a:rPr lang="en-US" baseline="0" dirty="0" smtClean="0"/>
              <a:t> Loses Defensive Injuries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Injuries-&gt;Game Time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0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Left: Histogram of Upset Wins Average Points 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Right: Histogram of Upset</a:t>
            </a:r>
            <a:r>
              <a:rPr lang="en-US" baseline="0" dirty="0" smtClean="0"/>
              <a:t> Wins Average Points Against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2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any clustering algorithms … Odds vs </a:t>
            </a:r>
            <a:r>
              <a:rPr lang="en-US" baseline="0" dirty="0" err="1" smtClean="0"/>
              <a:t>UpsetAmt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clusters … red and black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few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10-Dec-16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10-Dec-16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Upset Potential in the National Football League (NFL)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Mary J. Snyder</a:t>
            </a:r>
          </a:p>
          <a:p>
            <a:r>
              <a:rPr lang="en-US" dirty="0" smtClean="0"/>
              <a:t>Advisor: Michael P. McGuire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(4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9" r="3448"/>
          <a:stretch/>
        </p:blipFill>
        <p:spPr>
          <a:xfrm>
            <a:off x="1522412" y="2514600"/>
            <a:ext cx="4416552" cy="297723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0" r="3448"/>
          <a:stretch/>
        </p:blipFill>
        <p:spPr>
          <a:xfrm>
            <a:off x="6246812" y="2514600"/>
            <a:ext cx="4416552" cy="2979897"/>
          </a:xfrm>
        </p:spPr>
      </p:pic>
    </p:spTree>
    <p:extLst>
      <p:ext uri="{BB962C8B-B14F-4D97-AF65-F5344CB8AC3E}">
        <p14:creationId xmlns:p14="http://schemas.microsoft.com/office/powerpoint/2010/main" val="42647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Upset Amount – Clustering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3" y="1905000"/>
            <a:ext cx="5689599" cy="4267200"/>
          </a:xfrm>
        </p:spPr>
      </p:pic>
    </p:spTree>
    <p:extLst>
      <p:ext uri="{BB962C8B-B14F-4D97-AF65-F5344CB8AC3E}">
        <p14:creationId xmlns:p14="http://schemas.microsoft.com/office/powerpoint/2010/main" val="246713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</a:t>
            </a:r>
            <a:r>
              <a:rPr lang="en-US" dirty="0" smtClean="0"/>
              <a:t>Clustering with DBSCAN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t="6322" r="1724" b="6322"/>
          <a:stretch/>
        </p:blipFill>
        <p:spPr>
          <a:xfrm>
            <a:off x="1674811" y="2377440"/>
            <a:ext cx="4804211" cy="3319272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3" y="1905000"/>
            <a:ext cx="3200400" cy="4267200"/>
          </a:xfrm>
        </p:spPr>
      </p:pic>
    </p:spTree>
    <p:extLst>
      <p:ext uri="{BB962C8B-B14F-4D97-AF65-F5344CB8AC3E}">
        <p14:creationId xmlns:p14="http://schemas.microsoft.com/office/powerpoint/2010/main" val="421944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</a:t>
            </a:r>
            <a:r>
              <a:rPr lang="en-US" dirty="0" smtClean="0"/>
              <a:t>Clustering with K-Means (1 </a:t>
            </a:r>
            <a:r>
              <a:rPr lang="en-US" dirty="0"/>
              <a:t>of 4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91" y="1905000"/>
            <a:ext cx="6190444" cy="4267200"/>
          </a:xfrm>
        </p:spPr>
      </p:pic>
    </p:spTree>
    <p:extLst>
      <p:ext uri="{BB962C8B-B14F-4D97-AF65-F5344CB8AC3E}">
        <p14:creationId xmlns:p14="http://schemas.microsoft.com/office/powerpoint/2010/main" val="1822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</a:t>
            </a:r>
            <a:r>
              <a:rPr lang="en-US" dirty="0" smtClean="0"/>
              <a:t>Clustering with K-means (2 </a:t>
            </a:r>
            <a:r>
              <a:rPr lang="en-US" dirty="0"/>
              <a:t>of 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Clustering k=3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K-Means Clustering k=4</a:t>
            </a:r>
            <a:endParaRPr lang="en-US" dirty="0"/>
          </a:p>
        </p:txBody>
      </p:sp>
      <p:pic>
        <p:nvPicPr>
          <p:cNvPr id="21" name="Content Placeholder 14"/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6290" r="1654" b="6290"/>
          <a:stretch/>
        </p:blipFill>
        <p:spPr>
          <a:xfrm>
            <a:off x="6249988" y="2970098"/>
            <a:ext cx="4416425" cy="3051403"/>
          </a:xfrm>
        </p:spPr>
      </p:pic>
      <p:pic>
        <p:nvPicPr>
          <p:cNvPr id="22" name="Content Placeholder 1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" t="6290" r="1725" b="6290"/>
          <a:stretch/>
        </p:blipFill>
        <p:spPr>
          <a:xfrm>
            <a:off x="1522413" y="2970098"/>
            <a:ext cx="4416425" cy="305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Clustering </a:t>
            </a:r>
            <a:r>
              <a:rPr lang="en-US" dirty="0" smtClean="0"/>
              <a:t>with K-means (3 </a:t>
            </a:r>
            <a:r>
              <a:rPr lang="en-US" dirty="0"/>
              <a:t>of 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6552" cy="762000"/>
          </a:xfrm>
        </p:spPr>
        <p:txBody>
          <a:bodyPr/>
          <a:lstStyle/>
          <a:p>
            <a:pPr algn="ctr"/>
            <a:r>
              <a:rPr lang="en-US" dirty="0" smtClean="0"/>
              <a:t>K-Means Clustering k=3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49860" y="1828800"/>
            <a:ext cx="4416552" cy="762000"/>
          </a:xfrm>
        </p:spPr>
        <p:txBody>
          <a:bodyPr/>
          <a:lstStyle/>
          <a:p>
            <a:pPr algn="ctr"/>
            <a:r>
              <a:rPr lang="en-US" dirty="0" smtClean="0"/>
              <a:t>K-Means Clustering k=4</a:t>
            </a:r>
            <a:endParaRPr lang="en-US" dirty="0"/>
          </a:p>
        </p:txBody>
      </p:sp>
      <p:pic>
        <p:nvPicPr>
          <p:cNvPr id="14" name="Content Placeholder 3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0" y="2651760"/>
            <a:ext cx="2859786" cy="3813048"/>
          </a:xfrm>
        </p:spPr>
      </p:pic>
      <p:pic>
        <p:nvPicPr>
          <p:cNvPr id="1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651760"/>
            <a:ext cx="2859786" cy="3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Clustering </a:t>
            </a:r>
            <a:r>
              <a:rPr lang="en-US" dirty="0" smtClean="0"/>
              <a:t>with K-Means (4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22413" y="1752600"/>
            <a:ext cx="4416552" cy="762000"/>
          </a:xfrm>
        </p:spPr>
        <p:txBody>
          <a:bodyPr/>
          <a:lstStyle/>
          <a:p>
            <a:pPr algn="ctr"/>
            <a:r>
              <a:rPr lang="en-US" dirty="0"/>
              <a:t>K-Means Clustering </a:t>
            </a:r>
            <a:r>
              <a:rPr lang="en-US" dirty="0" smtClean="0"/>
              <a:t>k=3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3" y="2514600"/>
            <a:ext cx="4416425" cy="3093673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752600"/>
            <a:ext cx="4416552" cy="762000"/>
          </a:xfrm>
        </p:spPr>
        <p:txBody>
          <a:bodyPr/>
          <a:lstStyle/>
          <a:p>
            <a:pPr algn="ctr"/>
            <a:r>
              <a:rPr lang="en-US" dirty="0"/>
              <a:t>K-Means Clustering k=4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2514600"/>
            <a:ext cx="4416425" cy="3189398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51" y="5943600"/>
            <a:ext cx="4273770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Upset Amount – Classification with Decision Tree (1 of 2)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12" y="1904999"/>
            <a:ext cx="6095999" cy="4572000"/>
          </a:xfrm>
        </p:spPr>
      </p:pic>
    </p:spTree>
    <p:extLst>
      <p:ext uri="{BB962C8B-B14F-4D97-AF65-F5344CB8AC3E}">
        <p14:creationId xmlns:p14="http://schemas.microsoft.com/office/powerpoint/2010/main" val="12530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Classification </a:t>
            </a:r>
            <a:r>
              <a:rPr lang="en-US" dirty="0" smtClean="0"/>
              <a:t>with Decision Tree (2 </a:t>
            </a:r>
            <a:r>
              <a:rPr lang="en-US" dirty="0"/>
              <a:t>of </a:t>
            </a:r>
            <a:r>
              <a:rPr lang="en-US" dirty="0" smtClean="0"/>
              <a:t>2)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2362200"/>
            <a:ext cx="4343400" cy="3257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5105400"/>
            <a:ext cx="4800602" cy="114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61" y="1981200"/>
            <a:ext cx="426470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8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Dataset</a:t>
            </a:r>
            <a:endParaRPr lang="en-US" dirty="0"/>
          </a:p>
          <a:p>
            <a:r>
              <a:rPr lang="en-US" dirty="0" smtClean="0"/>
              <a:t>Experiment Design, Tools, &amp; Approaches</a:t>
            </a:r>
            <a:endParaRPr lang="en-US" dirty="0"/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</a:t>
            </a:r>
            <a:r>
              <a:rPr lang="en-US" dirty="0" smtClean="0"/>
              <a:t>Classification with Naïve Bayes </a:t>
            </a:r>
            <a:r>
              <a:rPr lang="en-US" dirty="0"/>
              <a:t>(x of X)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Upset Amount – </a:t>
            </a:r>
            <a:r>
              <a:rPr lang="en-US" dirty="0" smtClean="0"/>
              <a:t>Classification with Naïve Bayes </a:t>
            </a:r>
            <a:r>
              <a:rPr lang="en-US" dirty="0"/>
              <a:t>(x of X)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&lt;insert conclusions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&lt;insert here&gt;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Abstract</a:t>
            </a:r>
          </a:p>
          <a:p>
            <a:pPr lvl="1"/>
            <a:r>
              <a:rPr lang="en-US" dirty="0" smtClean="0"/>
              <a:t>Determining factors that influence the potential for upsets in the NFL</a:t>
            </a:r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Fun applications</a:t>
            </a:r>
          </a:p>
          <a:p>
            <a:pPr lvl="2"/>
            <a:r>
              <a:rPr lang="en-US" dirty="0" smtClean="0"/>
              <a:t>Fantasy Football</a:t>
            </a:r>
          </a:p>
          <a:p>
            <a:pPr lvl="2"/>
            <a:r>
              <a:rPr lang="en-US" dirty="0" smtClean="0"/>
              <a:t>Spread or confidence point picks leagues</a:t>
            </a:r>
          </a:p>
          <a:p>
            <a:pPr lvl="1"/>
            <a:r>
              <a:rPr lang="en-US" dirty="0" smtClean="0"/>
              <a:t>Team preparation</a:t>
            </a:r>
          </a:p>
          <a:p>
            <a:pPr lvl="2"/>
            <a:r>
              <a:rPr lang="en-US" dirty="0" smtClean="0"/>
              <a:t>Identify steps to protect themselves</a:t>
            </a:r>
          </a:p>
          <a:p>
            <a:pPr lvl="2"/>
            <a:r>
              <a:rPr lang="en-US" dirty="0" smtClean="0"/>
              <a:t>Focus their training to upset other teams</a:t>
            </a:r>
          </a:p>
        </p:txBody>
      </p:sp>
    </p:spTree>
    <p:extLst>
      <p:ext uri="{BB962C8B-B14F-4D97-AF65-F5344CB8AC3E}">
        <p14:creationId xmlns:p14="http://schemas.microsoft.com/office/powerpoint/2010/main" val="240147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attribute selection</a:t>
            </a:r>
          </a:p>
          <a:p>
            <a:pPr lvl="1"/>
            <a:r>
              <a:rPr lang="en-US" dirty="0" smtClean="0"/>
              <a:t>Game information</a:t>
            </a:r>
          </a:p>
          <a:p>
            <a:pPr lvl="2"/>
            <a:r>
              <a:rPr lang="en-US" dirty="0" smtClean="0"/>
              <a:t>Team, score, outcome, week</a:t>
            </a:r>
          </a:p>
          <a:p>
            <a:pPr lvl="1"/>
            <a:r>
              <a:rPr lang="en-US" dirty="0" smtClean="0"/>
              <a:t>Statistics related</a:t>
            </a:r>
          </a:p>
          <a:p>
            <a:pPr lvl="2"/>
            <a:r>
              <a:rPr lang="en-US" dirty="0" smtClean="0"/>
              <a:t>Injuries, average points for, average points against</a:t>
            </a:r>
          </a:p>
          <a:p>
            <a:pPr lvl="1"/>
            <a:r>
              <a:rPr lang="en-US" dirty="0" smtClean="0"/>
              <a:t>Outside influence</a:t>
            </a:r>
          </a:p>
          <a:p>
            <a:pPr lvl="2"/>
            <a:r>
              <a:rPr lang="en-US" dirty="0" smtClean="0"/>
              <a:t>Weather, time zone, time of games, number of days rest between games</a:t>
            </a:r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Injuries per position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Game time</a:t>
            </a:r>
          </a:p>
          <a:p>
            <a:r>
              <a:rPr lang="en-US" dirty="0" smtClean="0"/>
              <a:t>Sources</a:t>
            </a:r>
          </a:p>
          <a:p>
            <a:pPr lvl="1"/>
            <a:r>
              <a:rPr lang="en-US" dirty="0" smtClean="0"/>
              <a:t>Historical databases, NFL.com, weather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0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Design, Tools, &amp;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Preprocessing: Binning</a:t>
            </a:r>
          </a:p>
          <a:p>
            <a:pPr lvl="1"/>
            <a:r>
              <a:rPr lang="en-US" dirty="0" smtClean="0"/>
              <a:t>Pairs, Scatterplots, Histograms</a:t>
            </a:r>
          </a:p>
          <a:p>
            <a:r>
              <a:rPr lang="en-US" dirty="0" smtClean="0"/>
              <a:t>Magnitude of Upset</a:t>
            </a:r>
          </a:p>
          <a:p>
            <a:pPr lvl="1"/>
            <a:r>
              <a:rPr lang="en-US" dirty="0" smtClean="0"/>
              <a:t>Clustering</a:t>
            </a:r>
          </a:p>
          <a:p>
            <a:pPr lvl="2"/>
            <a:r>
              <a:rPr lang="en-US" dirty="0" smtClean="0"/>
              <a:t>DBSCAN, K-Means</a:t>
            </a:r>
          </a:p>
          <a:p>
            <a:pPr lvl="1"/>
            <a:r>
              <a:rPr lang="en-US" dirty="0" smtClean="0"/>
              <a:t>Classification</a:t>
            </a:r>
          </a:p>
          <a:p>
            <a:pPr lvl="2"/>
            <a:r>
              <a:rPr lang="en-US" dirty="0" smtClean="0"/>
              <a:t>Decision Tree, Naïve Bayes</a:t>
            </a:r>
          </a:p>
          <a:p>
            <a:r>
              <a:rPr lang="en-US" dirty="0"/>
              <a:t>Upset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/>
              <a:t>Decision </a:t>
            </a:r>
            <a:r>
              <a:rPr lang="en-US" dirty="0" smtClean="0"/>
              <a:t>Tree, Naïve Bayes</a:t>
            </a:r>
          </a:p>
          <a:p>
            <a:pPr lvl="2"/>
            <a:r>
              <a:rPr lang="en-US" dirty="0" smtClean="0"/>
              <a:t>Holdout method - 70/30 split</a:t>
            </a:r>
          </a:p>
          <a:p>
            <a:pPr lvl="2"/>
            <a:r>
              <a:rPr lang="en-US" dirty="0" smtClean="0"/>
              <a:t>Past years to predict current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Magnitude of Upset (</a:t>
            </a:r>
            <a:r>
              <a:rPr lang="en-US" dirty="0" err="1" smtClean="0"/>
              <a:t>UpsetAmt</a:t>
            </a:r>
            <a:r>
              <a:rPr lang="en-US" dirty="0" smtClean="0"/>
              <a:t>)</a:t>
            </a:r>
          </a:p>
          <a:p>
            <a:r>
              <a:rPr lang="en-US" dirty="0" smtClean="0"/>
              <a:t>Upset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(1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075" y="1905000"/>
            <a:ext cx="6078676" cy="4267200"/>
          </a:xfrm>
        </p:spPr>
      </p:pic>
    </p:spTree>
    <p:extLst>
      <p:ext uri="{BB962C8B-B14F-4D97-AF65-F5344CB8AC3E}">
        <p14:creationId xmlns:p14="http://schemas.microsoft.com/office/powerpoint/2010/main" val="367298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(2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0" r="3409"/>
          <a:stretch/>
        </p:blipFill>
        <p:spPr>
          <a:xfrm>
            <a:off x="433098" y="4114800"/>
            <a:ext cx="3708393" cy="2377440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r="3125"/>
          <a:stretch/>
        </p:blipFill>
        <p:spPr>
          <a:xfrm>
            <a:off x="4342539" y="3032760"/>
            <a:ext cx="3779144" cy="2377440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4418012" y="2590800"/>
            <a:ext cx="3733800" cy="44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2" r="3382"/>
          <a:stretch/>
        </p:blipFill>
        <p:spPr>
          <a:xfrm>
            <a:off x="8323968" y="1905000"/>
            <a:ext cx="3373109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3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 smtClean="0"/>
              <a:t>Data Analysis (3 </a:t>
            </a:r>
            <a:r>
              <a:rPr lang="en-US" dirty="0"/>
              <a:t>of </a:t>
            </a:r>
            <a:r>
              <a:rPr lang="en-US" dirty="0" smtClean="0"/>
              <a:t>4)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4418012" y="2590800"/>
            <a:ext cx="3733800" cy="44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9" r="3479"/>
          <a:stretch/>
        </p:blipFill>
        <p:spPr>
          <a:xfrm>
            <a:off x="677411" y="1981200"/>
            <a:ext cx="3488817" cy="24688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9" r="2778"/>
          <a:stretch/>
        </p:blipFill>
        <p:spPr>
          <a:xfrm>
            <a:off x="7999412" y="4038600"/>
            <a:ext cx="3716592" cy="2468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9" r="3125"/>
          <a:stretch/>
        </p:blipFill>
        <p:spPr>
          <a:xfrm>
            <a:off x="4294994" y="3093720"/>
            <a:ext cx="3598838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8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359</TotalTime>
  <Words>473</Words>
  <Application>Microsoft Office PowerPoint</Application>
  <PresentationFormat>Custom</PresentationFormat>
  <Paragraphs>94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Corbel</vt:lpstr>
      <vt:lpstr>Chalkboard 16x9</vt:lpstr>
      <vt:lpstr>Upset Potential in the National Football League (NFL)</vt:lpstr>
      <vt:lpstr>Agenda</vt:lpstr>
      <vt:lpstr>Introduction</vt:lpstr>
      <vt:lpstr>Dataset</vt:lpstr>
      <vt:lpstr>Experiment Design, Tools, &amp; Approaches</vt:lpstr>
      <vt:lpstr>Results</vt:lpstr>
      <vt:lpstr>Results: Data Analysis (1 of 4)</vt:lpstr>
      <vt:lpstr>Results: Data Analysis (2 of 4)</vt:lpstr>
      <vt:lpstr>Results: Data Analysis (3 of 4)</vt:lpstr>
      <vt:lpstr>Results: Data Analysis (4 of 4)</vt:lpstr>
      <vt:lpstr>Results: Upset Amount – Clustering</vt:lpstr>
      <vt:lpstr>Results: Upset Amount – Clustering with DBSCAN</vt:lpstr>
      <vt:lpstr>Results: Upset Amount – Clustering with K-Means (1 of 4)</vt:lpstr>
      <vt:lpstr>Results: Upset Amount – Clustering with K-means (2 of 4)</vt:lpstr>
      <vt:lpstr>Results: Upset Amount – Clustering with K-means (3 of 4)</vt:lpstr>
      <vt:lpstr>Results: Upset Amount – Clustering with K-Means (4 of 4)</vt:lpstr>
      <vt:lpstr>Results: Upset Amount – Classification with Decision Tree (1 of 2)</vt:lpstr>
      <vt:lpstr>Results: Upset Amount – Classification with Decision Tree (2 of 2)</vt:lpstr>
      <vt:lpstr>PowerPoint Presentation</vt:lpstr>
      <vt:lpstr>Results: Upset Amount – Classification with Naïve Bayes (x of X)</vt:lpstr>
      <vt:lpstr>Results: Upset Amount – Classification with Naïve Bayes (x of X)</vt:lpstr>
      <vt:lpstr>Conclusion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Upset Potential in the National Football League (NFL)</dc:title>
  <dc:creator>maryjoyce</dc:creator>
  <cp:lastModifiedBy>maryjoyce</cp:lastModifiedBy>
  <cp:revision>30</cp:revision>
  <dcterms:created xsi:type="dcterms:W3CDTF">2016-12-05T01:16:40Z</dcterms:created>
  <dcterms:modified xsi:type="dcterms:W3CDTF">2016-12-11T03:23:37Z</dcterms:modified>
</cp:coreProperties>
</file>