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0" r:id="rId4"/>
    <p:sldId id="271" r:id="rId5"/>
    <p:sldId id="272" r:id="rId6"/>
    <p:sldId id="273" r:id="rId7"/>
    <p:sldId id="283" r:id="rId8"/>
    <p:sldId id="296" r:id="rId9"/>
    <p:sldId id="285" r:id="rId10"/>
    <p:sldId id="280" r:id="rId11"/>
    <p:sldId id="281" r:id="rId12"/>
    <p:sldId id="279" r:id="rId13"/>
    <p:sldId id="276" r:id="rId14"/>
    <p:sldId id="277" r:id="rId15"/>
    <p:sldId id="291" r:id="rId16"/>
    <p:sldId id="275" r:id="rId17"/>
    <p:sldId id="290" r:id="rId18"/>
    <p:sldId id="297" r:id="rId19"/>
    <p:sldId id="295" r:id="rId20"/>
    <p:sldId id="301" r:id="rId21"/>
    <p:sldId id="302" r:id="rId22"/>
    <p:sldId id="274" r:id="rId23"/>
    <p:sldId id="282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4984" autoAdjust="0"/>
  </p:normalViewPr>
  <p:slideViewPr>
    <p:cSldViewPr>
      <p:cViewPr varScale="1">
        <p:scale>
          <a:sx n="79" d="100"/>
          <a:sy n="79" d="100"/>
        </p:scale>
        <p:origin x="-738" y="-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14-Dec-2016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14-Dec-2016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Wins Weather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Middle: Histogram of Upset Wins Game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Right: Histogram of Upset Wins Away (0) or Home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Wins Average Points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Right: Histogram of Upset</a:t>
            </a:r>
            <a:r>
              <a:rPr lang="en-US" baseline="0" dirty="0" smtClean="0"/>
              <a:t> Wins Average Points Against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any clustering algorithms … Odds vs </a:t>
            </a:r>
            <a:r>
              <a:rPr lang="en-US" baseline="0" dirty="0" err="1" smtClean="0"/>
              <a:t>UpsetAmt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clusters … red and black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few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14-Dec-2016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14-Dec-2016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Upset Potential in the National Football League (NFL)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J. Snyder</a:t>
            </a:r>
          </a:p>
          <a:p>
            <a:r>
              <a:rPr lang="en-US" dirty="0" smtClean="0"/>
              <a:t>Advisor: Michael P. McGuire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Magnitude of Upset –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599" cy="4267200"/>
          </a:xfrm>
        </p:spPr>
      </p:pic>
    </p:spTree>
    <p:extLst>
      <p:ext uri="{BB962C8B-B14F-4D97-AF65-F5344CB8AC3E}">
        <p14:creationId xmlns:p14="http://schemas.microsoft.com/office/powerpoint/2010/main" val="24671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– Clustering with DBSCAN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6322" r="1724" b="6322"/>
          <a:stretch/>
        </p:blipFill>
        <p:spPr>
          <a:xfrm>
            <a:off x="1674811" y="2377440"/>
            <a:ext cx="4804211" cy="331927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3" y="1905000"/>
            <a:ext cx="3200400" cy="4267200"/>
          </a:xfrm>
        </p:spPr>
      </p:pic>
    </p:spTree>
    <p:extLst>
      <p:ext uri="{BB962C8B-B14F-4D97-AF65-F5344CB8AC3E}">
        <p14:creationId xmlns:p14="http://schemas.microsoft.com/office/powerpoint/2010/main" val="4219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</a:t>
            </a:r>
            <a:r>
              <a:rPr lang="en-US" dirty="0"/>
              <a:t>– </a:t>
            </a:r>
            <a:r>
              <a:rPr lang="en-US" dirty="0" smtClean="0"/>
              <a:t>Clustering with K-Means (1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91" y="1905000"/>
            <a:ext cx="6190444" cy="4267200"/>
          </a:xfrm>
        </p:spPr>
      </p:pic>
    </p:spTree>
    <p:extLst>
      <p:ext uri="{BB962C8B-B14F-4D97-AF65-F5344CB8AC3E}">
        <p14:creationId xmlns:p14="http://schemas.microsoft.com/office/powerpoint/2010/main" val="1822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– Clustering with K-means (2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21" name="Content Placeholder 14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6290" r="1654" b="6290"/>
          <a:stretch/>
        </p:blipFill>
        <p:spPr>
          <a:xfrm>
            <a:off x="6249988" y="2970098"/>
            <a:ext cx="4416425" cy="3051403"/>
          </a:xfrm>
        </p:spPr>
      </p:pic>
      <p:pic>
        <p:nvPicPr>
          <p:cNvPr id="22" name="Content Placeholder 1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6290" r="1725" b="6290"/>
          <a:stretch/>
        </p:blipFill>
        <p:spPr>
          <a:xfrm>
            <a:off x="1522413" y="2970098"/>
            <a:ext cx="4416425" cy="30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– Clustering </a:t>
            </a:r>
            <a:r>
              <a:rPr lang="en-US" dirty="0" smtClean="0"/>
              <a:t>with K-means (3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49860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2651760"/>
            <a:ext cx="2859786" cy="3813048"/>
          </a:xfrm>
        </p:spPr>
      </p:pic>
      <p:pic>
        <p:nvPicPr>
          <p:cNvPr id="1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51760"/>
            <a:ext cx="2859786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– </a:t>
            </a:r>
            <a:r>
              <a:rPr lang="en-US" dirty="0" smtClean="0"/>
              <a:t>Classification with Naïve Bayes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3" y="2133599"/>
            <a:ext cx="4416552" cy="4038601"/>
          </a:xfrm>
        </p:spPr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 Amount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</a:t>
            </a:r>
            <a:r>
              <a:rPr lang="en-US" dirty="0" err="1" smtClean="0"/>
              <a:t>AorH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</a:t>
            </a:r>
            <a:r>
              <a:rPr lang="en-US" dirty="0" err="1" smtClean="0"/>
              <a:t>AvgPF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Points Against (</a:t>
            </a:r>
            <a:r>
              <a:rPr lang="en-US" dirty="0" err="1" smtClean="0"/>
              <a:t>AvgPA</a:t>
            </a:r>
            <a:r>
              <a:rPr lang="en-US" dirty="0" smtClean="0"/>
              <a:t>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Naïve Bayes: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048000"/>
            <a:ext cx="1962251" cy="787440"/>
          </a:xfrm>
        </p:spPr>
      </p:pic>
    </p:spTree>
    <p:extLst>
      <p:ext uri="{BB962C8B-B14F-4D97-AF65-F5344CB8AC3E}">
        <p14:creationId xmlns:p14="http://schemas.microsoft.com/office/powerpoint/2010/main" val="757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Magnitude of Upset </a:t>
            </a:r>
            <a:r>
              <a:rPr lang="en-US" dirty="0" smtClean="0"/>
              <a:t>– Classification with Decision Tree (1 of 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2" y="1904999"/>
            <a:ext cx="6095999" cy="4572000"/>
          </a:xfrm>
        </p:spPr>
      </p:pic>
    </p:spTree>
    <p:extLst>
      <p:ext uri="{BB962C8B-B14F-4D97-AF65-F5344CB8AC3E}">
        <p14:creationId xmlns:p14="http://schemas.microsoft.com/office/powerpoint/2010/main" val="1253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Magnitude of Upset – </a:t>
            </a:r>
            <a:r>
              <a:rPr lang="en-US" dirty="0" smtClean="0"/>
              <a:t>Classification with Decision Tree (2 </a:t>
            </a:r>
            <a:r>
              <a:rPr lang="en-US" dirty="0"/>
              <a:t>of 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752600"/>
            <a:ext cx="4343400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5181600"/>
            <a:ext cx="3810000" cy="9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Upset – Classification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</a:t>
            </a:r>
            <a:endParaRPr lang="en-US" dirty="0" smtClean="0"/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</a:t>
            </a:r>
            <a:r>
              <a:rPr lang="en-US" dirty="0" err="1" smtClean="0"/>
              <a:t>AorH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</a:t>
            </a:r>
            <a:r>
              <a:rPr lang="en-US" dirty="0" err="1" smtClean="0"/>
              <a:t>AvgPF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Points Against (</a:t>
            </a:r>
            <a:r>
              <a:rPr lang="en-US" dirty="0" err="1" smtClean="0"/>
              <a:t>AvgPA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Spread (Odds)</a:t>
            </a:r>
          </a:p>
        </p:txBody>
      </p:sp>
    </p:spTree>
    <p:extLst>
      <p:ext uri="{BB962C8B-B14F-4D97-AF65-F5344CB8AC3E}">
        <p14:creationId xmlns:p14="http://schemas.microsoft.com/office/powerpoint/2010/main" val="38885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– </a:t>
            </a:r>
            <a:r>
              <a:rPr lang="en-US" dirty="0" smtClean="0">
                <a:solidFill>
                  <a:srgbClr val="FF0000"/>
                </a:solidFill>
              </a:rPr>
              <a:t>Classification with Decision Tree (1 of 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2" y="1904999"/>
            <a:ext cx="6095999" cy="4572000"/>
          </a:xfrm>
        </p:spPr>
      </p:pic>
    </p:spTree>
    <p:extLst>
      <p:ext uri="{BB962C8B-B14F-4D97-AF65-F5344CB8AC3E}">
        <p14:creationId xmlns:p14="http://schemas.microsoft.com/office/powerpoint/2010/main" val="380465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Classification with Decision Tree (2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362200"/>
            <a:ext cx="4343400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105400"/>
            <a:ext cx="480060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&lt;insert conclusions here&gt;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Determining factors that influence the potential for upsets in the NFL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Fun applications</a:t>
            </a:r>
          </a:p>
          <a:p>
            <a:pPr lvl="2"/>
            <a:r>
              <a:rPr lang="en-US" dirty="0" smtClean="0"/>
              <a:t>Fantasy Football</a:t>
            </a:r>
          </a:p>
          <a:p>
            <a:pPr lvl="2"/>
            <a:r>
              <a:rPr lang="en-US" dirty="0" smtClean="0"/>
              <a:t>Spread or confidence point picks leagues</a:t>
            </a:r>
          </a:p>
          <a:p>
            <a:pPr lvl="1"/>
            <a:r>
              <a:rPr lang="en-US" dirty="0" smtClean="0"/>
              <a:t>Team preparation</a:t>
            </a:r>
          </a:p>
          <a:p>
            <a:pPr lvl="2"/>
            <a:r>
              <a:rPr lang="en-US" dirty="0" smtClean="0"/>
              <a:t>Identify steps to protect themselves</a:t>
            </a:r>
          </a:p>
          <a:p>
            <a:pPr lvl="2"/>
            <a:r>
              <a:rPr lang="en-US" dirty="0" smtClean="0"/>
              <a:t>Focus their training to upset other teams</a:t>
            </a:r>
          </a:p>
        </p:txBody>
      </p:sp>
    </p:spTree>
    <p:extLst>
      <p:ext uri="{BB962C8B-B14F-4D97-AF65-F5344CB8AC3E}">
        <p14:creationId xmlns:p14="http://schemas.microsoft.com/office/powerpoint/2010/main" val="24014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attribute selection</a:t>
            </a:r>
          </a:p>
          <a:p>
            <a:pPr lvl="1"/>
            <a:r>
              <a:rPr lang="en-US" dirty="0" smtClean="0"/>
              <a:t>Game information</a:t>
            </a:r>
          </a:p>
          <a:p>
            <a:pPr lvl="2"/>
            <a:r>
              <a:rPr lang="en-US" dirty="0" smtClean="0"/>
              <a:t>Team, score, outcome, week</a:t>
            </a:r>
          </a:p>
          <a:p>
            <a:pPr lvl="1"/>
            <a:r>
              <a:rPr lang="en-US" dirty="0" smtClean="0"/>
              <a:t>Statistics related</a:t>
            </a:r>
          </a:p>
          <a:p>
            <a:pPr lvl="2"/>
            <a:r>
              <a:rPr lang="en-US" dirty="0" smtClean="0"/>
              <a:t>Injuries, average points for, average points against</a:t>
            </a:r>
          </a:p>
          <a:p>
            <a:pPr lvl="1"/>
            <a:r>
              <a:rPr lang="en-US" dirty="0" smtClean="0"/>
              <a:t>Outside influence</a:t>
            </a:r>
          </a:p>
          <a:p>
            <a:pPr lvl="2"/>
            <a:r>
              <a:rPr lang="en-US" dirty="0" smtClean="0"/>
              <a:t>Weather, time zone, time of games, number of days rest between games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Injuries per position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Game time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Historical databases, NFL.com, weather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Design, Tools, &amp;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Preprocessing: Binning</a:t>
            </a:r>
          </a:p>
          <a:p>
            <a:pPr lvl="1"/>
            <a:r>
              <a:rPr lang="en-US" dirty="0" smtClean="0"/>
              <a:t>Scatterplots, Histograms</a:t>
            </a:r>
          </a:p>
          <a:p>
            <a:r>
              <a:rPr lang="en-US" dirty="0" smtClean="0"/>
              <a:t>Magnitude of Upset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DBSCAN, K-Means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Naïve Bayes, Decision Tree</a:t>
            </a:r>
          </a:p>
          <a:p>
            <a:r>
              <a:rPr lang="en-US" dirty="0"/>
              <a:t>Upset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 smtClean="0"/>
              <a:t>Decision </a:t>
            </a:r>
            <a:r>
              <a:rPr lang="en-US" dirty="0" smtClean="0"/>
              <a:t>Tree</a:t>
            </a:r>
          </a:p>
          <a:p>
            <a:pPr lvl="3"/>
            <a:r>
              <a:rPr lang="en-US" dirty="0"/>
              <a:t>Past years to predict current </a:t>
            </a:r>
            <a:r>
              <a:rPr lang="en-US" dirty="0" smtClean="0"/>
              <a:t>year</a:t>
            </a:r>
          </a:p>
          <a:p>
            <a:pPr lvl="3"/>
            <a:r>
              <a:rPr lang="en-US" dirty="0" smtClean="0"/>
              <a:t>Holdout method - 70/30 split</a:t>
            </a:r>
          </a:p>
        </p:txBody>
      </p:sp>
    </p:spTree>
    <p:extLst>
      <p:ext uri="{BB962C8B-B14F-4D97-AF65-F5344CB8AC3E}">
        <p14:creationId xmlns:p14="http://schemas.microsoft.com/office/powerpoint/2010/main" val="14199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Magnitude of Upset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(1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36729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(2 </a:t>
            </a:r>
            <a:r>
              <a:rPr lang="en-US" dirty="0"/>
              <a:t>of 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 r="3409"/>
          <a:stretch/>
        </p:blipFill>
        <p:spPr>
          <a:xfrm>
            <a:off x="433098" y="4114800"/>
            <a:ext cx="3708393" cy="237744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3125"/>
          <a:stretch/>
        </p:blipFill>
        <p:spPr>
          <a:xfrm>
            <a:off x="4342539" y="3032760"/>
            <a:ext cx="3779144" cy="2377440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4418012" y="2590800"/>
            <a:ext cx="37338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 r="3382"/>
          <a:stretch/>
        </p:blipFill>
        <p:spPr>
          <a:xfrm>
            <a:off x="8323968" y="1905000"/>
            <a:ext cx="3373109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 smtClean="0"/>
              <a:t>(3 </a:t>
            </a:r>
            <a:r>
              <a:rPr lang="en-US" dirty="0"/>
              <a:t>of 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9" r="3448"/>
          <a:stretch/>
        </p:blipFill>
        <p:spPr>
          <a:xfrm>
            <a:off x="1522412" y="2514600"/>
            <a:ext cx="4416552" cy="297723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0" r="3448"/>
          <a:stretch/>
        </p:blipFill>
        <p:spPr>
          <a:xfrm>
            <a:off x="6246812" y="2514600"/>
            <a:ext cx="4416552" cy="2979897"/>
          </a:xfrm>
        </p:spPr>
      </p:pic>
    </p:spTree>
    <p:extLst>
      <p:ext uri="{BB962C8B-B14F-4D97-AF65-F5344CB8AC3E}">
        <p14:creationId xmlns:p14="http://schemas.microsoft.com/office/powerpoint/2010/main" val="4264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787</TotalTime>
  <Words>503</Words>
  <Application>Microsoft Office PowerPoint</Application>
  <PresentationFormat>Custom</PresentationFormat>
  <Paragraphs>103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Chalkboard 16x9</vt:lpstr>
      <vt:lpstr>Upset Potential in the National Football League (NFL)</vt:lpstr>
      <vt:lpstr>Agenda</vt:lpstr>
      <vt:lpstr>Introduction</vt:lpstr>
      <vt:lpstr>Dataset</vt:lpstr>
      <vt:lpstr>Experiment Design, Tools, &amp; Approaches</vt:lpstr>
      <vt:lpstr>Results</vt:lpstr>
      <vt:lpstr>Results: Data Analysis (1 of 3)</vt:lpstr>
      <vt:lpstr>Results: Data Analysis (2 of 3)</vt:lpstr>
      <vt:lpstr>Results: Data Analysis (3 of 3)</vt:lpstr>
      <vt:lpstr>Results: Magnitude of Upset – Clustering</vt:lpstr>
      <vt:lpstr>Results: Magnitude of Upset – Clustering with DBSCAN</vt:lpstr>
      <vt:lpstr>Results: Magnitude of Upset – Clustering with K-Means (1 of 3)</vt:lpstr>
      <vt:lpstr>Results: Magnitude of Upset – Clustering with K-means (2 of 3)</vt:lpstr>
      <vt:lpstr>Results: Magnitude of Upset – Clustering with K-means (3 of 3)</vt:lpstr>
      <vt:lpstr>Results: Magnitude of Upset – Classification with Naïve Bayes</vt:lpstr>
      <vt:lpstr>Results: Magnitude of Upset – Classification with Decision Tree (1 of 2)</vt:lpstr>
      <vt:lpstr>Results: Magnitude of Upset – Classification with Decision Tree (2 of 2)</vt:lpstr>
      <vt:lpstr>Results: Upset – Classification</vt:lpstr>
      <vt:lpstr>PowerPoint Presentation</vt:lpstr>
      <vt:lpstr>Results: Upset – Classification with Decision Tree (1 of 2)</vt:lpstr>
      <vt:lpstr>Results: Upset – Classification with Decision Tree (2 of 2)</vt:lpstr>
      <vt:lpstr>Conclusion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Upset Potential in the National Football League (NFL)</dc:title>
  <dc:creator>maryjoyce</dc:creator>
  <cp:lastModifiedBy>Snyder, Mary J.</cp:lastModifiedBy>
  <cp:revision>36</cp:revision>
  <dcterms:created xsi:type="dcterms:W3CDTF">2016-12-05T01:16:40Z</dcterms:created>
  <dcterms:modified xsi:type="dcterms:W3CDTF">2016-12-14T16:37:06Z</dcterms:modified>
</cp:coreProperties>
</file>