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0" r:id="rId4"/>
    <p:sldId id="271" r:id="rId5"/>
    <p:sldId id="272" r:id="rId6"/>
    <p:sldId id="273" r:id="rId7"/>
    <p:sldId id="283" r:id="rId8"/>
    <p:sldId id="286" r:id="rId9"/>
    <p:sldId id="284" r:id="rId10"/>
    <p:sldId id="288" r:id="rId11"/>
    <p:sldId id="287" r:id="rId12"/>
    <p:sldId id="285" r:id="rId13"/>
    <p:sldId id="293" r:id="rId14"/>
    <p:sldId id="280" r:id="rId15"/>
    <p:sldId id="281" r:id="rId16"/>
    <p:sldId id="279" r:id="rId17"/>
    <p:sldId id="277" r:id="rId18"/>
    <p:sldId id="276" r:id="rId19"/>
    <p:sldId id="292" r:id="rId20"/>
    <p:sldId id="275" r:id="rId21"/>
    <p:sldId id="278" r:id="rId22"/>
    <p:sldId id="290" r:id="rId23"/>
    <p:sldId id="291" r:id="rId24"/>
    <p:sldId id="294" r:id="rId25"/>
    <p:sldId id="274" r:id="rId26"/>
    <p:sldId id="282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599" autoAdjust="0"/>
  </p:normalViewPr>
  <p:slideViewPr>
    <p:cSldViewPr>
      <p:cViewPr varScale="1">
        <p:scale>
          <a:sx n="160" d="100"/>
          <a:sy n="160" d="100"/>
        </p:scale>
        <p:origin x="260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05-Dec-16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05-Dec-16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05-Dec-16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05-Dec-16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05-Dec-16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05-Dec-16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05-Dec-16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Upset Potential in the National Football League (NFL)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 J. Snyder</a:t>
            </a:r>
          </a:p>
          <a:p>
            <a:r>
              <a:rPr lang="en-US" dirty="0" smtClean="0"/>
              <a:t>Advisor: Michael P. McGuire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91" y="1905000"/>
            <a:ext cx="6237843" cy="4267200"/>
          </a:xfrm>
        </p:spPr>
      </p:pic>
    </p:spTree>
    <p:extLst>
      <p:ext uri="{BB962C8B-B14F-4D97-AF65-F5344CB8AC3E}">
        <p14:creationId xmlns:p14="http://schemas.microsoft.com/office/powerpoint/2010/main" val="6533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487332"/>
            <a:ext cx="4419600" cy="310253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487332"/>
            <a:ext cx="4419600" cy="3102536"/>
          </a:xfrm>
        </p:spPr>
      </p:pic>
    </p:spTree>
    <p:extLst>
      <p:ext uri="{BB962C8B-B14F-4D97-AF65-F5344CB8AC3E}">
        <p14:creationId xmlns:p14="http://schemas.microsoft.com/office/powerpoint/2010/main" val="27016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487332"/>
            <a:ext cx="4419600" cy="310253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487332"/>
            <a:ext cx="4419600" cy="3102536"/>
          </a:xfrm>
        </p:spPr>
      </p:pic>
    </p:spTree>
    <p:extLst>
      <p:ext uri="{BB962C8B-B14F-4D97-AF65-F5344CB8AC3E}">
        <p14:creationId xmlns:p14="http://schemas.microsoft.com/office/powerpoint/2010/main" val="4264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49" y="3060649"/>
            <a:ext cx="5404128" cy="1955901"/>
          </a:xfrm>
        </p:spPr>
      </p:pic>
      <p:pic>
        <p:nvPicPr>
          <p:cNvPr id="4" name="Content Placeholder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2286000"/>
            <a:ext cx="3587934" cy="2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Upset Amount – Clustering (x of X)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24671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Clustering with DBSCAN </a:t>
            </a:r>
            <a:r>
              <a:rPr lang="en-US" dirty="0"/>
              <a:t>(x of </a:t>
            </a:r>
            <a:r>
              <a:rPr lang="en-US" dirty="0" smtClean="0"/>
              <a:t>X)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10" y="1905000"/>
            <a:ext cx="3748405" cy="42672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4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4219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Clustering with K-means </a:t>
            </a:r>
            <a:r>
              <a:rPr lang="en-US" dirty="0"/>
              <a:t>(x of X)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1822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</a:t>
            </a:r>
            <a:r>
              <a:rPr lang="en-US" dirty="0" smtClean="0"/>
              <a:t>with K-means (x </a:t>
            </a:r>
            <a:r>
              <a:rPr lang="en-US" dirty="0"/>
              <a:t>of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 k=3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38" y="2819400"/>
            <a:ext cx="2945175" cy="335280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 k=4</a:t>
            </a:r>
            <a:endParaRPr lang="en-US" dirty="0"/>
          </a:p>
        </p:txBody>
      </p:sp>
      <p:pic>
        <p:nvPicPr>
          <p:cNvPr id="11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13" y="2819400"/>
            <a:ext cx="2945175" cy="3352800"/>
          </a:xfrm>
        </p:spPr>
      </p:pic>
    </p:spTree>
    <p:extLst>
      <p:ext uri="{BB962C8B-B14F-4D97-AF65-F5344CB8AC3E}">
        <p14:creationId xmlns:p14="http://schemas.microsoft.com/office/powerpoint/2010/main" val="20025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Clustering with K-means </a:t>
            </a:r>
            <a:r>
              <a:rPr lang="en-US" dirty="0"/>
              <a:t>(x of X)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K-means cluster k=3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38" y="2819400"/>
            <a:ext cx="2945175" cy="3352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K-means cluster </a:t>
            </a:r>
            <a:r>
              <a:rPr lang="en-US" dirty="0" smtClean="0"/>
              <a:t>k=4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13" y="2819400"/>
            <a:ext cx="2945175" cy="3352800"/>
          </a:xfrm>
        </p:spPr>
      </p:pic>
    </p:spTree>
    <p:extLst>
      <p:ext uri="{BB962C8B-B14F-4D97-AF65-F5344CB8AC3E}">
        <p14:creationId xmlns:p14="http://schemas.microsoft.com/office/powerpoint/2010/main" val="34598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</a:t>
            </a:r>
            <a:r>
              <a:rPr lang="en-US" dirty="0" smtClean="0"/>
              <a:t>with K-means (x </a:t>
            </a:r>
            <a:r>
              <a:rPr lang="en-US" dirty="0"/>
              <a:t>of X)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2" y="1676400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K-means cluster k=3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660" y="4038600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K-means cluster </a:t>
            </a:r>
            <a:r>
              <a:rPr lang="en-US" dirty="0" smtClean="0"/>
              <a:t>k=4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2268065"/>
            <a:ext cx="6629400" cy="1785177"/>
          </a:xfrm>
        </p:spPr>
      </p:pic>
      <p:pic>
        <p:nvPicPr>
          <p:cNvPr id="11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4699252"/>
            <a:ext cx="6629400" cy="1871520"/>
          </a:xfrm>
        </p:spPr>
      </p:pic>
    </p:spTree>
    <p:extLst>
      <p:ext uri="{BB962C8B-B14F-4D97-AF65-F5344CB8AC3E}">
        <p14:creationId xmlns:p14="http://schemas.microsoft.com/office/powerpoint/2010/main" val="19119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Dataset</a:t>
            </a:r>
            <a:endParaRPr lang="en-US" dirty="0"/>
          </a:p>
          <a:p>
            <a:r>
              <a:rPr lang="en-US" dirty="0" smtClean="0"/>
              <a:t>Experiment Design, Tools, &amp; Approaches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Upset Amount – </a:t>
            </a:r>
            <a:r>
              <a:rPr lang="en-US" dirty="0" smtClean="0"/>
              <a:t>Classification with Decision Tree </a:t>
            </a:r>
            <a:r>
              <a:rPr lang="en-US" dirty="0" smtClean="0"/>
              <a:t>(x of X)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1253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Classification </a:t>
            </a:r>
            <a:r>
              <a:rPr lang="en-US" dirty="0" smtClean="0"/>
              <a:t>with Decision Tree (x </a:t>
            </a:r>
            <a:r>
              <a:rPr lang="en-US" dirty="0"/>
              <a:t>of X)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10" y="1905000"/>
            <a:ext cx="3748405" cy="4267200"/>
          </a:xfrm>
        </p:spPr>
      </p:pic>
    </p:spTree>
    <p:extLst>
      <p:ext uri="{BB962C8B-B14F-4D97-AF65-F5344CB8AC3E}">
        <p14:creationId xmlns:p14="http://schemas.microsoft.com/office/powerpoint/2010/main" val="3228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Classification </a:t>
            </a:r>
            <a:r>
              <a:rPr lang="en-US" dirty="0" smtClean="0"/>
              <a:t>with Decision Tree (x </a:t>
            </a:r>
            <a:r>
              <a:rPr lang="en-US" dirty="0"/>
              <a:t>of X)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4082909"/>
            <a:ext cx="5486334" cy="1050016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008284"/>
            <a:ext cx="9525000" cy="1353349"/>
          </a:xfrm>
        </p:spPr>
      </p:pic>
    </p:spTree>
    <p:extLst>
      <p:ext uri="{BB962C8B-B14F-4D97-AF65-F5344CB8AC3E}">
        <p14:creationId xmlns:p14="http://schemas.microsoft.com/office/powerpoint/2010/main" val="35128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Classification with Naïve Bayes </a:t>
            </a:r>
            <a:r>
              <a:rPr lang="en-US" dirty="0"/>
              <a:t>(x of 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Classification with Naïve Bayes </a:t>
            </a:r>
            <a:r>
              <a:rPr lang="en-US" dirty="0"/>
              <a:t>(x of 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conclusions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Abstract</a:t>
            </a:r>
            <a:endParaRPr lang="en-US" dirty="0" smtClean="0"/>
          </a:p>
          <a:p>
            <a:pPr lvl="1"/>
            <a:r>
              <a:rPr lang="en-US" dirty="0" smtClean="0"/>
              <a:t>Determining factors that influence the potential for upsets in the NFL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Fun applications</a:t>
            </a:r>
          </a:p>
          <a:p>
            <a:pPr lvl="2"/>
            <a:r>
              <a:rPr lang="en-US" dirty="0" smtClean="0"/>
              <a:t>Fantasy Football</a:t>
            </a:r>
          </a:p>
          <a:p>
            <a:pPr lvl="2"/>
            <a:r>
              <a:rPr lang="en-US" dirty="0" smtClean="0"/>
              <a:t>Spread or confidence point picks leagues</a:t>
            </a:r>
          </a:p>
          <a:p>
            <a:pPr lvl="1"/>
            <a:r>
              <a:rPr lang="en-US" dirty="0" smtClean="0"/>
              <a:t>Teams preparation</a:t>
            </a:r>
          </a:p>
          <a:p>
            <a:pPr lvl="2"/>
            <a:r>
              <a:rPr lang="en-US" dirty="0" smtClean="0"/>
              <a:t>Take steps to protect themselves</a:t>
            </a:r>
          </a:p>
          <a:p>
            <a:pPr lvl="2"/>
            <a:r>
              <a:rPr lang="en-US" dirty="0" smtClean="0"/>
              <a:t>Focus their training to upset other teams</a:t>
            </a:r>
          </a:p>
        </p:txBody>
      </p:sp>
    </p:spTree>
    <p:extLst>
      <p:ext uri="{BB962C8B-B14F-4D97-AF65-F5344CB8AC3E}">
        <p14:creationId xmlns:p14="http://schemas.microsoft.com/office/powerpoint/2010/main" val="24014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attribute selection</a:t>
            </a:r>
          </a:p>
          <a:p>
            <a:pPr lvl="1"/>
            <a:r>
              <a:rPr lang="en-US" dirty="0" smtClean="0"/>
              <a:t>Game information</a:t>
            </a:r>
          </a:p>
          <a:p>
            <a:pPr lvl="2"/>
            <a:r>
              <a:rPr lang="en-US" dirty="0" smtClean="0"/>
              <a:t>Team, score, outcome, week</a:t>
            </a:r>
          </a:p>
          <a:p>
            <a:pPr lvl="1"/>
            <a:r>
              <a:rPr lang="en-US" dirty="0" smtClean="0"/>
              <a:t>Statistics related</a:t>
            </a:r>
          </a:p>
          <a:p>
            <a:pPr lvl="2"/>
            <a:r>
              <a:rPr lang="en-US" dirty="0" smtClean="0"/>
              <a:t>Injuries, average points for, average points against</a:t>
            </a:r>
          </a:p>
          <a:p>
            <a:pPr lvl="1"/>
            <a:r>
              <a:rPr lang="en-US" dirty="0" smtClean="0"/>
              <a:t>Outside influence</a:t>
            </a:r>
          </a:p>
          <a:p>
            <a:pPr lvl="2"/>
            <a:r>
              <a:rPr lang="en-US" dirty="0" smtClean="0"/>
              <a:t>Weather, time zone, time of games, number of days rest between games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Injuries per position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Game time</a:t>
            </a:r>
            <a:endParaRPr lang="en-US" dirty="0" smtClean="0"/>
          </a:p>
          <a:p>
            <a:r>
              <a:rPr lang="en-US" dirty="0" smtClean="0"/>
              <a:t>Sources</a:t>
            </a:r>
            <a:endParaRPr lang="en-US" dirty="0" smtClean="0"/>
          </a:p>
          <a:p>
            <a:pPr lvl="1"/>
            <a:r>
              <a:rPr lang="en-US" dirty="0" smtClean="0"/>
              <a:t>Historical databases, NFL.com, weather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Design, Tools, &amp;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Preprocessing: Binning</a:t>
            </a:r>
          </a:p>
          <a:p>
            <a:pPr lvl="1"/>
            <a:r>
              <a:rPr lang="en-US" dirty="0" smtClean="0"/>
              <a:t>Pairs, Scatterplots, Histograms</a:t>
            </a:r>
          </a:p>
          <a:p>
            <a:r>
              <a:rPr lang="en-US" dirty="0" smtClean="0"/>
              <a:t>Magnitude of Upset</a:t>
            </a:r>
          </a:p>
          <a:p>
            <a:pPr lvl="1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DBSCAN, K-means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Decision Tree, Naïve Bayes</a:t>
            </a:r>
          </a:p>
          <a:p>
            <a:r>
              <a:rPr lang="en-US" dirty="0"/>
              <a:t>Upset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Decision </a:t>
            </a:r>
            <a:r>
              <a:rPr lang="en-US" dirty="0" smtClean="0"/>
              <a:t>Tree, Naïve Bayes</a:t>
            </a:r>
          </a:p>
          <a:p>
            <a:pPr lvl="2"/>
            <a:r>
              <a:rPr lang="en-US" dirty="0" smtClean="0"/>
              <a:t>Holdout method - 70/30 split</a:t>
            </a:r>
          </a:p>
          <a:p>
            <a:pPr lvl="2"/>
            <a:r>
              <a:rPr lang="en-US" dirty="0" smtClean="0"/>
              <a:t>Past years to predict current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&lt;insert results here&gt;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36729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42318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</a:t>
            </a:r>
            <a:r>
              <a:rPr lang="en-US" dirty="0"/>
              <a:t>(x of X)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42800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108</TotalTime>
  <Words>421</Words>
  <Application>Microsoft Office PowerPoint</Application>
  <PresentationFormat>Custom</PresentationFormat>
  <Paragraphs>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Consolas</vt:lpstr>
      <vt:lpstr>Corbel</vt:lpstr>
      <vt:lpstr>Chalkboard 16x9</vt:lpstr>
      <vt:lpstr>Upset Potential in the National Football League (NFL)</vt:lpstr>
      <vt:lpstr>Agenda</vt:lpstr>
      <vt:lpstr>Introduction</vt:lpstr>
      <vt:lpstr>Dataset</vt:lpstr>
      <vt:lpstr>Experiment Design, Tools, &amp; Approaches</vt:lpstr>
      <vt:lpstr>Results</vt:lpstr>
      <vt:lpstr>Results: Data Analysis (x of X)</vt:lpstr>
      <vt:lpstr>Results: Data Analysis (x of X)</vt:lpstr>
      <vt:lpstr>Results: Data Analysis (x of X)</vt:lpstr>
      <vt:lpstr>Results: Data Analysis (x of X)</vt:lpstr>
      <vt:lpstr>Results: Data Analysis (x of X)</vt:lpstr>
      <vt:lpstr>Results: Data Analysis (x of X)</vt:lpstr>
      <vt:lpstr>Results: Data Analysis (x of X)</vt:lpstr>
      <vt:lpstr>Results: Upset Amount – Clustering (x of X)</vt:lpstr>
      <vt:lpstr>Results: Upset Amount – Clustering with DBSCAN (x of X)</vt:lpstr>
      <vt:lpstr>Results: Upset Amount – Clustering with K-means (x of X)</vt:lpstr>
      <vt:lpstr>Results: Upset Amount – Clustering with K-means (x of X)</vt:lpstr>
      <vt:lpstr>Results: Upset Amount – Clustering with K-means (x of X)</vt:lpstr>
      <vt:lpstr>Results: Upset Amount – Clustering with K-means (x of X)</vt:lpstr>
      <vt:lpstr>Results: Upset Amount – Classification with Decision Tree (x of X)</vt:lpstr>
      <vt:lpstr>Results: Upset Amount – Classification with Decision Tree (x of X)</vt:lpstr>
      <vt:lpstr>Results: Upset Amount – Classification with Decision Tree (x of X)</vt:lpstr>
      <vt:lpstr>Results: Upset Amount – Classification with Naïve Bayes (x of X)</vt:lpstr>
      <vt:lpstr>Results: Upset Amount – Classification with Naïve Bayes (x of X)</vt:lpstr>
      <vt:lpstr>Conclusion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Upset Potential in the National Football League (NFL)</dc:title>
  <dc:creator>maryjoyce</dc:creator>
  <cp:lastModifiedBy>maryjoyce</cp:lastModifiedBy>
  <cp:revision>10</cp:revision>
  <dcterms:created xsi:type="dcterms:W3CDTF">2016-12-05T01:16:40Z</dcterms:created>
  <dcterms:modified xsi:type="dcterms:W3CDTF">2016-12-06T03:32:56Z</dcterms:modified>
</cp:coreProperties>
</file>