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0" r:id="rId10"/>
    <p:sldId id="281" r:id="rId11"/>
    <p:sldId id="279" r:id="rId12"/>
    <p:sldId id="276" r:id="rId13"/>
    <p:sldId id="277" r:id="rId14"/>
    <p:sldId id="291" r:id="rId15"/>
    <p:sldId id="275" r:id="rId16"/>
    <p:sldId id="297" r:id="rId17"/>
    <p:sldId id="303" r:id="rId18"/>
    <p:sldId id="304" r:id="rId19"/>
    <p:sldId id="274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4984" autoAdjust="0"/>
  </p:normalViewPr>
  <p:slideViewPr>
    <p:cSldViewPr>
      <p:cViewPr varScale="1">
        <p:scale>
          <a:sx n="94" d="100"/>
          <a:sy n="94" d="100"/>
        </p:scale>
        <p:origin x="1176" y="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16-Dec-16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16-Dec-16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Preprocessing: Weather, Average Points</a:t>
            </a:r>
            <a:r>
              <a:rPr lang="en-US" baseline="0" dirty="0" smtClean="0"/>
              <a:t> For/Against, Magnitude of Upset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1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Bottom Left: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Top Right: Histogram of Upset Wins Away (0) or Home 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Right: Histogram of Upset Wins Average Points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Previous vs Current Season</a:t>
            </a:r>
          </a:p>
          <a:p>
            <a:r>
              <a:rPr lang="en-US" dirty="0" smtClean="0"/>
              <a:t>Right: All Seasons with 70/30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9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is calculated as the percentage of test samples correctly calculated (TP is true positive, TN is true negative)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rate is calculated as the opposite, or 1 - accuracy (FP is false positive, FN is false negative)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is calculated as the true positive (TP) recognition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is calculated as the true negative (TN) recognition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measured as a percentage of the samples classified with a positive label that are actually positive, or exactness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measured as a percentage of positive samples actually classified with a positive label, or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 is a type of accuracy measurement, which takes into account both precision and recall, with the resulting score assigned is between 0 and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16-Dec-16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16-Dec-16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</a:t>
            </a:r>
            <a:r>
              <a:rPr lang="en-US" dirty="0"/>
              <a:t>– </a:t>
            </a:r>
            <a:r>
              <a:rPr lang="en-US" dirty="0" smtClean="0"/>
              <a:t>Clustering with K-Means (1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K-means 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Clustering </a:t>
            </a:r>
            <a:r>
              <a:rPr lang="en-US" dirty="0" smtClean="0"/>
              <a:t>with K-means (3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Naïve Bayes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(UpsetAmt)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(AorH)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(AvgPF)</a:t>
            </a:r>
          </a:p>
          <a:p>
            <a:pPr lvl="1"/>
            <a:r>
              <a:rPr lang="en-US" dirty="0" smtClean="0"/>
              <a:t>Average Points Against (AvgPA)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Magnitude of Upset </a:t>
            </a:r>
            <a:r>
              <a:rPr lang="en-US" dirty="0" smtClean="0"/>
              <a:t>– Classification with 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8814" r="2941" b="10793"/>
          <a:stretch/>
        </p:blipFill>
        <p:spPr>
          <a:xfrm>
            <a:off x="1751011" y="2133600"/>
            <a:ext cx="5441795" cy="3657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0" y="5257800"/>
            <a:ext cx="3840485" cy="9144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70356"/>
            <a:ext cx="3483317" cy="26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Upset –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(AorH)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(AvgPF)</a:t>
            </a:r>
          </a:p>
          <a:p>
            <a:pPr lvl="1"/>
            <a:r>
              <a:rPr lang="en-US" dirty="0" smtClean="0"/>
              <a:t>Average Points Against (AvgPA)</a:t>
            </a:r>
          </a:p>
          <a:p>
            <a:pPr lvl="1"/>
            <a:r>
              <a:rPr lang="en-US" dirty="0" smtClean="0"/>
              <a:t>Spread (Odds)</a:t>
            </a:r>
          </a:p>
        </p:txBody>
      </p:sp>
    </p:spTree>
    <p:extLst>
      <p:ext uri="{BB962C8B-B14F-4D97-AF65-F5344CB8AC3E}">
        <p14:creationId xmlns:p14="http://schemas.microsoft.com/office/powerpoint/2010/main" val="3888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smtClean="0"/>
              <a:t>Upset – Classification with Decision Tree (1 of 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Previous vs Current Season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8590" r="3378" b="10892"/>
          <a:stretch/>
        </p:blipFill>
        <p:spPr>
          <a:xfrm>
            <a:off x="1527048" y="3124198"/>
            <a:ext cx="4416552" cy="297268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All Seasons with 70/30 Partitions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t="8590" r="3450" b="10892"/>
          <a:stretch/>
        </p:blipFill>
        <p:spPr>
          <a:xfrm>
            <a:off x="6254496" y="3124198"/>
            <a:ext cx="4416552" cy="3030968"/>
          </a:xfrm>
        </p:spPr>
      </p:pic>
    </p:spTree>
    <p:extLst>
      <p:ext uri="{BB962C8B-B14F-4D97-AF65-F5344CB8AC3E}">
        <p14:creationId xmlns:p14="http://schemas.microsoft.com/office/powerpoint/2010/main" val="10824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smtClean="0"/>
              <a:t>Upset </a:t>
            </a:r>
            <a:r>
              <a:rPr lang="en-US" dirty="0"/>
              <a:t>– </a:t>
            </a:r>
            <a:r>
              <a:rPr lang="en-US" dirty="0" smtClean="0"/>
              <a:t>Classification 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62" y="1752600"/>
            <a:ext cx="42672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181600"/>
            <a:ext cx="428105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3" y="1752600"/>
            <a:ext cx="42672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1" y="5181600"/>
            <a:ext cx="340438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one lone feature</a:t>
            </a:r>
          </a:p>
          <a:p>
            <a:pPr lvl="1"/>
            <a:r>
              <a:rPr lang="en-US" dirty="0" smtClean="0"/>
              <a:t>Major role: Away or Home, Average Points For/Against</a:t>
            </a:r>
          </a:p>
          <a:p>
            <a:pPr lvl="1"/>
            <a:r>
              <a:rPr lang="en-US" dirty="0" smtClean="0"/>
              <a:t>Rest between games, Weather</a:t>
            </a:r>
          </a:p>
          <a:p>
            <a:r>
              <a:rPr lang="en-US" dirty="0" smtClean="0"/>
              <a:t>Previous </a:t>
            </a:r>
            <a:r>
              <a:rPr lang="en-US" dirty="0"/>
              <a:t>/</a:t>
            </a:r>
            <a:r>
              <a:rPr lang="en-US" dirty="0" smtClean="0"/>
              <a:t>Current Season vs 70/30 Split</a:t>
            </a:r>
          </a:p>
          <a:p>
            <a:pPr lvl="1"/>
            <a:r>
              <a:rPr lang="en-US" dirty="0" smtClean="0"/>
              <a:t>Overall Accuracy and Error Rate:</a:t>
            </a:r>
          </a:p>
          <a:p>
            <a:pPr lvl="2"/>
            <a:r>
              <a:rPr lang="en-US" dirty="0" smtClean="0"/>
              <a:t>61% and 39% versus 73% and 27%</a:t>
            </a:r>
          </a:p>
          <a:p>
            <a:pPr lvl="1"/>
            <a:r>
              <a:rPr lang="en-US" dirty="0" smtClean="0"/>
              <a:t>Sensitivity and Specificity:</a:t>
            </a:r>
          </a:p>
          <a:p>
            <a:pPr lvl="2"/>
            <a:r>
              <a:rPr lang="en-US" dirty="0" smtClean="0"/>
              <a:t>57% and 62% versus 59% and 79%</a:t>
            </a:r>
          </a:p>
          <a:p>
            <a:pPr lvl="1"/>
            <a:r>
              <a:rPr lang="en-US" dirty="0" smtClean="0"/>
              <a:t>F-measure:</a:t>
            </a:r>
          </a:p>
          <a:p>
            <a:pPr lvl="2"/>
            <a:r>
              <a:rPr lang="en-US" dirty="0" smtClean="0"/>
              <a:t>39% Versus 58%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Dissect Average Points For/Against</a:t>
            </a:r>
          </a:p>
          <a:p>
            <a:pPr lvl="1"/>
            <a:r>
              <a:rPr lang="en-US" dirty="0" smtClean="0"/>
              <a:t>Isolate Teams</a:t>
            </a:r>
          </a:p>
          <a:p>
            <a:pPr lvl="1"/>
            <a:r>
              <a:rPr lang="en-US" dirty="0" smtClean="0"/>
              <a:t>Flag Rivalry Games, Overtime Games</a:t>
            </a:r>
          </a:p>
          <a:p>
            <a:pPr lvl="1"/>
            <a:r>
              <a:rPr lang="en-US" dirty="0" smtClean="0"/>
              <a:t>Coach 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Preprocessing, 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 smtClean="0"/>
              <a:t>Decision Tree</a:t>
            </a:r>
          </a:p>
          <a:p>
            <a:pPr lvl="3"/>
            <a:r>
              <a:rPr lang="en-US" dirty="0"/>
              <a:t>Past years to predict current </a:t>
            </a:r>
            <a:r>
              <a:rPr lang="en-US" dirty="0" smtClean="0"/>
              <a:t>year</a:t>
            </a:r>
          </a:p>
          <a:p>
            <a:pPr lvl="3"/>
            <a:r>
              <a:rPr lang="en-US" dirty="0" smtClean="0"/>
              <a:t>Holdout method - 70/30 split</a:t>
            </a:r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(UpsetAmt)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2244705" y="17526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2244705" y="426720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6551612" y="1752600"/>
            <a:ext cx="3373109" cy="2377440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6474767" y="4295335"/>
            <a:ext cx="352679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Magnitude of Upset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850</TotalTime>
  <Words>714</Words>
  <Application>Microsoft Office PowerPoint</Application>
  <PresentationFormat>Custom</PresentationFormat>
  <Paragraphs>127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2)</vt:lpstr>
      <vt:lpstr>Results: Data Analysis (2 of 2)</vt:lpstr>
      <vt:lpstr>Results: Magnitude of Upset – Clustering</vt:lpstr>
      <vt:lpstr>Results: Magnitude of Upset – Clustering with DBSCAN</vt:lpstr>
      <vt:lpstr>Results: Magnitude of Upset – Clustering with K-Means (1 of 3)</vt:lpstr>
      <vt:lpstr>Results: Magnitude of Upset – Clustering with K-means (2 of 3)</vt:lpstr>
      <vt:lpstr>Results: Magnitude of Upset – Clustering with K-means (3 of 3)</vt:lpstr>
      <vt:lpstr>Results: Magnitude of Upset – Classification with Naïve Bayes</vt:lpstr>
      <vt:lpstr>Results: Magnitude of Upset – Classification with Decision Tree</vt:lpstr>
      <vt:lpstr>Results: Upset – Classification</vt:lpstr>
      <vt:lpstr>Results: Upset – Classification with Decision Tree (1 of 2)</vt:lpstr>
      <vt:lpstr>Results: Upset – Classification with Decision Tree (2 of 2)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45</cp:revision>
  <dcterms:created xsi:type="dcterms:W3CDTF">2016-12-05T01:16:40Z</dcterms:created>
  <dcterms:modified xsi:type="dcterms:W3CDTF">2016-12-16T13:22:20Z</dcterms:modified>
</cp:coreProperties>
</file>