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8" r:id="rId3"/>
    <p:sldId id="257" r:id="rId4"/>
    <p:sldId id="295" r:id="rId5"/>
    <p:sldId id="343" r:id="rId6"/>
    <p:sldId id="344" r:id="rId7"/>
    <p:sldId id="345" r:id="rId8"/>
    <p:sldId id="346" r:id="rId9"/>
    <p:sldId id="347" r:id="rId10"/>
    <p:sldId id="348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56" r:id="rId19"/>
    <p:sldId id="357" r:id="rId20"/>
    <p:sldId id="358" r:id="rId21"/>
    <p:sldId id="359" r:id="rId22"/>
    <p:sldId id="360" r:id="rId23"/>
    <p:sldId id="361" r:id="rId24"/>
    <p:sldId id="362" r:id="rId25"/>
    <p:sldId id="363" r:id="rId26"/>
    <p:sldId id="364" r:id="rId27"/>
    <p:sldId id="365" r:id="rId28"/>
    <p:sldId id="366" r:id="rId29"/>
    <p:sldId id="367" r:id="rId30"/>
    <p:sldId id="368" r:id="rId31"/>
    <p:sldId id="369" r:id="rId32"/>
    <p:sldId id="370" r:id="rId33"/>
    <p:sldId id="371" r:id="rId34"/>
    <p:sldId id="372" r:id="rId35"/>
    <p:sldId id="373" r:id="rId36"/>
    <p:sldId id="374" r:id="rId37"/>
    <p:sldId id="375" r:id="rId38"/>
    <p:sldId id="37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42" d="100"/>
          <a:sy n="42" d="100"/>
        </p:scale>
        <p:origin x="652" y="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18D0131-D2A1-4F52-81FE-03D0C9E0C998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9C3EB79-76A8-4B61-9F0B-B0A2D82D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0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0131-D2A1-4F52-81FE-03D0C9E0C998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EB79-76A8-4B61-9F0B-B0A2D82D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80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0131-D2A1-4F52-81FE-03D0C9E0C998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EB79-76A8-4B61-9F0B-B0A2D82D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36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0131-D2A1-4F52-81FE-03D0C9E0C998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EB79-76A8-4B61-9F0B-B0A2D82D4496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2056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0131-D2A1-4F52-81FE-03D0C9E0C998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EB79-76A8-4B61-9F0B-B0A2D82D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50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0131-D2A1-4F52-81FE-03D0C9E0C998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EB79-76A8-4B61-9F0B-B0A2D82D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9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0131-D2A1-4F52-81FE-03D0C9E0C998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EB79-76A8-4B61-9F0B-B0A2D82D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80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0131-D2A1-4F52-81FE-03D0C9E0C998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EB79-76A8-4B61-9F0B-B0A2D82D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13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0131-D2A1-4F52-81FE-03D0C9E0C998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EB79-76A8-4B61-9F0B-B0A2D82D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98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0131-D2A1-4F52-81FE-03D0C9E0C998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EB79-76A8-4B61-9F0B-B0A2D82D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9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0131-D2A1-4F52-81FE-03D0C9E0C998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EB79-76A8-4B61-9F0B-B0A2D82D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37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0131-D2A1-4F52-81FE-03D0C9E0C998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EB79-76A8-4B61-9F0B-B0A2D82D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18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0131-D2A1-4F52-81FE-03D0C9E0C998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EB79-76A8-4B61-9F0B-B0A2D82D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0131-D2A1-4F52-81FE-03D0C9E0C998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EB79-76A8-4B61-9F0B-B0A2D82D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17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0131-D2A1-4F52-81FE-03D0C9E0C998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EB79-76A8-4B61-9F0B-B0A2D82D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9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0131-D2A1-4F52-81FE-03D0C9E0C998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EB79-76A8-4B61-9F0B-B0A2D82D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5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0131-D2A1-4F52-81FE-03D0C9E0C998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EB79-76A8-4B61-9F0B-B0A2D82D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9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D0131-D2A1-4F52-81FE-03D0C9E0C998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3EB79-76A8-4B61-9F0B-B0A2D82D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71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1: Core Python &amp;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3" y="4775518"/>
            <a:ext cx="8791575" cy="1655762"/>
          </a:xfrm>
        </p:spPr>
        <p:txBody>
          <a:bodyPr/>
          <a:lstStyle/>
          <a:p>
            <a:pPr algn="r"/>
            <a:r>
              <a:rPr lang="en-US" dirty="0" smtClean="0"/>
              <a:t>Week: 1 Lecture: </a:t>
            </a:r>
            <a:r>
              <a:rPr lang="en-US" dirty="0" smtClean="0"/>
              <a:t>8</a:t>
            </a:r>
            <a:endParaRPr lang="en-US" dirty="0" smtClean="0"/>
          </a:p>
          <a:p>
            <a:pPr algn="r"/>
            <a:r>
              <a:rPr lang="en-US" dirty="0" err="1" smtClean="0"/>
              <a:t>DatE</a:t>
            </a:r>
            <a:r>
              <a:rPr lang="en-US" dirty="0" smtClean="0"/>
              <a:t>: </a:t>
            </a:r>
            <a:r>
              <a:rPr lang="en-US" dirty="0" smtClean="0"/>
              <a:t>26/08/2025</a:t>
            </a:r>
            <a:endParaRPr lang="en-US" dirty="0" smtClean="0"/>
          </a:p>
          <a:p>
            <a:pPr algn="r"/>
            <a:r>
              <a:rPr lang="en-US" dirty="0"/>
              <a:t>Instructor: Orangzaib </a:t>
            </a:r>
            <a:r>
              <a:rPr lang="en-US" dirty="0" err="1" smtClean="0"/>
              <a:t>Rajpoot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97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 Good, </a:t>
            </a:r>
            <a:r>
              <a:rPr lang="en-US" dirty="0" err="1"/>
              <a:t>Pythonic</a:t>
            </a:r>
            <a:r>
              <a:rPr lang="en-US" dirty="0"/>
              <a:t> function names</a:t>
            </a:r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calculate_average</a:t>
            </a:r>
            <a:r>
              <a:rPr lang="en-US" dirty="0"/>
              <a:t>(numbers): ...</a:t>
            </a:r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send_email</a:t>
            </a:r>
            <a:r>
              <a:rPr lang="en-US" dirty="0"/>
              <a:t>(recipient, subject): ...</a:t>
            </a:r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validate_user_input</a:t>
            </a:r>
            <a:r>
              <a:rPr lang="en-US" dirty="0"/>
              <a:t>(): ...</a:t>
            </a:r>
          </a:p>
        </p:txBody>
      </p:sp>
    </p:spTree>
    <p:extLst>
      <p:ext uri="{BB962C8B-B14F-4D97-AF65-F5344CB8AC3E}">
        <p14:creationId xmlns:p14="http://schemas.microsoft.com/office/powerpoint/2010/main" val="793836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vs.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Parameter:</a:t>
            </a:r>
            <a:r>
              <a:rPr lang="en-US" dirty="0"/>
              <a:t> The variable name inside the function's parentheses. It's a placeholder for the data the function expects to receive.</a:t>
            </a:r>
          </a:p>
          <a:p>
            <a:r>
              <a:rPr lang="en-US" b="1" dirty="0"/>
              <a:t>Argument:</a:t>
            </a:r>
            <a:r>
              <a:rPr lang="en-US" dirty="0"/>
              <a:t> The actual value you pass to the function when you call 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805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 'name' is the parameter</a:t>
            </a:r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greet_user</a:t>
            </a:r>
            <a:r>
              <a:rPr lang="en-US" dirty="0"/>
              <a:t>(name):</a:t>
            </a:r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dirty="0" err="1"/>
              <a:t>f"Hello</a:t>
            </a:r>
            <a:r>
              <a:rPr lang="en-US" dirty="0"/>
              <a:t>, {name}!")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"Alice" is the argument</a:t>
            </a:r>
          </a:p>
          <a:p>
            <a:pPr marL="0" indent="0">
              <a:buNone/>
            </a:pPr>
            <a:r>
              <a:rPr lang="en-US" dirty="0" err="1"/>
              <a:t>greet_user</a:t>
            </a:r>
            <a:r>
              <a:rPr lang="en-US" dirty="0"/>
              <a:t>("Alice")</a:t>
            </a:r>
          </a:p>
        </p:txBody>
      </p:sp>
    </p:spTree>
    <p:extLst>
      <p:ext uri="{BB962C8B-B14F-4D97-AF65-F5344CB8AC3E}">
        <p14:creationId xmlns:p14="http://schemas.microsoft.com/office/powerpoint/2010/main" val="2741786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`return` Statement: Getting a Value 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functions don't just `print` something; they perform a calculation and need to give the result back to the main program. The `return` statement does this. When `return` is hit, the function immediately stops and sends the value back.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110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add_numbers</a:t>
            </a:r>
            <a:r>
              <a:rPr lang="en-US" dirty="0"/>
              <a:t>(a, b):</a:t>
            </a:r>
          </a:p>
          <a:p>
            <a:pPr marL="0" indent="0">
              <a:buNone/>
            </a:pPr>
            <a:r>
              <a:rPr lang="en-US" dirty="0"/>
              <a:t>    result = a + b</a:t>
            </a:r>
          </a:p>
          <a:p>
            <a:pPr marL="0" indent="0">
              <a:buNone/>
            </a:pPr>
            <a:r>
              <a:rPr lang="en-US" dirty="0"/>
              <a:t>    return result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sum_of_numbers</a:t>
            </a:r>
            <a:r>
              <a:rPr lang="en-US" dirty="0"/>
              <a:t> = </a:t>
            </a:r>
            <a:r>
              <a:rPr lang="en-US" dirty="0" err="1"/>
              <a:t>add_numbers</a:t>
            </a:r>
            <a:r>
              <a:rPr lang="en-US" dirty="0"/>
              <a:t>(5, 10)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f"The</a:t>
            </a:r>
            <a:r>
              <a:rPr lang="en-US" dirty="0"/>
              <a:t> sum is: {</a:t>
            </a:r>
            <a:r>
              <a:rPr lang="en-US" dirty="0" err="1"/>
              <a:t>sum_of_numbers</a:t>
            </a:r>
            <a:r>
              <a:rPr lang="en-US" dirty="0"/>
              <a:t>}")</a:t>
            </a:r>
          </a:p>
        </p:txBody>
      </p:sp>
    </p:spTree>
    <p:extLst>
      <p:ext uri="{BB962C8B-B14F-4D97-AF65-F5344CB8AC3E}">
        <p14:creationId xmlns:p14="http://schemas.microsoft.com/office/powerpoint/2010/main" val="2583004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In-Class </a:t>
            </a:r>
            <a:r>
              <a:rPr lang="en-US" b="1" dirty="0" smtClean="0"/>
              <a:t>Exercise: </a:t>
            </a:r>
            <a:r>
              <a:rPr lang="en-US" b="1" dirty="0"/>
              <a:t>Area Calculator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function called </a:t>
            </a:r>
            <a:r>
              <a:rPr lang="en-US" dirty="0" err="1"/>
              <a:t>calculate_area</a:t>
            </a:r>
            <a:r>
              <a:rPr lang="en-US" dirty="0"/>
              <a:t> that takes two parameters: width and height.</a:t>
            </a:r>
          </a:p>
          <a:p>
            <a:r>
              <a:rPr lang="en-US" dirty="0"/>
              <a:t>Inside the function, it should calculate the area (width * height).</a:t>
            </a:r>
          </a:p>
          <a:p>
            <a:r>
              <a:rPr lang="en-US" dirty="0"/>
              <a:t>The function should return the calculated area.</a:t>
            </a:r>
          </a:p>
          <a:p>
            <a:r>
              <a:rPr lang="en-US" dirty="0"/>
              <a:t>Call the function with some arguments and print the returned result.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937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Flexible and Powerful Arguments</a:t>
            </a:r>
            <a:br>
              <a:rPr lang="en-US" b="1" dirty="0"/>
            </a:br>
            <a:r>
              <a:rPr lang="en-US" sz="2400" b="1" dirty="0"/>
              <a:t>Positional vs. Keyword </a:t>
            </a:r>
            <a:r>
              <a:rPr lang="en-US" sz="2400" b="1" dirty="0" smtClean="0"/>
              <a:t>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Positional:</a:t>
            </a:r>
            <a:r>
              <a:rPr lang="en-US" dirty="0"/>
              <a:t> The arguments are matched to parameters based on their order.</a:t>
            </a:r>
          </a:p>
          <a:p>
            <a:r>
              <a:rPr lang="en-US" b="1" dirty="0"/>
              <a:t>Keyword:</a:t>
            </a:r>
            <a:r>
              <a:rPr lang="en-US" dirty="0"/>
              <a:t> You explicitly name which parameter you are providing a value for. This frees you from the order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68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describe_pet</a:t>
            </a:r>
            <a:r>
              <a:rPr lang="en-US" dirty="0"/>
              <a:t>(</a:t>
            </a:r>
            <a:r>
              <a:rPr lang="en-US" dirty="0" err="1"/>
              <a:t>animal_type</a:t>
            </a:r>
            <a:r>
              <a:rPr lang="en-US" dirty="0"/>
              <a:t>, </a:t>
            </a:r>
            <a:r>
              <a:rPr lang="en-US" dirty="0" err="1"/>
              <a:t>pet_name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dirty="0" err="1"/>
              <a:t>f"I</a:t>
            </a:r>
            <a:r>
              <a:rPr lang="en-US" dirty="0"/>
              <a:t> have a {</a:t>
            </a:r>
            <a:r>
              <a:rPr lang="en-US" dirty="0" err="1"/>
              <a:t>animal_type</a:t>
            </a:r>
            <a:r>
              <a:rPr lang="en-US" dirty="0"/>
              <a:t>} named {</a:t>
            </a:r>
            <a:r>
              <a:rPr lang="en-US" dirty="0" err="1"/>
              <a:t>pet_name</a:t>
            </a:r>
            <a:r>
              <a:rPr lang="en-US" dirty="0"/>
              <a:t>}.")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Positional arguments (order matters)</a:t>
            </a:r>
          </a:p>
          <a:p>
            <a:pPr marL="0" indent="0">
              <a:buNone/>
            </a:pPr>
            <a:r>
              <a:rPr lang="en-US" dirty="0" err="1"/>
              <a:t>describe_pet</a:t>
            </a:r>
            <a:r>
              <a:rPr lang="en-US" dirty="0"/>
              <a:t>("hamster", "Harry")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Keyword arguments (order does NOT matter)</a:t>
            </a:r>
          </a:p>
          <a:p>
            <a:pPr marL="0" indent="0">
              <a:buNone/>
            </a:pPr>
            <a:r>
              <a:rPr lang="en-US" dirty="0" err="1"/>
              <a:t>describe_pet</a:t>
            </a:r>
            <a:r>
              <a:rPr lang="en-US" dirty="0"/>
              <a:t>(</a:t>
            </a:r>
            <a:r>
              <a:rPr lang="en-US" dirty="0" err="1"/>
              <a:t>pet_name</a:t>
            </a:r>
            <a:r>
              <a:rPr lang="en-US" dirty="0"/>
              <a:t>="Willow", </a:t>
            </a:r>
            <a:r>
              <a:rPr lang="en-US" dirty="0" err="1"/>
              <a:t>animal_type</a:t>
            </a:r>
            <a:r>
              <a:rPr lang="en-US" dirty="0"/>
              <a:t>="dog")</a:t>
            </a:r>
          </a:p>
        </p:txBody>
      </p:sp>
    </p:spTree>
    <p:extLst>
      <p:ext uri="{BB962C8B-B14F-4D97-AF65-F5344CB8AC3E}">
        <p14:creationId xmlns:p14="http://schemas.microsoft.com/office/powerpoint/2010/main" val="3104401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Default Parameter </a:t>
            </a:r>
            <a:r>
              <a:rPr lang="en-US" b="1" dirty="0" smtClean="0"/>
              <a:t>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provide a default value for a parameter. If an argument for that parameter is not provided when the function is called, the default value is used.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401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animal_type</a:t>
            </a:r>
            <a:r>
              <a:rPr lang="en-US" dirty="0"/>
              <a:t> now has a default value</a:t>
            </a:r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describe_pet</a:t>
            </a:r>
            <a:r>
              <a:rPr lang="en-US" dirty="0"/>
              <a:t>(</a:t>
            </a:r>
            <a:r>
              <a:rPr lang="en-US" dirty="0" err="1"/>
              <a:t>pet_name</a:t>
            </a:r>
            <a:r>
              <a:rPr lang="en-US" dirty="0"/>
              <a:t>, </a:t>
            </a:r>
            <a:r>
              <a:rPr lang="en-US" dirty="0" err="1"/>
              <a:t>animal_type</a:t>
            </a:r>
            <a:r>
              <a:rPr lang="en-US" dirty="0"/>
              <a:t>="dog"):</a:t>
            </a:r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dirty="0" err="1"/>
              <a:t>f"I</a:t>
            </a:r>
            <a:r>
              <a:rPr lang="en-US" dirty="0"/>
              <a:t> have a {</a:t>
            </a:r>
            <a:r>
              <a:rPr lang="en-US" dirty="0" err="1"/>
              <a:t>animal_type</a:t>
            </a:r>
            <a:r>
              <a:rPr lang="en-US" dirty="0"/>
              <a:t>} named {</a:t>
            </a:r>
            <a:r>
              <a:rPr lang="en-US" dirty="0" err="1"/>
              <a:t>pet_name</a:t>
            </a:r>
            <a:r>
              <a:rPr lang="en-US" dirty="0"/>
              <a:t>}.")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describe_pet</a:t>
            </a:r>
            <a:r>
              <a:rPr lang="en-US" dirty="0"/>
              <a:t>("Willow") # Uses the default "dog"</a:t>
            </a:r>
          </a:p>
          <a:p>
            <a:pPr marL="0" indent="0">
              <a:buNone/>
            </a:pPr>
            <a:r>
              <a:rPr lang="en-US" dirty="0" err="1"/>
              <a:t>describe_pet</a:t>
            </a:r>
            <a:r>
              <a:rPr lang="en-US" dirty="0"/>
              <a:t>("Goldie", </a:t>
            </a:r>
            <a:r>
              <a:rPr lang="en-US" dirty="0" err="1"/>
              <a:t>animal_type</a:t>
            </a:r>
            <a:r>
              <a:rPr lang="en-US" dirty="0"/>
              <a:t>="fish") # Overrides the default</a:t>
            </a:r>
          </a:p>
        </p:txBody>
      </p:sp>
    </p:spTree>
    <p:extLst>
      <p:ext uri="{BB962C8B-B14F-4D97-AF65-F5344CB8AC3E}">
        <p14:creationId xmlns:p14="http://schemas.microsoft.com/office/powerpoint/2010/main" val="688884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Art of Reusability: Building with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Welcome back!</a:t>
            </a:r>
            <a:r>
              <a:rPr lang="en-US" dirty="0"/>
              <a:t> Today, we transition from writing simple scripts to creating structured, professional code. Functions are the fundamental building blocks that allow us to name a piece of logic, package it up, and reuse it. Mastering them is the key to writing clean, efficient, and scalable programs.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67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Arbitrary Arguments: *</a:t>
            </a:r>
            <a:r>
              <a:rPr lang="en-US" b="1" dirty="0" err="1"/>
              <a:t>args</a:t>
            </a:r>
            <a:r>
              <a:rPr lang="en-US" b="1" dirty="0"/>
              <a:t> and **</a:t>
            </a:r>
            <a:r>
              <a:rPr lang="en-US" b="1" dirty="0" err="1" smtClean="0"/>
              <a:t>kwargs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you don't know how many arguments a function will receive?</a:t>
            </a:r>
          </a:p>
          <a:p>
            <a:pPr lvl="1"/>
            <a:r>
              <a:rPr lang="en-US" dirty="0"/>
              <a:t>*</a:t>
            </a:r>
            <a:r>
              <a:rPr lang="en-US" dirty="0" err="1"/>
              <a:t>args</a:t>
            </a:r>
            <a:r>
              <a:rPr lang="en-US" dirty="0"/>
              <a:t>: Gathers any number of </a:t>
            </a:r>
            <a:r>
              <a:rPr lang="en-US" b="1" dirty="0"/>
              <a:t>positional</a:t>
            </a:r>
            <a:r>
              <a:rPr lang="en-US" dirty="0"/>
              <a:t> arguments into a </a:t>
            </a:r>
            <a:r>
              <a:rPr lang="en-US" b="1" dirty="0"/>
              <a:t>tuple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**</a:t>
            </a:r>
            <a:r>
              <a:rPr lang="en-US" dirty="0" err="1"/>
              <a:t>kwargs</a:t>
            </a:r>
            <a:r>
              <a:rPr lang="en-US" dirty="0"/>
              <a:t>: Gathers any number of </a:t>
            </a:r>
            <a:r>
              <a:rPr lang="en-US" b="1" dirty="0"/>
              <a:t>keyword</a:t>
            </a:r>
            <a:r>
              <a:rPr lang="en-US" dirty="0"/>
              <a:t> arguments into a </a:t>
            </a:r>
            <a:r>
              <a:rPr lang="en-US" b="1" dirty="0"/>
              <a:t>dictionary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685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5740"/>
            <a:ext cx="4451668" cy="62941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# *</a:t>
            </a:r>
            <a:r>
              <a:rPr lang="en-US" dirty="0" err="1"/>
              <a:t>args</a:t>
            </a:r>
            <a:r>
              <a:rPr lang="en-US" dirty="0"/>
              <a:t> example: a function that can sum any number of values</a:t>
            </a:r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sum_all</a:t>
            </a:r>
            <a:r>
              <a:rPr lang="en-US" dirty="0"/>
              <a:t>(*numbers):</a:t>
            </a:r>
          </a:p>
          <a:p>
            <a:pPr marL="0" indent="0">
              <a:buNone/>
            </a:pPr>
            <a:r>
              <a:rPr lang="en-US" dirty="0"/>
              <a:t>    total = 0</a:t>
            </a:r>
          </a:p>
          <a:p>
            <a:pPr marL="0" indent="0">
              <a:buNone/>
            </a:pPr>
            <a:r>
              <a:rPr lang="en-US" dirty="0"/>
              <a:t>    for </a:t>
            </a:r>
            <a:r>
              <a:rPr lang="en-US" dirty="0" err="1"/>
              <a:t>num</a:t>
            </a:r>
            <a:r>
              <a:rPr lang="en-US" dirty="0"/>
              <a:t> in numbers: # 'numbers' is a tuple</a:t>
            </a:r>
          </a:p>
          <a:p>
            <a:pPr marL="0" indent="0">
              <a:buNone/>
            </a:pPr>
            <a:r>
              <a:rPr lang="en-US" dirty="0"/>
              <a:t>        total += </a:t>
            </a:r>
            <a:r>
              <a:rPr lang="en-US" dirty="0" err="1"/>
              <a:t>num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return total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sum_all</a:t>
            </a:r>
            <a:r>
              <a:rPr lang="en-US" dirty="0"/>
              <a:t>(1, 2, 3)) # -&gt; 6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sum_all</a:t>
            </a:r>
            <a:r>
              <a:rPr lang="en-US" dirty="0"/>
              <a:t>(10, 20, 30, 40)) # -&gt; 100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60172" y="205740"/>
            <a:ext cx="4665028" cy="629412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# **</a:t>
            </a:r>
            <a:r>
              <a:rPr lang="en-US" dirty="0" err="1" smtClean="0"/>
              <a:t>kwargs</a:t>
            </a:r>
            <a:r>
              <a:rPr lang="en-US" dirty="0" smtClean="0"/>
              <a:t> example: a function that builds a user profile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build_profile</a:t>
            </a:r>
            <a:r>
              <a:rPr lang="en-US" dirty="0" smtClean="0"/>
              <a:t>(first, last, **</a:t>
            </a:r>
            <a:r>
              <a:rPr lang="en-US" dirty="0" err="1" smtClean="0"/>
              <a:t>user_info</a:t>
            </a:r>
            <a:r>
              <a:rPr lang="en-US" dirty="0" smtClean="0"/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</a:t>
            </a:r>
            <a:r>
              <a:rPr lang="en-US" dirty="0" err="1" smtClean="0"/>
              <a:t>user_info</a:t>
            </a:r>
            <a:r>
              <a:rPr lang="en-US" dirty="0" smtClean="0"/>
              <a:t>['</a:t>
            </a:r>
            <a:r>
              <a:rPr lang="en-US" dirty="0" err="1" smtClean="0"/>
              <a:t>first_name</a:t>
            </a:r>
            <a:r>
              <a:rPr lang="en-US" dirty="0" smtClean="0"/>
              <a:t>'] = first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</a:t>
            </a:r>
            <a:r>
              <a:rPr lang="en-US" dirty="0" err="1" smtClean="0"/>
              <a:t>user_info</a:t>
            </a:r>
            <a:r>
              <a:rPr lang="en-US" dirty="0" smtClean="0"/>
              <a:t>['</a:t>
            </a:r>
            <a:r>
              <a:rPr lang="en-US" dirty="0" err="1" smtClean="0"/>
              <a:t>last_name</a:t>
            </a:r>
            <a:r>
              <a:rPr lang="en-US" dirty="0" smtClean="0"/>
              <a:t>'] = last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return </a:t>
            </a:r>
            <a:r>
              <a:rPr lang="en-US" dirty="0" err="1" smtClean="0"/>
              <a:t>user_info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profile = </a:t>
            </a:r>
            <a:r>
              <a:rPr lang="en-US" dirty="0" err="1" smtClean="0"/>
              <a:t>build_profile</a:t>
            </a:r>
            <a:r>
              <a:rPr lang="en-US" dirty="0" smtClean="0"/>
              <a:t>('albert', '</a:t>
            </a:r>
            <a:r>
              <a:rPr lang="en-US" dirty="0" err="1" smtClean="0"/>
              <a:t>einstein</a:t>
            </a:r>
            <a:r>
              <a:rPr lang="en-US" dirty="0" smtClean="0"/>
              <a:t>',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            location='</a:t>
            </a:r>
            <a:r>
              <a:rPr lang="en-US" dirty="0" err="1" smtClean="0"/>
              <a:t>princeton</a:t>
            </a:r>
            <a:r>
              <a:rPr lang="en-US" dirty="0" smtClean="0"/>
              <a:t>',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            field='physics')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print(profile)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# {'location': '</a:t>
            </a:r>
            <a:r>
              <a:rPr lang="en-US" dirty="0" err="1" smtClean="0"/>
              <a:t>princeton</a:t>
            </a:r>
            <a:r>
              <a:rPr lang="en-US" dirty="0" smtClean="0"/>
              <a:t>', 'field': 'physics', '</a:t>
            </a:r>
            <a:r>
              <a:rPr lang="en-US" dirty="0" err="1" smtClean="0"/>
              <a:t>first_name</a:t>
            </a:r>
            <a:r>
              <a:rPr lang="en-US" dirty="0" smtClean="0"/>
              <a:t>': 'albert', '</a:t>
            </a:r>
            <a:r>
              <a:rPr lang="en-US" dirty="0" err="1" smtClean="0"/>
              <a:t>last_name</a:t>
            </a:r>
            <a:r>
              <a:rPr lang="en-US" dirty="0" smtClean="0"/>
              <a:t>': '</a:t>
            </a:r>
            <a:r>
              <a:rPr lang="en-US" dirty="0" err="1" smtClean="0"/>
              <a:t>einstein</a:t>
            </a:r>
            <a:r>
              <a:rPr lang="en-US" dirty="0" smtClean="0"/>
              <a:t>'}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859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In-Class </a:t>
            </a:r>
            <a:r>
              <a:rPr lang="en-US" b="1" dirty="0" smtClean="0"/>
              <a:t>Exercise: </a:t>
            </a:r>
            <a:r>
              <a:rPr lang="en-US" b="1" dirty="0"/>
              <a:t>Pizza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function </a:t>
            </a:r>
            <a:r>
              <a:rPr lang="en-US" dirty="0" err="1"/>
              <a:t>make_pizza</a:t>
            </a:r>
            <a:r>
              <a:rPr lang="en-US" dirty="0"/>
              <a:t>(size, *toppings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It </a:t>
            </a:r>
            <a:r>
              <a:rPr lang="en-US" dirty="0"/>
              <a:t>should print a summary of the pizza being ordered, like: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"Making a 12-inch pizza with the following toppings:"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Then, it should loop through the toppings tuple and print each one.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Call the function a couple of times with different sizes and numbers of toppings.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388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Advanced Returns: return vs. </a:t>
            </a:r>
            <a:r>
              <a:rPr lang="en-US" b="1" dirty="0" smtClean="0"/>
              <a:t>yield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return statement terminates a function and sends back a single value. The yield keyword turns a function into a </a:t>
            </a:r>
            <a:r>
              <a:rPr lang="en-US" b="1" dirty="0"/>
              <a:t>generator</a:t>
            </a:r>
            <a:r>
              <a:rPr lang="en-US" dirty="0"/>
              <a:t>, which produces a sequence of values over time without storing them all in memory</a:t>
            </a:r>
            <a:r>
              <a:rPr lang="en-US" dirty="0" smtClean="0"/>
              <a:t>.</a:t>
            </a:r>
          </a:p>
          <a:p>
            <a:r>
              <a:rPr lang="en-US" b="1" dirty="0"/>
              <a:t>Key Takeaway:</a:t>
            </a:r>
            <a:r>
              <a:rPr lang="en-US" dirty="0"/>
              <a:t> Use yield when you are working with a potentially huge sequence of data and want to be memory-efficient.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08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# A generator function that yields values one by one</a:t>
            </a:r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get_even_numbers_generator</a:t>
            </a:r>
            <a:r>
              <a:rPr lang="en-US" dirty="0"/>
              <a:t>(limit):</a:t>
            </a:r>
          </a:p>
          <a:p>
            <a:pPr marL="0" indent="0">
              <a:buNone/>
            </a:pPr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range(limit):</a:t>
            </a:r>
          </a:p>
          <a:p>
            <a:pPr marL="0" indent="0">
              <a:buNone/>
            </a:pPr>
            <a:r>
              <a:rPr lang="en-US" dirty="0"/>
              <a:t>        if </a:t>
            </a:r>
            <a:r>
              <a:rPr lang="en-US" dirty="0" err="1"/>
              <a:t>i</a:t>
            </a:r>
            <a:r>
              <a:rPr lang="en-US" dirty="0"/>
              <a:t> % 2 == 0:</a:t>
            </a:r>
          </a:p>
          <a:p>
            <a:pPr marL="0" indent="0">
              <a:buNone/>
            </a:pPr>
            <a:r>
              <a:rPr lang="en-US" dirty="0"/>
              <a:t>            yield </a:t>
            </a:r>
            <a:r>
              <a:rPr lang="en-US" dirty="0" err="1"/>
              <a:t>i</a:t>
            </a:r>
            <a:r>
              <a:rPr lang="en-US" dirty="0"/>
              <a:t> # Pauses here, returns </a:t>
            </a:r>
            <a:r>
              <a:rPr lang="en-US" dirty="0" err="1"/>
              <a:t>i</a:t>
            </a:r>
            <a:r>
              <a:rPr lang="en-US" dirty="0"/>
              <a:t>, and waits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You can loop over it just like a list</a:t>
            </a:r>
          </a:p>
          <a:p>
            <a:pPr marL="0" indent="0">
              <a:buNone/>
            </a:pPr>
            <a:r>
              <a:rPr lang="en-US" dirty="0"/>
              <a:t>for number in </a:t>
            </a:r>
            <a:r>
              <a:rPr lang="en-US" dirty="0" err="1"/>
              <a:t>get_even_numbers_generator</a:t>
            </a:r>
            <a:r>
              <a:rPr lang="en-US" dirty="0"/>
              <a:t>(10):</a:t>
            </a:r>
          </a:p>
          <a:p>
            <a:pPr marL="0" indent="0">
              <a:buNone/>
            </a:pPr>
            <a:r>
              <a:rPr lang="en-US" dirty="0"/>
              <a:t>    print(number) # Prints 0, 2, 4, 6, 8</a:t>
            </a:r>
          </a:p>
        </p:txBody>
      </p:sp>
    </p:spTree>
    <p:extLst>
      <p:ext uri="{BB962C8B-B14F-4D97-AF65-F5344CB8AC3E}">
        <p14:creationId xmlns:p14="http://schemas.microsoft.com/office/powerpoint/2010/main" val="14347043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In-Class </a:t>
            </a:r>
            <a:r>
              <a:rPr lang="en-US" b="1" dirty="0" smtClean="0"/>
              <a:t>Exercise: </a:t>
            </a:r>
            <a:r>
              <a:rPr lang="en-US" b="1" dirty="0"/>
              <a:t>Countdown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generator function countdown(start) that takes a number and yields each number from start down to 1. Then, use a for loop to print the countdown from 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0205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Scope, Best Practices &amp; The Hands-On Lab</a:t>
            </a:r>
            <a:br>
              <a:rPr lang="en-US" b="1" dirty="0"/>
            </a:br>
            <a:r>
              <a:rPr lang="en-US" sz="2400" b="1" dirty="0"/>
              <a:t>Variable Scope: Local vs. </a:t>
            </a:r>
            <a:r>
              <a:rPr lang="en-US" sz="2400" b="1" dirty="0" smtClean="0"/>
              <a:t>Global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Global Scope:</a:t>
            </a:r>
            <a:r>
              <a:rPr lang="en-US" dirty="0"/>
              <a:t> A variable defined in the main body of a Python file. It can be accessed anywhere in the file.</a:t>
            </a:r>
          </a:p>
          <a:p>
            <a:r>
              <a:rPr lang="en-US" b="1" dirty="0"/>
              <a:t>Local Scope:</a:t>
            </a:r>
            <a:r>
              <a:rPr lang="en-US" dirty="0"/>
              <a:t> A variable defined inside a function. It can only be accessed </a:t>
            </a:r>
            <a:r>
              <a:rPr lang="en-US" i="1" dirty="0"/>
              <a:t>within that function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It's best practice to avoid modifying global variables from within functions. Pass data in as parameters and return results.</a:t>
            </a:r>
          </a:p>
        </p:txBody>
      </p:sp>
    </p:spTree>
    <p:extLst>
      <p:ext uri="{BB962C8B-B14F-4D97-AF65-F5344CB8AC3E}">
        <p14:creationId xmlns:p14="http://schemas.microsoft.com/office/powerpoint/2010/main" val="24132556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global_var</a:t>
            </a:r>
            <a:r>
              <a:rPr lang="en-US" dirty="0"/>
              <a:t> = "I am global" # Global scope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my_function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local_var</a:t>
            </a:r>
            <a:r>
              <a:rPr lang="en-US" dirty="0"/>
              <a:t> = "I am local" # Local scope</a:t>
            </a:r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dirty="0" err="1"/>
              <a:t>global_var</a:t>
            </a:r>
            <a:r>
              <a:rPr lang="en-US" dirty="0"/>
              <a:t>) # Can access global variables</a:t>
            </a:r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dirty="0" err="1"/>
              <a:t>local_var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my_function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# print(</a:t>
            </a:r>
            <a:r>
              <a:rPr lang="en-US" dirty="0" err="1"/>
              <a:t>local_var</a:t>
            </a:r>
            <a:r>
              <a:rPr lang="en-US" dirty="0"/>
              <a:t>) # This would cause a </a:t>
            </a:r>
            <a:r>
              <a:rPr lang="en-US" dirty="0" err="1"/>
              <a:t>NameError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813850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Docstrings</a:t>
            </a:r>
            <a:r>
              <a:rPr lang="en-US" b="1" dirty="0"/>
              <a:t>: Documenting Your </a:t>
            </a:r>
            <a:r>
              <a:rPr lang="en-US" b="1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docstring</a:t>
            </a:r>
            <a:r>
              <a:rPr lang="en-US" dirty="0"/>
              <a:t> is a string literal that occurs as the first statement in a function definition. It explains what the function does. It's a crucial part of writing professional, reusable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660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8120"/>
            <a:ext cx="10623868" cy="643128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calculate_average</a:t>
            </a:r>
            <a:r>
              <a:rPr lang="en-US" dirty="0"/>
              <a:t>(numbers):</a:t>
            </a:r>
          </a:p>
          <a:p>
            <a:pPr marL="0" indent="0">
              <a:buNone/>
            </a:pPr>
            <a:r>
              <a:rPr lang="en-US" dirty="0"/>
              <a:t>    """Calculates the average of a list of numbers.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Args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numbers (list): A list of numbers (integers or floats).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Returns:</a:t>
            </a:r>
          </a:p>
          <a:p>
            <a:pPr marL="0" indent="0">
              <a:buNone/>
            </a:pPr>
            <a:r>
              <a:rPr lang="en-US" dirty="0"/>
              <a:t>        float: The average of the numbers, or 0 if the list is empty.</a:t>
            </a:r>
          </a:p>
          <a:p>
            <a:pPr marL="0" indent="0">
              <a:buNone/>
            </a:pPr>
            <a:r>
              <a:rPr lang="en-US" dirty="0"/>
              <a:t>    """</a:t>
            </a:r>
          </a:p>
          <a:p>
            <a:pPr marL="0" indent="0">
              <a:buNone/>
            </a:pPr>
            <a:r>
              <a:rPr lang="en-US" dirty="0"/>
              <a:t>    if not numbers:</a:t>
            </a:r>
          </a:p>
          <a:p>
            <a:pPr marL="0" indent="0">
              <a:buNone/>
            </a:pPr>
            <a:r>
              <a:rPr lang="en-US" dirty="0"/>
              <a:t>        return 0</a:t>
            </a:r>
          </a:p>
          <a:p>
            <a:pPr marL="0" indent="0">
              <a:buNone/>
            </a:pPr>
            <a:r>
              <a:rPr lang="en-US" dirty="0"/>
              <a:t>    return sum(numbers) / </a:t>
            </a:r>
            <a:r>
              <a:rPr lang="en-US" dirty="0" err="1"/>
              <a:t>len</a:t>
            </a:r>
            <a:r>
              <a:rPr lang="en-US" dirty="0"/>
              <a:t>(numbers)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You can now get help on your own function!</a:t>
            </a:r>
          </a:p>
          <a:p>
            <a:pPr marL="0" indent="0">
              <a:buNone/>
            </a:pPr>
            <a:r>
              <a:rPr lang="en-US" dirty="0"/>
              <a:t>help(</a:t>
            </a:r>
            <a:r>
              <a:rPr lang="en-US" dirty="0" err="1"/>
              <a:t>calculate_average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5018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Today's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97088"/>
            <a:ext cx="4847908" cy="4151313"/>
          </a:xfrm>
        </p:spPr>
        <p:txBody>
          <a:bodyPr>
            <a:noAutofit/>
          </a:bodyPr>
          <a:lstStyle/>
          <a:p>
            <a:r>
              <a:rPr lang="en-US" b="1" dirty="0"/>
              <a:t>The "What" and "Why" of Functions</a:t>
            </a:r>
          </a:p>
          <a:p>
            <a:pPr lvl="1"/>
            <a:r>
              <a:rPr lang="en-US" sz="1800" dirty="0"/>
              <a:t>The DRY Principle: Don't Repeat Yourself</a:t>
            </a:r>
          </a:p>
          <a:p>
            <a:pPr lvl="1"/>
            <a:r>
              <a:rPr lang="en-US" sz="1800" dirty="0"/>
              <a:t>Defining a Function: The </a:t>
            </a:r>
            <a:r>
              <a:rPr lang="en-US" sz="1800" dirty="0" err="1"/>
              <a:t>def</a:t>
            </a:r>
            <a:r>
              <a:rPr lang="en-US" sz="1800" dirty="0"/>
              <a:t> Statement</a:t>
            </a:r>
          </a:p>
          <a:p>
            <a:pPr lvl="1"/>
            <a:r>
              <a:rPr lang="en-US" sz="1800" dirty="0"/>
              <a:t>The pass Statement: A Placeholder for Future Code</a:t>
            </a:r>
          </a:p>
          <a:p>
            <a:pPr lvl="1"/>
            <a:r>
              <a:rPr lang="en-US" sz="1800" dirty="0"/>
              <a:t>Python Function Naming Conventions</a:t>
            </a:r>
          </a:p>
          <a:p>
            <a:pPr lvl="1"/>
            <a:r>
              <a:rPr lang="en-US" sz="1800" dirty="0"/>
              <a:t>Parameters vs. Arguments</a:t>
            </a:r>
          </a:p>
          <a:p>
            <a:pPr lvl="1"/>
            <a:r>
              <a:rPr lang="en-US" sz="1800" dirty="0"/>
              <a:t>The return Statement: Getting a Value Back</a:t>
            </a:r>
          </a:p>
          <a:p>
            <a:pPr lvl="1"/>
            <a:r>
              <a:rPr lang="en-US" sz="1800" dirty="0"/>
              <a:t>Interactive Exercises: Simple Calculators and </a:t>
            </a:r>
            <a:r>
              <a:rPr lang="en-US" sz="1800" dirty="0" smtClean="0"/>
              <a:t>Greeters</a:t>
            </a:r>
            <a:endParaRPr lang="en-US" sz="18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370320" y="2097087"/>
            <a:ext cx="4677091" cy="41513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Flexible Arguments &amp; Advanced Returns</a:t>
            </a:r>
            <a:endParaRPr lang="en-US" dirty="0"/>
          </a:p>
          <a:p>
            <a:pPr lvl="1"/>
            <a:r>
              <a:rPr lang="en-US" dirty="0"/>
              <a:t>Positional vs. Keyword Arguments &amp; Default Values</a:t>
            </a:r>
          </a:p>
          <a:p>
            <a:pPr lvl="1"/>
            <a:r>
              <a:rPr lang="en-US" dirty="0"/>
              <a:t>Arbitrary Arguments: *</a:t>
            </a:r>
            <a:r>
              <a:rPr lang="en-US" dirty="0" err="1"/>
              <a:t>args</a:t>
            </a:r>
            <a:r>
              <a:rPr lang="en-US" dirty="0"/>
              <a:t> and **</a:t>
            </a:r>
            <a:r>
              <a:rPr lang="en-US" dirty="0" err="1"/>
              <a:t>kwargs</a:t>
            </a:r>
            <a:endParaRPr lang="en-US" dirty="0"/>
          </a:p>
          <a:p>
            <a:pPr lvl="1"/>
            <a:r>
              <a:rPr lang="en-US" dirty="0"/>
              <a:t>Advanced Returns: return vs. yield (Introducing Generators)</a:t>
            </a:r>
          </a:p>
          <a:p>
            <a:pPr lvl="1"/>
            <a:r>
              <a:rPr lang="en-US" i="1" dirty="0"/>
              <a:t>Interactive Exercises: Flexible Pizza Order &amp; Simple Generators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3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 main Function </a:t>
            </a:r>
            <a:r>
              <a:rPr lang="en-US" b="1" dirty="0" smtClean="0"/>
              <a:t>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many other languages, execution starts in a main function. Python doesn't require this, but it's a very strong convention. It organizes your code, making it clear where the primary logic of your script begins.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6845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main():</a:t>
            </a:r>
          </a:p>
          <a:p>
            <a:pPr marL="0" indent="0">
              <a:buNone/>
            </a:pPr>
            <a:r>
              <a:rPr lang="en-US" dirty="0"/>
              <a:t>    """The main entry point for the script."""</a:t>
            </a:r>
          </a:p>
          <a:p>
            <a:pPr marL="0" indent="0">
              <a:buNone/>
            </a:pPr>
            <a:r>
              <a:rPr lang="en-US" dirty="0"/>
              <a:t>    print("Starting the program...")</a:t>
            </a:r>
          </a:p>
          <a:p>
            <a:pPr marL="0" indent="0">
              <a:buNone/>
            </a:pPr>
            <a:r>
              <a:rPr lang="en-US" dirty="0"/>
              <a:t>    # ... call other functions ...</a:t>
            </a:r>
          </a:p>
          <a:p>
            <a:pPr marL="0" indent="0">
              <a:buNone/>
            </a:pPr>
            <a:r>
              <a:rPr lang="en-US" dirty="0"/>
              <a:t>    print("Program finished.")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--- Script execution starts here ---</a:t>
            </a:r>
          </a:p>
          <a:p>
            <a:pPr marL="0" indent="0">
              <a:buNone/>
            </a:pPr>
            <a:r>
              <a:rPr lang="en-US" dirty="0"/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39617487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Making Scripts Executable: if __name__ == "__main</a:t>
            </a:r>
            <a:r>
              <a:rPr lang="en-US" b="1" dirty="0" smtClean="0"/>
              <a:t>__"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one of the most important idioms in Python. It allows a Python file to be used in two ways: as a standalone script or as an importable module. The code inside this block </a:t>
            </a:r>
            <a:r>
              <a:rPr lang="en-US" b="1" dirty="0"/>
              <a:t>only</a:t>
            </a:r>
            <a:r>
              <a:rPr lang="en-US" dirty="0"/>
              <a:t> runs when the file is executed directly.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8099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426720"/>
            <a:ext cx="10471468" cy="53644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reusable_function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    return "This can be imported."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main():</a:t>
            </a:r>
          </a:p>
          <a:p>
            <a:pPr marL="0" indent="0">
              <a:buNone/>
            </a:pPr>
            <a:r>
              <a:rPr lang="en-US" dirty="0"/>
              <a:t>    print("This script is being run directly.")</a:t>
            </a:r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dirty="0" err="1"/>
              <a:t>reusable_function</a:t>
            </a:r>
            <a:r>
              <a:rPr lang="en-US" dirty="0"/>
              <a:t>())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This check ensures main() is only called when we run `python my_script.py`</a:t>
            </a:r>
          </a:p>
          <a:p>
            <a:pPr marL="0" indent="0">
              <a:buNone/>
            </a:pPr>
            <a:r>
              <a:rPr lang="en-US" dirty="0"/>
              <a:t>if __name__ == "__main__":</a:t>
            </a:r>
          </a:p>
          <a:p>
            <a:pPr marL="0" indent="0">
              <a:buNone/>
            </a:pPr>
            <a:r>
              <a:rPr lang="en-US" dirty="0"/>
              <a:t>    main()</a:t>
            </a:r>
          </a:p>
        </p:txBody>
      </p:sp>
    </p:spTree>
    <p:extLst>
      <p:ext uri="{BB962C8B-B14F-4D97-AF65-F5344CB8AC3E}">
        <p14:creationId xmlns:p14="http://schemas.microsoft.com/office/powerpoint/2010/main" val="1777334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Handling Command-Line Arguments with </a:t>
            </a:r>
            <a:r>
              <a:rPr lang="en-US" b="1" dirty="0" err="1" smtClean="0"/>
              <a:t>sys.argv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Python's sys module lets your script accept arguments from the command line. </a:t>
            </a:r>
            <a:r>
              <a:rPr lang="en-US" dirty="0" err="1"/>
              <a:t>sys.argv</a:t>
            </a:r>
            <a:r>
              <a:rPr lang="en-US" dirty="0"/>
              <a:t> is a </a:t>
            </a:r>
            <a:r>
              <a:rPr lang="en-US" b="1" dirty="0"/>
              <a:t>list</a:t>
            </a:r>
            <a:r>
              <a:rPr lang="en-US" dirty="0"/>
              <a:t> of strings containing these arguments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err="1"/>
              <a:t>sys.argv</a:t>
            </a:r>
            <a:r>
              <a:rPr lang="en-US" dirty="0"/>
              <a:t>[0] is always the name of the script itself.</a:t>
            </a:r>
          </a:p>
          <a:p>
            <a:pPr lvl="1"/>
            <a:r>
              <a:rPr lang="en-US" dirty="0" err="1"/>
              <a:t>sys.argv</a:t>
            </a:r>
            <a:r>
              <a:rPr lang="en-US" dirty="0"/>
              <a:t>[1] is the first argument, </a:t>
            </a:r>
            <a:r>
              <a:rPr lang="en-US" dirty="0" err="1"/>
              <a:t>sys.argv</a:t>
            </a:r>
            <a:r>
              <a:rPr lang="en-US" dirty="0"/>
              <a:t>[2] is the second, and so </a:t>
            </a:r>
            <a:r>
              <a:rPr lang="en-US" dirty="0" smtClean="0"/>
              <a:t>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6559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0"/>
            <a:ext cx="10364788" cy="6858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# Save as greet.py</a:t>
            </a:r>
          </a:p>
          <a:p>
            <a:pPr marL="0" indent="0">
              <a:buNone/>
            </a:pPr>
            <a:r>
              <a:rPr lang="en-US" dirty="0"/>
              <a:t>import sys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main():</a:t>
            </a:r>
          </a:p>
          <a:p>
            <a:pPr marL="0" indent="0">
              <a:buNone/>
            </a:pPr>
            <a:r>
              <a:rPr lang="en-US" dirty="0"/>
              <a:t>    if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sys.argv</a:t>
            </a:r>
            <a:r>
              <a:rPr lang="en-US" dirty="0"/>
              <a:t>) &gt; 1:</a:t>
            </a:r>
          </a:p>
          <a:p>
            <a:pPr marL="0" indent="0">
              <a:buNone/>
            </a:pPr>
            <a:r>
              <a:rPr lang="en-US" dirty="0"/>
              <a:t>        name = </a:t>
            </a:r>
            <a:r>
              <a:rPr lang="en-US" dirty="0" err="1"/>
              <a:t>sys.argv</a:t>
            </a:r>
            <a:r>
              <a:rPr lang="en-US" dirty="0"/>
              <a:t>[1] # Get the first argument</a:t>
            </a:r>
          </a:p>
          <a:p>
            <a:pPr marL="0" indent="0">
              <a:buNone/>
            </a:pPr>
            <a:r>
              <a:rPr lang="en-US" dirty="0"/>
              <a:t>        print(</a:t>
            </a:r>
            <a:r>
              <a:rPr lang="en-US" dirty="0" err="1"/>
              <a:t>f"Hello</a:t>
            </a:r>
            <a:r>
              <a:rPr lang="en-US" dirty="0"/>
              <a:t>, {name}!")</a:t>
            </a:r>
          </a:p>
          <a:p>
            <a:pPr marL="0" indent="0">
              <a:buNone/>
            </a:pPr>
            <a:r>
              <a:rPr lang="en-US" dirty="0"/>
              <a:t>    else:</a:t>
            </a:r>
          </a:p>
          <a:p>
            <a:pPr marL="0" indent="0">
              <a:buNone/>
            </a:pPr>
            <a:r>
              <a:rPr lang="en-US" dirty="0"/>
              <a:t>        print("Hello, world!")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__name__ == "__main__":</a:t>
            </a:r>
          </a:p>
          <a:p>
            <a:pPr marL="0" indent="0">
              <a:buNone/>
            </a:pPr>
            <a:r>
              <a:rPr lang="en-US" dirty="0"/>
              <a:t>    main()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In your terminal:</a:t>
            </a:r>
          </a:p>
          <a:p>
            <a:pPr marL="0" indent="0">
              <a:buNone/>
            </a:pPr>
            <a:r>
              <a:rPr lang="en-US" dirty="0"/>
              <a:t># &gt; python greet.py Alice</a:t>
            </a:r>
          </a:p>
          <a:p>
            <a:pPr marL="0" indent="0">
              <a:buNone/>
            </a:pPr>
            <a:r>
              <a:rPr lang="en-US" dirty="0"/>
              <a:t># Output: Hello, Alice!</a:t>
            </a:r>
          </a:p>
        </p:txBody>
      </p:sp>
    </p:spTree>
    <p:extLst>
      <p:ext uri="{BB962C8B-B14F-4D97-AF65-F5344CB8AC3E}">
        <p14:creationId xmlns:p14="http://schemas.microsoft.com/office/powerpoint/2010/main" val="25499222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Hands-On Lab: Refactor Previous Exercises</a:t>
            </a:r>
            <a:br>
              <a:rPr lang="en-US" b="1" dirty="0"/>
            </a:br>
            <a:r>
              <a:rPr lang="en-US" sz="2800" b="1" dirty="0"/>
              <a:t>Part 1: Refactor the </a:t>
            </a:r>
            <a:r>
              <a:rPr lang="en-US" sz="2800" b="1" dirty="0" smtClean="0"/>
              <a:t>Calculator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Open a new file, functional_calculator.py.</a:t>
            </a:r>
          </a:p>
          <a:p>
            <a:r>
              <a:rPr lang="en-US" dirty="0"/>
              <a:t>Create separate functions for add, subtract, multiply, and divide.</a:t>
            </a:r>
          </a:p>
          <a:p>
            <a:r>
              <a:rPr lang="en-US" dirty="0"/>
              <a:t>Create a main() function. Inside main, check </a:t>
            </a:r>
            <a:r>
              <a:rPr lang="en-US" dirty="0" err="1"/>
              <a:t>sys.argv</a:t>
            </a:r>
            <a:r>
              <a:rPr lang="en-US" dirty="0"/>
              <a:t>.</a:t>
            </a:r>
          </a:p>
          <a:p>
            <a:r>
              <a:rPr lang="en-US" dirty="0"/>
              <a:t>Your script should expect 3 arguments: num1, operation, num2.</a:t>
            </a:r>
          </a:p>
          <a:p>
            <a:r>
              <a:rPr lang="en-US" dirty="0"/>
              <a:t>Example: python functional_calculator.py 10 + 20</a:t>
            </a:r>
          </a:p>
          <a:p>
            <a:r>
              <a:rPr lang="en-US" dirty="0"/>
              <a:t>In main, parse these arguments, convert the numbers to floats, and call the correct function. Print the result.</a:t>
            </a:r>
          </a:p>
          <a:p>
            <a:r>
              <a:rPr lang="en-US" dirty="0"/>
              <a:t>Add error handling for the wrong number of arguments or invalid operations.</a:t>
            </a:r>
          </a:p>
          <a:p>
            <a:r>
              <a:rPr lang="en-US" dirty="0"/>
              <a:t>Wrap your main() call in an if __name__ == "__main__" block.</a:t>
            </a:r>
          </a:p>
        </p:txBody>
      </p:sp>
    </p:spTree>
    <p:extLst>
      <p:ext uri="{BB962C8B-B14F-4D97-AF65-F5344CB8AC3E}">
        <p14:creationId xmlns:p14="http://schemas.microsoft.com/office/powerpoint/2010/main" val="5566160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Part 2: Refactor the To-Do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a new file, functional_todo.py.</a:t>
            </a:r>
          </a:p>
          <a:p>
            <a:r>
              <a:rPr lang="en-US" dirty="0"/>
              <a:t>Create functions for </a:t>
            </a:r>
            <a:r>
              <a:rPr lang="en-US" dirty="0" err="1"/>
              <a:t>display_tasks</a:t>
            </a:r>
            <a:r>
              <a:rPr lang="en-US" dirty="0"/>
              <a:t>, </a:t>
            </a:r>
            <a:r>
              <a:rPr lang="en-US" dirty="0" err="1"/>
              <a:t>add_task</a:t>
            </a:r>
            <a:r>
              <a:rPr lang="en-US" dirty="0"/>
              <a:t>, and </a:t>
            </a:r>
            <a:r>
              <a:rPr lang="en-US" dirty="0" err="1"/>
              <a:t>remove_task</a:t>
            </a:r>
            <a:r>
              <a:rPr lang="en-US" dirty="0"/>
              <a:t>.</a:t>
            </a:r>
          </a:p>
          <a:p>
            <a:r>
              <a:rPr lang="en-US" dirty="0"/>
              <a:t>Create a main() function that contains the main while loop for the user menu.</a:t>
            </a:r>
          </a:p>
          <a:p>
            <a:r>
              <a:rPr lang="en-US" dirty="0"/>
              <a:t>Wrap the call to main() in an if __name__ == "__main__" block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436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Challenge: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your to-do list to accept command-line arguments.</a:t>
            </a:r>
          </a:p>
          <a:p>
            <a:pPr lvl="1"/>
            <a:r>
              <a:rPr lang="en-US" dirty="0"/>
              <a:t>python functional_todo.py add "Buy milk" should add the task without showing the menu.</a:t>
            </a:r>
          </a:p>
          <a:p>
            <a:pPr lvl="1"/>
            <a:r>
              <a:rPr lang="en-US" dirty="0"/>
              <a:t>python functional_todo.py list should just display the tasks and exit.</a:t>
            </a:r>
          </a:p>
          <a:p>
            <a:pPr lvl="1"/>
            <a:r>
              <a:rPr lang="en-US" dirty="0"/>
              <a:t>python functional_todo.py (with no arguments) should run the interactive menu loop.</a:t>
            </a:r>
            <a:br>
              <a:rPr lang="en-US" dirty="0"/>
            </a:br>
            <a:r>
              <a:rPr lang="en-US" dirty="0"/>
              <a:t>This will require you to put if/</a:t>
            </a:r>
            <a:r>
              <a:rPr lang="en-US" dirty="0" err="1"/>
              <a:t>elif</a:t>
            </a:r>
            <a:r>
              <a:rPr lang="en-US" dirty="0"/>
              <a:t>/else logic inside your main() function to check the contents of </a:t>
            </a:r>
            <a:r>
              <a:rPr lang="en-US" dirty="0" err="1"/>
              <a:t>sys.argv</a:t>
            </a:r>
            <a:r>
              <a:rPr lang="en-US" smtClean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9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Agenda cont.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608513"/>
          </a:xfrm>
        </p:spPr>
        <p:txBody>
          <a:bodyPr>
            <a:normAutofit/>
          </a:bodyPr>
          <a:lstStyle/>
          <a:p>
            <a:r>
              <a:rPr lang="en-US" b="1" dirty="0"/>
              <a:t>Structuring Python Scripts &amp; The Lab</a:t>
            </a:r>
            <a:endParaRPr lang="en-US" dirty="0"/>
          </a:p>
          <a:p>
            <a:pPr lvl="1"/>
            <a:r>
              <a:rPr lang="en-US" dirty="0"/>
              <a:t>Variable Scope: Local vs. Global</a:t>
            </a:r>
          </a:p>
          <a:p>
            <a:pPr lvl="1"/>
            <a:r>
              <a:rPr lang="en-US" dirty="0" err="1"/>
              <a:t>Docstrings</a:t>
            </a:r>
            <a:r>
              <a:rPr lang="en-US" dirty="0"/>
              <a:t>: Documenting Your Functions</a:t>
            </a:r>
          </a:p>
          <a:p>
            <a:pPr lvl="1"/>
            <a:r>
              <a:rPr lang="en-US" dirty="0"/>
              <a:t>The main function pattern in Python</a:t>
            </a:r>
          </a:p>
          <a:p>
            <a:pPr lvl="1"/>
            <a:r>
              <a:rPr lang="en-US" dirty="0"/>
              <a:t>Making Scripts Executable: if __name__ == "__main__"</a:t>
            </a:r>
          </a:p>
          <a:p>
            <a:pPr lvl="1"/>
            <a:r>
              <a:rPr lang="en-US" dirty="0"/>
              <a:t>Handling Command-Line Arguments with </a:t>
            </a:r>
            <a:r>
              <a:rPr lang="en-US" dirty="0" err="1"/>
              <a:t>sys.argv</a:t>
            </a:r>
            <a:endParaRPr lang="en-US" dirty="0"/>
          </a:p>
          <a:p>
            <a:pPr lvl="1"/>
            <a:r>
              <a:rPr lang="en-US" b="1" dirty="0"/>
              <a:t>Hands-On Lab: Refactoring Previous 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52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"What" and "Why" of Functions</a:t>
            </a:r>
            <a:br>
              <a:rPr lang="en-US" b="1" dirty="0"/>
            </a:br>
            <a:r>
              <a:rPr lang="en-US" sz="2400" b="1" dirty="0"/>
              <a:t>The DRY Principle: Don't Repeat </a:t>
            </a:r>
            <a:r>
              <a:rPr lang="en-US" sz="2400" b="1" dirty="0" smtClean="0"/>
              <a:t>Yourself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In programming, this is a core philosophy. If you find yourself writing the same block of code in multiple places, it's a sign that you need a function.</a:t>
            </a:r>
          </a:p>
          <a:p>
            <a:r>
              <a:rPr lang="en-US" b="1" dirty="0"/>
              <a:t>Why is repeating code bad?</a:t>
            </a:r>
            <a:endParaRPr lang="en-US" dirty="0"/>
          </a:p>
          <a:p>
            <a:pPr lvl="1"/>
            <a:r>
              <a:rPr lang="en-US" sz="1800" b="1" dirty="0"/>
              <a:t>It's error-prone:</a:t>
            </a:r>
            <a:r>
              <a:rPr lang="en-US" sz="1800" dirty="0"/>
              <a:t> If you need to fix a bug, you have to find and fix it in every single place you copied it.</a:t>
            </a:r>
          </a:p>
          <a:p>
            <a:pPr lvl="1"/>
            <a:r>
              <a:rPr lang="en-US" sz="1800" b="1" dirty="0"/>
              <a:t>It's hard to read:</a:t>
            </a:r>
            <a:r>
              <a:rPr lang="en-US" sz="1800" dirty="0"/>
              <a:t> A long script is harder to understand than a script that is broken down into logical, named chunks.</a:t>
            </a:r>
          </a:p>
          <a:p>
            <a:pPr lvl="1"/>
            <a:r>
              <a:rPr lang="en-US" sz="1800" b="1" dirty="0"/>
              <a:t>It's hard to maintain:</a:t>
            </a:r>
            <a:r>
              <a:rPr lang="en-US" sz="1800" dirty="0"/>
              <a:t> If you want to change how something works, you have to update it everywhere</a:t>
            </a:r>
            <a:r>
              <a:rPr lang="en-US" sz="1800" dirty="0" smtClean="0"/>
              <a:t>.</a:t>
            </a:r>
          </a:p>
          <a:p>
            <a:r>
              <a:rPr lang="en-US" dirty="0"/>
              <a:t>Functions solve this by providing a single source of truth for a piece of logic.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1627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Defining a Function: The </a:t>
            </a:r>
            <a:r>
              <a:rPr lang="en-US" b="1" dirty="0" err="1"/>
              <a:t>def</a:t>
            </a:r>
            <a:r>
              <a:rPr lang="en-US" b="1" dirty="0"/>
              <a:t> </a:t>
            </a:r>
            <a:r>
              <a:rPr lang="en-US" b="1" dirty="0" smtClean="0"/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function is a named block of code that performs a specific task. You define it using the </a:t>
            </a:r>
            <a:r>
              <a:rPr lang="en-US" dirty="0" err="1"/>
              <a:t>def</a:t>
            </a:r>
            <a:r>
              <a:rPr lang="en-US" dirty="0"/>
              <a:t> keyword. The code block inside the function must be indented.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/>
              <a:t>print_welcome_message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    print("--------------------")</a:t>
            </a:r>
          </a:p>
          <a:p>
            <a:pPr marL="0" indent="0">
              <a:buNone/>
            </a:pPr>
            <a:r>
              <a:rPr lang="en-US" dirty="0"/>
              <a:t>    print("Welcome to the App!")</a:t>
            </a:r>
          </a:p>
          <a:p>
            <a:pPr marL="0" indent="0">
              <a:buNone/>
            </a:pPr>
            <a:r>
              <a:rPr lang="en-US" dirty="0"/>
              <a:t>    print("--------------------")</a:t>
            </a:r>
          </a:p>
        </p:txBody>
      </p:sp>
    </p:spTree>
    <p:extLst>
      <p:ext uri="{BB962C8B-B14F-4D97-AF65-F5344CB8AC3E}">
        <p14:creationId xmlns:p14="http://schemas.microsoft.com/office/powerpoint/2010/main" val="2785124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`pass` Statement: A Placeholder for Future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Python's syntax requires an indented block after a statement like `</a:t>
            </a:r>
            <a:r>
              <a:rPr lang="en-US" dirty="0" err="1"/>
              <a:t>def</a:t>
            </a:r>
            <a:r>
              <a:rPr lang="en-US" dirty="0"/>
              <a:t>`. But what if you want to define a function now but write its logic later? An empty block will cause an `</a:t>
            </a:r>
            <a:r>
              <a:rPr lang="en-US" dirty="0" err="1"/>
              <a:t>IndentationError</a:t>
            </a:r>
            <a:r>
              <a:rPr lang="en-US" dirty="0" smtClean="0"/>
              <a:t>`.</a:t>
            </a:r>
          </a:p>
          <a:p>
            <a:r>
              <a:rPr lang="en-US" dirty="0" smtClean="0"/>
              <a:t>The </a:t>
            </a:r>
            <a:r>
              <a:rPr lang="en-US" dirty="0"/>
              <a:t>`pass` statement is a null operation—nothing happens when it executes. It's used as a placeholder where code is syntactically required, but you have nothing to write yet.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111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335280"/>
            <a:ext cx="10821988" cy="606552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fetch_user_data_from_db</a:t>
            </a:r>
            <a:r>
              <a:rPr lang="en-US" dirty="0"/>
              <a:t>():</a:t>
            </a:r>
          </a:p>
          <a:p>
            <a:r>
              <a:rPr lang="en-US" dirty="0"/>
              <a:t>    # TODO: Add database connection and query logic later</a:t>
            </a:r>
          </a:p>
          <a:p>
            <a:r>
              <a:rPr lang="en-US" dirty="0"/>
              <a:t>    pass # This is a valid, empty function</a:t>
            </a:r>
          </a:p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validate_input</a:t>
            </a:r>
            <a:r>
              <a:rPr lang="en-US" dirty="0"/>
              <a:t>():</a:t>
            </a:r>
          </a:p>
          <a:p>
            <a:r>
              <a:rPr lang="en-US" dirty="0"/>
              <a:t>    # I'll implement this after fetching data</a:t>
            </a:r>
          </a:p>
          <a:p>
            <a:r>
              <a:rPr lang="en-US" dirty="0"/>
              <a:t>    pass</a:t>
            </a:r>
          </a:p>
          <a:p>
            <a:endParaRPr lang="en-US" dirty="0"/>
          </a:p>
          <a:p>
            <a:r>
              <a:rPr lang="en-US" dirty="0"/>
              <a:t>print("Planning out my program structure...")</a:t>
            </a:r>
          </a:p>
          <a:p>
            <a:r>
              <a:rPr lang="en-US" dirty="0" err="1"/>
              <a:t>fetch_user_data_from_db</a:t>
            </a:r>
            <a:r>
              <a:rPr lang="en-US" dirty="0"/>
              <a:t>() # This runs without error</a:t>
            </a:r>
          </a:p>
          <a:p>
            <a:r>
              <a:rPr lang="en-US" dirty="0"/>
              <a:t>print("Structure is valid.")</a:t>
            </a:r>
          </a:p>
        </p:txBody>
      </p:sp>
    </p:spTree>
    <p:extLst>
      <p:ext uri="{BB962C8B-B14F-4D97-AF65-F5344CB8AC3E}">
        <p14:creationId xmlns:p14="http://schemas.microsoft.com/office/powerpoint/2010/main" val="2412006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Python Function Naming </a:t>
            </a:r>
            <a:r>
              <a:rPr lang="en-US" b="1" dirty="0" smtClean="0"/>
              <a:t>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</a:t>
            </a:r>
            <a:r>
              <a:rPr lang="en-US" dirty="0"/>
              <a:t>like variables, functions have a standard naming convention that improves readability.</a:t>
            </a:r>
          </a:p>
          <a:p>
            <a:pPr lvl="1"/>
            <a:r>
              <a:rPr lang="en-US" b="1" dirty="0" err="1"/>
              <a:t>snake_case</a:t>
            </a:r>
            <a:r>
              <a:rPr lang="en-US" b="1" dirty="0"/>
              <a:t>:</a:t>
            </a:r>
            <a:r>
              <a:rPr lang="en-US" dirty="0"/>
              <a:t> Use all lowercase letters, with words separated by underscores.</a:t>
            </a:r>
          </a:p>
          <a:p>
            <a:pPr lvl="1"/>
            <a:r>
              <a:rPr lang="en-US" b="1" dirty="0"/>
              <a:t>Verb-Noun:</a:t>
            </a:r>
            <a:r>
              <a:rPr lang="en-US" dirty="0"/>
              <a:t> Names should be descriptive and often follow a verb-noun pattern.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2544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1515</TotalTime>
  <Words>1438</Words>
  <Application>Microsoft Office PowerPoint</Application>
  <PresentationFormat>Widescreen</PresentationFormat>
  <Paragraphs>239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Trebuchet MS</vt:lpstr>
      <vt:lpstr>Tw Cen MT</vt:lpstr>
      <vt:lpstr>Circuit</vt:lpstr>
      <vt:lpstr>Module 1: Core Python &amp; Data</vt:lpstr>
      <vt:lpstr>The Art of Reusability: Building with Functions</vt:lpstr>
      <vt:lpstr>Today's Agenda</vt:lpstr>
      <vt:lpstr>Agenda cont.</vt:lpstr>
      <vt:lpstr>The "What" and "Why" of Functions The DRY Principle: Don't Repeat Yourself</vt:lpstr>
      <vt:lpstr>Defining a Function: The def Statement</vt:lpstr>
      <vt:lpstr>The `pass` Statement: A Placeholder for Future Code</vt:lpstr>
      <vt:lpstr>PowerPoint Presentation</vt:lpstr>
      <vt:lpstr>Python Function Naming Conventions</vt:lpstr>
      <vt:lpstr>PowerPoint Presentation</vt:lpstr>
      <vt:lpstr>Parameters vs. Arguments</vt:lpstr>
      <vt:lpstr>PowerPoint Presentation</vt:lpstr>
      <vt:lpstr>The `return` Statement: Getting a Value Back</vt:lpstr>
      <vt:lpstr>PowerPoint Presentation</vt:lpstr>
      <vt:lpstr>In-Class Exercise: Area Calculator Function</vt:lpstr>
      <vt:lpstr>Flexible and Powerful Arguments Positional vs. Keyword Arguments</vt:lpstr>
      <vt:lpstr>PowerPoint Presentation</vt:lpstr>
      <vt:lpstr>Default Parameter Values</vt:lpstr>
      <vt:lpstr>PowerPoint Presentation</vt:lpstr>
      <vt:lpstr>Arbitrary Arguments: *args and **kwargs</vt:lpstr>
      <vt:lpstr>PowerPoint Presentation</vt:lpstr>
      <vt:lpstr>In-Class Exercise: Pizza Order</vt:lpstr>
      <vt:lpstr>Advanced Returns: return vs. yield</vt:lpstr>
      <vt:lpstr>PowerPoint Presentation</vt:lpstr>
      <vt:lpstr>In-Class Exercise: Countdown Generator</vt:lpstr>
      <vt:lpstr>Scope, Best Practices &amp; The Hands-On Lab Variable Scope: Local vs. Global</vt:lpstr>
      <vt:lpstr>PowerPoint Presentation</vt:lpstr>
      <vt:lpstr>Docstrings: Documenting Your Functions</vt:lpstr>
      <vt:lpstr>PowerPoint Presentation</vt:lpstr>
      <vt:lpstr>The main Function Pattern</vt:lpstr>
      <vt:lpstr>PowerPoint Presentation</vt:lpstr>
      <vt:lpstr>Making Scripts Executable: if __name__ == "__main__"</vt:lpstr>
      <vt:lpstr>PowerPoint Presentation</vt:lpstr>
      <vt:lpstr>Handling Command-Line Arguments with sys.argv</vt:lpstr>
      <vt:lpstr>PowerPoint Presentation</vt:lpstr>
      <vt:lpstr>Hands-On Lab: Refactor Previous Exercises Part 1: Refactor the Calculator</vt:lpstr>
      <vt:lpstr>Part 2: Refactor the To-Do List</vt:lpstr>
      <vt:lpstr>Challenge: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</dc:creator>
  <cp:lastModifiedBy>A</cp:lastModifiedBy>
  <cp:revision>94</cp:revision>
  <dcterms:created xsi:type="dcterms:W3CDTF">2025-08-15T11:55:55Z</dcterms:created>
  <dcterms:modified xsi:type="dcterms:W3CDTF">2025-08-26T12:38:20Z</dcterms:modified>
</cp:coreProperties>
</file>