
<file path=[Content_Types].xml><?xml version="1.0" encoding="utf-8"?>
<Types xmlns="http://schemas.openxmlformats.org/package/2006/content-types">
  <Default Extension="png" ContentType="image/png"/>
  <Default Extension="jpeg" ContentType="image/jpe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slides/slide10.xml" ContentType="application/vnd.openxmlformats-officedocument.presentationml.slide+xml"/>
  <Override PartName="/ppt/slides/slide11.xml" ContentType="application/vnd.openxmlformats-officedocument.presentationml.slide+xml"/>
  <Override PartName="/ppt/slides/slide12.xml" ContentType="application/vnd.openxmlformats-officedocument.presentationml.slide+xml"/>
  <Override PartName="/ppt/slides/slide13.xml" ContentType="application/vnd.openxmlformats-officedocument.presentationml.slide+xml"/>
  <Override PartName="/ppt/slides/slide14.xml" ContentType="application/vnd.openxmlformats-officedocument.presentationml.slide+xml"/>
  <Override PartName="/ppt/slides/slide15.xml" ContentType="application/vnd.openxmlformats-officedocument.presentationml.slide+xml"/>
  <Override PartName="/ppt/slides/slide16.xml" ContentType="application/vnd.openxmlformats-officedocument.presentationml.slide+xml"/>
  <Override PartName="/ppt/slides/slide17.xml" ContentType="application/vnd.openxmlformats-officedocument.presentationml.slide+xml"/>
  <Override PartName="/ppt/slides/slide18.xml" ContentType="application/vnd.openxmlformats-officedocument.presentationml.slide+xml"/>
  <Override PartName="/ppt/slides/slide19.xml" ContentType="application/vnd.openxmlformats-officedocument.presentationml.slide+xml"/>
  <Override PartName="/ppt/slides/slide20.xml" ContentType="application/vnd.openxmlformats-officedocument.presentationml.slide+xml"/>
  <Override PartName="/ppt/slides/slide21.xml" ContentType="application/vnd.openxmlformats-officedocument.presentationml.slide+xml"/>
  <Override PartName="/ppt/slides/slide22.xml" ContentType="application/vnd.openxmlformats-officedocument.presentationml.slide+xml"/>
  <Override PartName="/ppt/slides/slide23.xml" ContentType="application/vnd.openxmlformats-officedocument.presentationml.slide+xml"/>
  <Override PartName="/ppt/slides/slide24.xml" ContentType="application/vnd.openxmlformats-officedocument.presentationml.slide+xml"/>
  <Override PartName="/ppt/slides/slide25.xml" ContentType="application/vnd.openxmlformats-officedocument.presentationml.slide+xml"/>
  <Override PartName="/ppt/slides/slide26.xml" ContentType="application/vnd.openxmlformats-officedocument.presentationml.slide+xml"/>
  <Override PartName="/ppt/slides/slide27.xml" ContentType="application/vnd.openxmlformats-officedocument.presentationml.slide+xml"/>
  <Override PartName="/ppt/slides/slide28.xml" ContentType="application/vnd.openxmlformats-officedocument.presentationml.slide+xml"/>
  <Override PartName="/ppt/slides/slide29.xml" ContentType="application/vnd.openxmlformats-officedocument.presentationml.slide+xml"/>
  <Override PartName="/ppt/slides/slide30.xml" ContentType="application/vnd.openxmlformats-officedocument.presentationml.slide+xml"/>
  <Override PartName="/ppt/slides/slide31.xml" ContentType="application/vnd.openxmlformats-officedocument.presentationml.slide+xml"/>
  <Override PartName="/ppt/slides/slide32.xml" ContentType="application/vnd.openxmlformats-officedocument.presentationml.slide+xml"/>
  <Override PartName="/ppt/slides/slide33.xml" ContentType="application/vnd.openxmlformats-officedocument.presentationml.slide+xml"/>
  <Override PartName="/ppt/slides/slide34.xml" ContentType="application/vnd.openxmlformats-officedocument.presentationml.slide+xml"/>
  <Override PartName="/ppt/slides/slide35.xml" ContentType="application/vnd.openxmlformats-officedocument.presentationml.slide+xml"/>
  <Override PartName="/ppt/slides/slide36.xml" ContentType="application/vnd.openxmlformats-officedocument.presentationml.slide+xml"/>
  <Override PartName="/ppt/slides/slide37.xml" ContentType="application/vnd.openxmlformats-officedocument.presentationml.slide+xml"/>
  <Override PartName="/ppt/slides/slide38.xml" ContentType="application/vnd.openxmlformats-officedocument.presentationml.slide+xml"/>
  <Override PartName="/ppt/slides/slide39.xml" ContentType="application/vnd.openxmlformats-officedocument.presentationml.slide+xml"/>
  <Override PartName="/ppt/slides/slide40.xml" ContentType="application/vnd.openxmlformats-officedocument.presentationml.slide+xml"/>
  <Override PartName="/ppt/slides/slide41.xml" ContentType="application/vnd.openxmlformats-officedocument.presentationml.slide+xml"/>
  <Override PartName="/ppt/slides/slide42.xml" ContentType="application/vnd.openxmlformats-officedocument.presentationml.slide+xml"/>
  <Override PartName="/ppt/slides/slide43.xml" ContentType="application/vnd.openxmlformats-officedocument.presentationml.slide+xml"/>
  <Override PartName="/ppt/slides/slide44.xml" ContentType="application/vnd.openxmlformats-officedocument.presentationml.slide+xml"/>
  <Override PartName="/ppt/slides/slide45.xml" ContentType="application/vnd.openxmlformats-officedocument.presentationml.slide+xml"/>
  <Override PartName="/ppt/slides/slide46.xml" ContentType="application/vnd.openxmlformats-officedocument.presentationml.slide+xml"/>
  <Override PartName="/ppt/slides/slide47.xml" ContentType="application/vnd.openxmlformats-officedocument.presentationml.slide+xml"/>
  <Override PartName="/ppt/slides/slide48.xml" ContentType="application/vnd.openxmlformats-officedocument.presentationml.slide+xml"/>
  <Override PartName="/ppt/slides/slide49.xml" ContentType="application/vnd.openxmlformats-officedocument.presentationml.slide+xml"/>
  <Override PartName="/ppt/slides/slide50.xml" ContentType="application/vnd.openxmlformats-officedocument.presentationml.slide+xml"/>
  <Override PartName="/ppt/slides/slide51.xml" ContentType="application/vnd.openxmlformats-officedocument.presentationml.slide+xml"/>
  <Override PartName="/ppt/slides/slide52.xml" ContentType="application/vnd.openxmlformats-officedocument.presentationml.slide+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12.xml" ContentType="application/vnd.openxmlformats-officedocument.presentationml.slideLayout+xml"/>
  <Override PartName="/ppt/slideLayouts/slideLayout13.xml" ContentType="application/vnd.openxmlformats-officedocument.presentationml.slideLayout+xml"/>
  <Override PartName="/ppt/slideLayouts/slideLayout14.xml" ContentType="application/vnd.openxmlformats-officedocument.presentationml.slideLayout+xml"/>
  <Override PartName="/ppt/slideLayouts/slideLayout15.xml" ContentType="application/vnd.openxmlformats-officedocument.presentationml.slideLayout+xml"/>
  <Override PartName="/ppt/slideLayouts/slideLayout16.xml" ContentType="application/vnd.openxmlformats-officedocument.presentationml.slideLayout+xml"/>
  <Override PartName="/ppt/slideLayouts/slideLayout17.xml" ContentType="application/vnd.openxmlformats-officedocument.presentationml.slideLayout+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779" r:id="rId1"/>
  </p:sldMasterIdLst>
  <p:sldIdLst>
    <p:sldId id="256" r:id="rId2"/>
    <p:sldId id="258" r:id="rId3"/>
    <p:sldId id="257" r:id="rId4"/>
    <p:sldId id="295" r:id="rId5"/>
    <p:sldId id="343" r:id="rId6"/>
    <p:sldId id="399" r:id="rId7"/>
    <p:sldId id="400" r:id="rId8"/>
    <p:sldId id="380" r:id="rId9"/>
    <p:sldId id="381" r:id="rId10"/>
    <p:sldId id="382" r:id="rId11"/>
    <p:sldId id="383" r:id="rId12"/>
    <p:sldId id="384" r:id="rId13"/>
    <p:sldId id="385" r:id="rId14"/>
    <p:sldId id="401" r:id="rId15"/>
    <p:sldId id="386" r:id="rId16"/>
    <p:sldId id="387" r:id="rId17"/>
    <p:sldId id="388" r:id="rId18"/>
    <p:sldId id="389" r:id="rId19"/>
    <p:sldId id="390" r:id="rId20"/>
    <p:sldId id="391" r:id="rId21"/>
    <p:sldId id="392" r:id="rId22"/>
    <p:sldId id="393" r:id="rId23"/>
    <p:sldId id="394" r:id="rId24"/>
    <p:sldId id="395" r:id="rId25"/>
    <p:sldId id="396" r:id="rId26"/>
    <p:sldId id="397" r:id="rId27"/>
    <p:sldId id="398" r:id="rId28"/>
    <p:sldId id="402" r:id="rId29"/>
    <p:sldId id="408" r:id="rId30"/>
    <p:sldId id="409" r:id="rId31"/>
    <p:sldId id="410" r:id="rId32"/>
    <p:sldId id="411" r:id="rId33"/>
    <p:sldId id="412" r:id="rId34"/>
    <p:sldId id="413" r:id="rId35"/>
    <p:sldId id="414" r:id="rId36"/>
    <p:sldId id="415" r:id="rId37"/>
    <p:sldId id="416" r:id="rId38"/>
    <p:sldId id="417" r:id="rId39"/>
    <p:sldId id="418" r:id="rId40"/>
    <p:sldId id="419" r:id="rId41"/>
    <p:sldId id="420" r:id="rId42"/>
    <p:sldId id="421" r:id="rId43"/>
    <p:sldId id="422" r:id="rId44"/>
    <p:sldId id="423" r:id="rId45"/>
    <p:sldId id="424" r:id="rId46"/>
    <p:sldId id="425" r:id="rId47"/>
    <p:sldId id="426" r:id="rId48"/>
    <p:sldId id="427" r:id="rId49"/>
    <p:sldId id="428" r:id="rId50"/>
    <p:sldId id="429" r:id="rId51"/>
    <p:sldId id="430" r:id="rId52"/>
    <p:sldId id="431" r:id="rId53"/>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220"/>
    </p:ext>
    <p:ext uri="{FD5EFAAD-0ECE-453E-9831-46B23BE46B34}">
      <p15:chartTrackingRefBased xmlns:p15="http://schemas.microsoft.com/office/powerpoint/2012/main" val="1"/>
    </p:ext>
  </p:extLst>
</p:presentationPr>
</file>

<file path=ppt/tableStyles.xml><?xml version="1.0" encoding="utf-8"?>
<a:tblStyleLst xmlns:a="http://schemas.openxmlformats.org/drawingml/2006/main" def="{5C22544A-7EE6-4342-B048-85BDC9FD1C3A}">
  <a:tblStyle styleId="{5C22544A-7EE6-4342-B048-85BDC9FD1C3A}" styleName="Medium Style 2 - Accent 1">
    <a:wholeTbl>
      <a:tcTxStyle>
        <a:fontRef idx="minor">
          <a:prstClr val="black"/>
        </a:fontRef>
        <a:schemeClr val="dk1"/>
      </a:tcTxStyle>
      <a:tcStyle>
        <a:tcBdr>
          <a:left>
            <a:ln w="12700" cmpd="sng">
              <a:solidFill>
                <a:schemeClr val="lt1"/>
              </a:solidFill>
            </a:ln>
          </a:left>
          <a:right>
            <a:ln w="12700" cmpd="sng">
              <a:solidFill>
                <a:schemeClr val="lt1"/>
              </a:solidFill>
            </a:ln>
          </a:right>
          <a:top>
            <a:ln w="12700" cmpd="sng">
              <a:solidFill>
                <a:schemeClr val="lt1"/>
              </a:solidFill>
            </a:ln>
          </a:top>
          <a:bottom>
            <a:ln w="12700" cmpd="sng">
              <a:solidFill>
                <a:schemeClr val="lt1"/>
              </a:solidFill>
            </a:ln>
          </a:bottom>
          <a:insideH>
            <a:ln w="12700" cmpd="sng">
              <a:solidFill>
                <a:schemeClr val="lt1"/>
              </a:solidFill>
            </a:ln>
          </a:insideH>
          <a:insideV>
            <a:ln w="12700" cmpd="sng">
              <a:solidFill>
                <a:schemeClr val="lt1"/>
              </a:solidFill>
            </a:ln>
          </a:insideV>
        </a:tcBdr>
        <a:fill>
          <a:solidFill>
            <a:schemeClr val="accent1">
              <a:tint val="20000"/>
            </a:schemeClr>
          </a:solidFill>
        </a:fill>
      </a:tcStyle>
    </a:wholeTbl>
    <a:band1H>
      <a:tcStyle>
        <a:tcBdr/>
        <a:fill>
          <a:solidFill>
            <a:schemeClr val="accent1">
              <a:tint val="40000"/>
            </a:schemeClr>
          </a:solidFill>
        </a:fill>
      </a:tcStyle>
    </a:band1H>
    <a:band2H>
      <a:tcStyle>
        <a:tcBdr/>
      </a:tcStyle>
    </a:band2H>
    <a:band1V>
      <a:tcStyle>
        <a:tcBdr/>
        <a:fill>
          <a:solidFill>
            <a:schemeClr val="accent1">
              <a:tint val="40000"/>
            </a:schemeClr>
          </a:solidFill>
        </a:fill>
      </a:tcStyle>
    </a:band1V>
    <a:band2V>
      <a:tcStyle>
        <a:tcBdr/>
      </a:tcStyle>
    </a:band2V>
    <a:lastCol>
      <a:tcTxStyle b="on">
        <a:fontRef idx="minor">
          <a:prstClr val="black"/>
        </a:fontRef>
        <a:schemeClr val="lt1"/>
      </a:tcTxStyle>
      <a:tcStyle>
        <a:tcBdr/>
        <a:fill>
          <a:solidFill>
            <a:schemeClr val="accent1"/>
          </a:solidFill>
        </a:fill>
      </a:tcStyle>
    </a:lastCol>
    <a:firstCol>
      <a:tcTxStyle b="on">
        <a:fontRef idx="minor">
          <a:prstClr val="black"/>
        </a:fontRef>
        <a:schemeClr val="lt1"/>
      </a:tcTxStyle>
      <a:tcStyle>
        <a:tcBdr/>
        <a:fill>
          <a:solidFill>
            <a:schemeClr val="accent1"/>
          </a:solidFill>
        </a:fill>
      </a:tcStyle>
    </a:firstCol>
    <a:lastRow>
      <a:tcTxStyle b="on">
        <a:fontRef idx="minor">
          <a:prstClr val="black"/>
        </a:fontRef>
        <a:schemeClr val="lt1"/>
      </a:tcTxStyle>
      <a:tcStyle>
        <a:tcBdr>
          <a:top>
            <a:ln w="38100" cmpd="sng">
              <a:solidFill>
                <a:schemeClr val="lt1"/>
              </a:solidFill>
            </a:ln>
          </a:top>
        </a:tcBdr>
        <a:fill>
          <a:solidFill>
            <a:schemeClr val="accent1"/>
          </a:solidFill>
        </a:fill>
      </a:tcStyle>
    </a:lastRow>
    <a:firstRow>
      <a:tcTxStyle b="on">
        <a:fontRef idx="minor">
          <a:prstClr val="black"/>
        </a:fontRef>
        <a:schemeClr val="lt1"/>
      </a:tcTxStyle>
      <a:tcStyle>
        <a:tcBdr>
          <a:bottom>
            <a:ln w="38100" cmpd="sng">
              <a:solidFill>
                <a:schemeClr val="lt1"/>
              </a:solidFill>
            </a:ln>
          </a:bottom>
        </a:tcBdr>
        <a:fill>
          <a:solidFill>
            <a:schemeClr val="accent1"/>
          </a:solidFill>
        </a:fill>
      </a:tcStyle>
    </a:firstRow>
  </a:tblStyle>
</a:tblStyleLst>
</file>

<file path=ppt/viewProps.xml><?xml version="1.0" encoding="utf-8"?>
<p:viewPr xmlns:a="http://schemas.openxmlformats.org/drawingml/2006/main" xmlns:r="http://schemas.openxmlformats.org/officeDocument/2006/relationships" xmlns:p="http://schemas.openxmlformats.org/presentationml/2006/main" lastView="sldThumbnailView">
  <p:normalViewPr horzBarState="maximized">
    <p:restoredLeft sz="14993" autoAdjust="0"/>
    <p:restoredTop sz="94660"/>
  </p:normalViewPr>
  <p:slideViewPr>
    <p:cSldViewPr snapToGrid="0">
      <p:cViewPr varScale="1">
        <p:scale>
          <a:sx n="42" d="100"/>
          <a:sy n="42" d="100"/>
        </p:scale>
        <p:origin x="652" y="28"/>
      </p:cViewPr>
      <p:guideLst/>
    </p:cSldViewPr>
  </p:slideViewPr>
  <p:notesTextViewPr>
    <p:cViewPr>
      <p:scale>
        <a:sx n="3" d="2"/>
        <a:sy n="3" d="2"/>
      </p:scale>
      <p:origin x="0" y="0"/>
    </p:cViewPr>
  </p:notesTextViewPr>
  <p:gridSpacing cx="76200" cy="76200"/>
</p:viewPr>
</file>

<file path=ppt/_rels/presentation.xml.rels><?xml version="1.0" encoding="UTF-8" standalone="yes"?>
<Relationships xmlns="http://schemas.openxmlformats.org/package/2006/relationships"><Relationship Id="rId13" Type="http://schemas.openxmlformats.org/officeDocument/2006/relationships/slide" Target="slides/slide12.xml"/><Relationship Id="rId18" Type="http://schemas.openxmlformats.org/officeDocument/2006/relationships/slide" Target="slides/slide17.xml"/><Relationship Id="rId26" Type="http://schemas.openxmlformats.org/officeDocument/2006/relationships/slide" Target="slides/slide25.xml"/><Relationship Id="rId39" Type="http://schemas.openxmlformats.org/officeDocument/2006/relationships/slide" Target="slides/slide38.xml"/><Relationship Id="rId21" Type="http://schemas.openxmlformats.org/officeDocument/2006/relationships/slide" Target="slides/slide20.xml"/><Relationship Id="rId34" Type="http://schemas.openxmlformats.org/officeDocument/2006/relationships/slide" Target="slides/slide33.xml"/><Relationship Id="rId42" Type="http://schemas.openxmlformats.org/officeDocument/2006/relationships/slide" Target="slides/slide41.xml"/><Relationship Id="rId47" Type="http://schemas.openxmlformats.org/officeDocument/2006/relationships/slide" Target="slides/slide46.xml"/><Relationship Id="rId50" Type="http://schemas.openxmlformats.org/officeDocument/2006/relationships/slide" Target="slides/slide49.xml"/><Relationship Id="rId55" Type="http://schemas.openxmlformats.org/officeDocument/2006/relationships/viewProps" Target="viewProps.xml"/><Relationship Id="rId7" Type="http://schemas.openxmlformats.org/officeDocument/2006/relationships/slide" Target="slides/slide6.xml"/><Relationship Id="rId2" Type="http://schemas.openxmlformats.org/officeDocument/2006/relationships/slide" Target="slides/slide1.xml"/><Relationship Id="rId16" Type="http://schemas.openxmlformats.org/officeDocument/2006/relationships/slide" Target="slides/slide15.xml"/><Relationship Id="rId29" Type="http://schemas.openxmlformats.org/officeDocument/2006/relationships/slide" Target="slides/slide28.xml"/><Relationship Id="rId11" Type="http://schemas.openxmlformats.org/officeDocument/2006/relationships/slide" Target="slides/slide10.xml"/><Relationship Id="rId24" Type="http://schemas.openxmlformats.org/officeDocument/2006/relationships/slide" Target="slides/slide23.xml"/><Relationship Id="rId32" Type="http://schemas.openxmlformats.org/officeDocument/2006/relationships/slide" Target="slides/slide31.xml"/><Relationship Id="rId37" Type="http://schemas.openxmlformats.org/officeDocument/2006/relationships/slide" Target="slides/slide36.xml"/><Relationship Id="rId40" Type="http://schemas.openxmlformats.org/officeDocument/2006/relationships/slide" Target="slides/slide39.xml"/><Relationship Id="rId45" Type="http://schemas.openxmlformats.org/officeDocument/2006/relationships/slide" Target="slides/slide44.xml"/><Relationship Id="rId53" Type="http://schemas.openxmlformats.org/officeDocument/2006/relationships/slide" Target="slides/slide52.xml"/><Relationship Id="rId5" Type="http://schemas.openxmlformats.org/officeDocument/2006/relationships/slide" Target="slides/slide4.xml"/><Relationship Id="rId19" Type="http://schemas.openxmlformats.org/officeDocument/2006/relationships/slide" Target="slides/slide18.xml"/><Relationship Id="rId4" Type="http://schemas.openxmlformats.org/officeDocument/2006/relationships/slide" Target="slides/slide3.xml"/><Relationship Id="rId9" Type="http://schemas.openxmlformats.org/officeDocument/2006/relationships/slide" Target="slides/slide8.xml"/><Relationship Id="rId14" Type="http://schemas.openxmlformats.org/officeDocument/2006/relationships/slide" Target="slides/slide13.xml"/><Relationship Id="rId22" Type="http://schemas.openxmlformats.org/officeDocument/2006/relationships/slide" Target="slides/slide21.xml"/><Relationship Id="rId27" Type="http://schemas.openxmlformats.org/officeDocument/2006/relationships/slide" Target="slides/slide26.xml"/><Relationship Id="rId30" Type="http://schemas.openxmlformats.org/officeDocument/2006/relationships/slide" Target="slides/slide29.xml"/><Relationship Id="rId35" Type="http://schemas.openxmlformats.org/officeDocument/2006/relationships/slide" Target="slides/slide34.xml"/><Relationship Id="rId43" Type="http://schemas.openxmlformats.org/officeDocument/2006/relationships/slide" Target="slides/slide42.xml"/><Relationship Id="rId48" Type="http://schemas.openxmlformats.org/officeDocument/2006/relationships/slide" Target="slides/slide47.xml"/><Relationship Id="rId56" Type="http://schemas.openxmlformats.org/officeDocument/2006/relationships/theme" Target="theme/theme1.xml"/><Relationship Id="rId8" Type="http://schemas.openxmlformats.org/officeDocument/2006/relationships/slide" Target="slides/slide7.xml"/><Relationship Id="rId51" Type="http://schemas.openxmlformats.org/officeDocument/2006/relationships/slide" Target="slides/slide50.xml"/><Relationship Id="rId3" Type="http://schemas.openxmlformats.org/officeDocument/2006/relationships/slide" Target="slides/slide2.xml"/><Relationship Id="rId12" Type="http://schemas.openxmlformats.org/officeDocument/2006/relationships/slide" Target="slides/slide11.xml"/><Relationship Id="rId17" Type="http://schemas.openxmlformats.org/officeDocument/2006/relationships/slide" Target="slides/slide16.xml"/><Relationship Id="rId25" Type="http://schemas.openxmlformats.org/officeDocument/2006/relationships/slide" Target="slides/slide24.xml"/><Relationship Id="rId33" Type="http://schemas.openxmlformats.org/officeDocument/2006/relationships/slide" Target="slides/slide32.xml"/><Relationship Id="rId38" Type="http://schemas.openxmlformats.org/officeDocument/2006/relationships/slide" Target="slides/slide37.xml"/><Relationship Id="rId46" Type="http://schemas.openxmlformats.org/officeDocument/2006/relationships/slide" Target="slides/slide45.xml"/><Relationship Id="rId20" Type="http://schemas.openxmlformats.org/officeDocument/2006/relationships/slide" Target="slides/slide19.xml"/><Relationship Id="rId41" Type="http://schemas.openxmlformats.org/officeDocument/2006/relationships/slide" Target="slides/slide40.xml"/><Relationship Id="rId54" Type="http://schemas.openxmlformats.org/officeDocument/2006/relationships/presProps" Target="presProps.xml"/><Relationship Id="rId1" Type="http://schemas.openxmlformats.org/officeDocument/2006/relationships/slideMaster" Target="slideMasters/slideMaster1.xml"/><Relationship Id="rId6" Type="http://schemas.openxmlformats.org/officeDocument/2006/relationships/slide" Target="slides/slide5.xml"/><Relationship Id="rId15" Type="http://schemas.openxmlformats.org/officeDocument/2006/relationships/slide" Target="slides/slide14.xml"/><Relationship Id="rId23" Type="http://schemas.openxmlformats.org/officeDocument/2006/relationships/slide" Target="slides/slide22.xml"/><Relationship Id="rId28" Type="http://schemas.openxmlformats.org/officeDocument/2006/relationships/slide" Target="slides/slide27.xml"/><Relationship Id="rId36" Type="http://schemas.openxmlformats.org/officeDocument/2006/relationships/slide" Target="slides/slide35.xml"/><Relationship Id="rId49" Type="http://schemas.openxmlformats.org/officeDocument/2006/relationships/slide" Target="slides/slide48.xml"/><Relationship Id="rId57" Type="http://schemas.openxmlformats.org/officeDocument/2006/relationships/tableStyles" Target="tableStyles.xml"/><Relationship Id="rId10" Type="http://schemas.openxmlformats.org/officeDocument/2006/relationships/slide" Target="slides/slide9.xml"/><Relationship Id="rId31" Type="http://schemas.openxmlformats.org/officeDocument/2006/relationships/slide" Target="slides/slide30.xml"/><Relationship Id="rId44" Type="http://schemas.openxmlformats.org/officeDocument/2006/relationships/slide" Target="slides/slide43.xml"/><Relationship Id="rId52" Type="http://schemas.openxmlformats.org/officeDocument/2006/relationships/slide" Target="slides/slide51.xml"/></Relationships>
</file>

<file path=ppt/slideLayouts/_rels/slideLayout1.xml.rels><?xml version="1.0" encoding="UTF-8" standalone="yes"?>
<Relationships xmlns="http://schemas.openxmlformats.org/package/2006/relationships"><Relationship Id="rId2" Type="http://schemas.openxmlformats.org/officeDocument/2006/relationships/image" Target="../media/image2.png"/><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pic>
        <p:nvPicPr>
          <p:cNvPr id="66" name="Picture 2" descr="\\DROBO-FS\QuickDrops\JB\PPTX NG\Droplets\LightingOverlay.png"/>
          <p:cNvPicPr>
            <a:picLocks noChangeAspect="1" noChangeArrowheads="1"/>
          </p:cNvPicPr>
          <p:nvPr/>
        </p:nvPicPr>
        <p:blipFill>
          <a:blip r:embed="rId2">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11" name="Group 10"/>
          <p:cNvGrpSpPr/>
          <p:nvPr/>
        </p:nvGrpSpPr>
        <p:grpSpPr>
          <a:xfrm>
            <a:off x="0" y="0"/>
            <a:ext cx="2305051" cy="6858001"/>
            <a:chOff x="0" y="0"/>
            <a:chExt cx="2305051" cy="6858001"/>
          </a:xfrm>
          <a:gradFill flip="none" rotWithShape="1">
            <a:gsLst>
              <a:gs pos="0">
                <a:schemeClr val="tx2"/>
              </a:gs>
              <a:gs pos="100000">
                <a:schemeClr val="bg2">
                  <a:lumMod val="60000"/>
                  <a:lumOff val="40000"/>
                </a:schemeClr>
              </a:gs>
            </a:gsLst>
            <a:lin ang="5400000" scaled="0"/>
            <a:tileRect/>
          </a:gradFill>
        </p:grpSpPr>
        <p:sp>
          <p:nvSpPr>
            <p:cNvPr id="12" name="Rectangle 5"/>
            <p:cNvSpPr>
              <a:spLocks noChangeArrowheads="1"/>
            </p:cNvSpPr>
            <p:nvPr/>
          </p:nvSpPr>
          <p:spPr bwMode="auto">
            <a:xfrm>
              <a:off x="1209675"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3" name="Freeform 6"/>
            <p:cNvSpPr>
              <a:spLocks noEditPoints="1"/>
            </p:cNvSpPr>
            <p:nvPr/>
          </p:nvSpPr>
          <p:spPr bwMode="auto">
            <a:xfrm>
              <a:off x="1128713"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7"/>
            <p:cNvSpPr>
              <a:spLocks noEditPoints="1"/>
            </p:cNvSpPr>
            <p:nvPr/>
          </p:nvSpPr>
          <p:spPr bwMode="auto">
            <a:xfrm>
              <a:off x="1123950"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Rectangle 8"/>
            <p:cNvSpPr>
              <a:spLocks noChangeArrowheads="1"/>
            </p:cNvSpPr>
            <p:nvPr/>
          </p:nvSpPr>
          <p:spPr bwMode="auto">
            <a:xfrm>
              <a:off x="414338" y="9525"/>
              <a:ext cx="28575" cy="44815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16" name="Freeform 9"/>
            <p:cNvSpPr>
              <a:spLocks noEditPoints="1"/>
            </p:cNvSpPr>
            <p:nvPr/>
          </p:nvSpPr>
          <p:spPr bwMode="auto">
            <a:xfrm>
              <a:off x="333375"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10"/>
            <p:cNvSpPr/>
            <p:nvPr/>
          </p:nvSpPr>
          <p:spPr bwMode="auto">
            <a:xfrm>
              <a:off x="190500" y="9525"/>
              <a:ext cx="152400" cy="908050"/>
            </a:xfrm>
            <a:custGeom>
              <a:avLst/>
              <a:gdLst/>
              <a:ahLst/>
              <a:cxnLst/>
              <a:rect l="0" t="0" r="r" b="b"/>
              <a:pathLst>
                <a:path w="96" h="572">
                  <a:moveTo>
                    <a:pt x="15" y="572"/>
                  </a:moveTo>
                  <a:lnTo>
                    <a:pt x="0" y="566"/>
                  </a:lnTo>
                  <a:lnTo>
                    <a:pt x="81" y="380"/>
                  </a:lnTo>
                  <a:lnTo>
                    <a:pt x="81" y="0"/>
                  </a:lnTo>
                  <a:lnTo>
                    <a:pt x="96" y="0"/>
                  </a:lnTo>
                  <a:lnTo>
                    <a:pt x="96" y="383"/>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11"/>
            <p:cNvSpPr/>
            <p:nvPr/>
          </p:nvSpPr>
          <p:spPr bwMode="auto">
            <a:xfrm>
              <a:off x="1290638" y="14288"/>
              <a:ext cx="376238" cy="1801813"/>
            </a:xfrm>
            <a:custGeom>
              <a:avLst/>
              <a:gdLst/>
              <a:ahLst/>
              <a:cxnLst/>
              <a:rect l="0" t="0" r="r" b="b"/>
              <a:pathLst>
                <a:path w="237" h="1135">
                  <a:moveTo>
                    <a:pt x="222" y="1135"/>
                  </a:moveTo>
                  <a:lnTo>
                    <a:pt x="0" y="620"/>
                  </a:lnTo>
                  <a:lnTo>
                    <a:pt x="0" y="0"/>
                  </a:lnTo>
                  <a:lnTo>
                    <a:pt x="18" y="0"/>
                  </a:lnTo>
                  <a:lnTo>
                    <a:pt x="18" y="617"/>
                  </a:lnTo>
                  <a:lnTo>
                    <a:pt x="237" y="1129"/>
                  </a:lnTo>
                  <a:lnTo>
                    <a:pt x="222"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12"/>
            <p:cNvSpPr>
              <a:spLocks noEditPoints="1"/>
            </p:cNvSpPr>
            <p:nvPr/>
          </p:nvSpPr>
          <p:spPr bwMode="auto">
            <a:xfrm>
              <a:off x="1600200" y="180181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Freeform 13"/>
            <p:cNvSpPr/>
            <p:nvPr/>
          </p:nvSpPr>
          <p:spPr bwMode="auto">
            <a:xfrm>
              <a:off x="1381125" y="9525"/>
              <a:ext cx="371475" cy="1425575"/>
            </a:xfrm>
            <a:custGeom>
              <a:avLst/>
              <a:gdLst/>
              <a:ahLst/>
              <a:cxnLst/>
              <a:rect l="0" t="0" r="r" b="b"/>
              <a:pathLst>
                <a:path w="234" h="898">
                  <a:moveTo>
                    <a:pt x="219" y="898"/>
                  </a:moveTo>
                  <a:lnTo>
                    <a:pt x="0" y="383"/>
                  </a:lnTo>
                  <a:lnTo>
                    <a:pt x="0" y="0"/>
                  </a:lnTo>
                  <a:lnTo>
                    <a:pt x="15" y="0"/>
                  </a:lnTo>
                  <a:lnTo>
                    <a:pt x="15" y="380"/>
                  </a:lnTo>
                  <a:lnTo>
                    <a:pt x="234" y="892"/>
                  </a:lnTo>
                  <a:lnTo>
                    <a:pt x="219"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1" name="Freeform 14"/>
            <p:cNvSpPr/>
            <p:nvPr/>
          </p:nvSpPr>
          <p:spPr bwMode="auto">
            <a:xfrm>
              <a:off x="1643063"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2" name="Freeform 15"/>
            <p:cNvSpPr>
              <a:spLocks noEditPoints="1"/>
            </p:cNvSpPr>
            <p:nvPr/>
          </p:nvSpPr>
          <p:spPr bwMode="auto">
            <a:xfrm>
              <a:off x="1685925" y="14208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16"/>
            <p:cNvSpPr>
              <a:spLocks noEditPoints="1"/>
            </p:cNvSpPr>
            <p:nvPr/>
          </p:nvSpPr>
          <p:spPr bwMode="auto">
            <a:xfrm>
              <a:off x="168592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17"/>
            <p:cNvSpPr/>
            <p:nvPr/>
          </p:nvSpPr>
          <p:spPr bwMode="auto">
            <a:xfrm>
              <a:off x="1743075" y="4763"/>
              <a:ext cx="419100" cy="522288"/>
            </a:xfrm>
            <a:custGeom>
              <a:avLst/>
              <a:gdLst/>
              <a:ahLst/>
              <a:cxnLst/>
              <a:rect l="0" t="0" r="r" b="b"/>
              <a:pathLst>
                <a:path w="264" h="329">
                  <a:moveTo>
                    <a:pt x="252" y="329"/>
                  </a:moveTo>
                  <a:lnTo>
                    <a:pt x="45" y="120"/>
                  </a:lnTo>
                  <a:lnTo>
                    <a:pt x="0" y="6"/>
                  </a:lnTo>
                  <a:lnTo>
                    <a:pt x="15" y="0"/>
                  </a:lnTo>
                  <a:lnTo>
                    <a:pt x="60" y="111"/>
                  </a:lnTo>
                  <a:lnTo>
                    <a:pt x="264" y="317"/>
                  </a:lnTo>
                  <a:lnTo>
                    <a:pt x="252" y="32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18"/>
            <p:cNvSpPr>
              <a:spLocks noEditPoints="1"/>
            </p:cNvSpPr>
            <p:nvPr/>
          </p:nvSpPr>
          <p:spPr bwMode="auto">
            <a:xfrm>
              <a:off x="2119313"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9"/>
            <p:cNvSpPr/>
            <p:nvPr/>
          </p:nvSpPr>
          <p:spPr bwMode="auto">
            <a:xfrm>
              <a:off x="952500" y="4763"/>
              <a:ext cx="152400" cy="908050"/>
            </a:xfrm>
            <a:custGeom>
              <a:avLst/>
              <a:gdLst/>
              <a:ahLst/>
              <a:cxnLst/>
              <a:rect l="0" t="0" r="r" b="b"/>
              <a:pathLst>
                <a:path w="96" h="572">
                  <a:moveTo>
                    <a:pt x="15" y="572"/>
                  </a:moveTo>
                  <a:lnTo>
                    <a:pt x="0" y="572"/>
                  </a:lnTo>
                  <a:lnTo>
                    <a:pt x="0" y="189"/>
                  </a:lnTo>
                  <a:lnTo>
                    <a:pt x="81" y="0"/>
                  </a:lnTo>
                  <a:lnTo>
                    <a:pt x="96" y="6"/>
                  </a:lnTo>
                  <a:lnTo>
                    <a:pt x="15" y="192"/>
                  </a:lnTo>
                  <a:lnTo>
                    <a:pt x="15" y="57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20"/>
            <p:cNvSpPr>
              <a:spLocks noEditPoints="1"/>
            </p:cNvSpPr>
            <p:nvPr/>
          </p:nvSpPr>
          <p:spPr bwMode="auto">
            <a:xfrm>
              <a:off x="866775"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2"/>
                    <a:pt x="4" y="20"/>
                  </a:cubicBezTo>
                  <a:cubicBezTo>
                    <a:pt x="4" y="29"/>
                    <a:pt x="11"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21"/>
            <p:cNvSpPr>
              <a:spLocks noEditPoints="1"/>
            </p:cNvSpPr>
            <p:nvPr/>
          </p:nvSpPr>
          <p:spPr bwMode="auto">
            <a:xfrm>
              <a:off x="890588" y="15541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22"/>
            <p:cNvSpPr/>
            <p:nvPr/>
          </p:nvSpPr>
          <p:spPr bwMode="auto">
            <a:xfrm>
              <a:off x="738188" y="5622925"/>
              <a:ext cx="338138" cy="1216025"/>
            </a:xfrm>
            <a:custGeom>
              <a:avLst/>
              <a:gdLst/>
              <a:ahLst/>
              <a:cxnLst/>
              <a:rect l="0" t="0" r="r" b="b"/>
              <a:pathLst>
                <a:path w="213" h="766">
                  <a:moveTo>
                    <a:pt x="213" y="766"/>
                  </a:moveTo>
                  <a:lnTo>
                    <a:pt x="195" y="766"/>
                  </a:lnTo>
                  <a:lnTo>
                    <a:pt x="195" y="464"/>
                  </a:lnTo>
                  <a:lnTo>
                    <a:pt x="0" y="6"/>
                  </a:lnTo>
                  <a:lnTo>
                    <a:pt x="12" y="0"/>
                  </a:lnTo>
                  <a:lnTo>
                    <a:pt x="213" y="461"/>
                  </a:lnTo>
                  <a:lnTo>
                    <a:pt x="213"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23"/>
            <p:cNvSpPr>
              <a:spLocks noEditPoints="1"/>
            </p:cNvSpPr>
            <p:nvPr/>
          </p:nvSpPr>
          <p:spPr bwMode="auto">
            <a:xfrm>
              <a:off x="647700" y="5480050"/>
              <a:ext cx="157163" cy="157163"/>
            </a:xfrm>
            <a:custGeom>
              <a:avLst/>
              <a:gdLst/>
              <a:ahLst/>
              <a:cxnLst/>
              <a:rect l="0" t="0" r="r" b="b"/>
              <a:pathLst>
                <a:path w="33" h="33">
                  <a:moveTo>
                    <a:pt x="17" y="33"/>
                  </a:moveTo>
                  <a:cubicBezTo>
                    <a:pt x="8" y="33"/>
                    <a:pt x="0" y="26"/>
                    <a:pt x="0" y="17"/>
                  </a:cubicBezTo>
                  <a:cubicBezTo>
                    <a:pt x="0" y="8"/>
                    <a:pt x="8" y="0"/>
                    <a:pt x="17" y="0"/>
                  </a:cubicBezTo>
                  <a:cubicBezTo>
                    <a:pt x="26" y="0"/>
                    <a:pt x="33" y="8"/>
                    <a:pt x="33" y="17"/>
                  </a:cubicBezTo>
                  <a:cubicBezTo>
                    <a:pt x="33" y="26"/>
                    <a:pt x="26" y="33"/>
                    <a:pt x="17" y="33"/>
                  </a:cubicBezTo>
                  <a:close/>
                  <a:moveTo>
                    <a:pt x="17" y="4"/>
                  </a:moveTo>
                  <a:cubicBezTo>
                    <a:pt x="10" y="4"/>
                    <a:pt x="4" y="10"/>
                    <a:pt x="4" y="17"/>
                  </a:cubicBezTo>
                  <a:cubicBezTo>
                    <a:pt x="4" y="24"/>
                    <a:pt x="10" y="29"/>
                    <a:pt x="17" y="29"/>
                  </a:cubicBezTo>
                  <a:cubicBezTo>
                    <a:pt x="23" y="29"/>
                    <a:pt x="29" y="24"/>
                    <a:pt x="29" y="17"/>
                  </a:cubicBezTo>
                  <a:cubicBezTo>
                    <a:pt x="29" y="10"/>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24"/>
            <p:cNvSpPr>
              <a:spLocks noEditPoints="1"/>
            </p:cNvSpPr>
            <p:nvPr/>
          </p:nvSpPr>
          <p:spPr bwMode="auto">
            <a:xfrm>
              <a:off x="66675" y="903288"/>
              <a:ext cx="190500" cy="190500"/>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2"/>
                    <a:pt x="4" y="20"/>
                  </a:cubicBezTo>
                  <a:cubicBezTo>
                    <a:pt x="4" y="29"/>
                    <a:pt x="12" y="36"/>
                    <a:pt x="20" y="36"/>
                  </a:cubicBezTo>
                  <a:cubicBezTo>
                    <a:pt x="29" y="36"/>
                    <a:pt x="36" y="29"/>
                    <a:pt x="36" y="20"/>
                  </a:cubicBezTo>
                  <a:cubicBezTo>
                    <a:pt x="36" y="12"/>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Freeform 25"/>
            <p:cNvSpPr/>
            <p:nvPr/>
          </p:nvSpPr>
          <p:spPr bwMode="auto">
            <a:xfrm>
              <a:off x="0" y="3897313"/>
              <a:ext cx="133350" cy="266700"/>
            </a:xfrm>
            <a:custGeom>
              <a:avLst/>
              <a:gdLst/>
              <a:ahLst/>
              <a:cxnLst/>
              <a:rect l="0" t="0" r="r" b="b"/>
              <a:pathLst>
                <a:path w="84" h="168">
                  <a:moveTo>
                    <a:pt x="69" y="168"/>
                  </a:moveTo>
                  <a:lnTo>
                    <a:pt x="0" y="6"/>
                  </a:lnTo>
                  <a:lnTo>
                    <a:pt x="12" y="0"/>
                  </a:lnTo>
                  <a:lnTo>
                    <a:pt x="84" y="162"/>
                  </a:lnTo>
                  <a:lnTo>
                    <a:pt x="69" y="16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3" name="Freeform 26"/>
            <p:cNvSpPr>
              <a:spLocks noEditPoints="1"/>
            </p:cNvSpPr>
            <p:nvPr/>
          </p:nvSpPr>
          <p:spPr bwMode="auto">
            <a:xfrm>
              <a:off x="66675" y="414972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27"/>
            <p:cNvSpPr/>
            <p:nvPr/>
          </p:nvSpPr>
          <p:spPr bwMode="auto">
            <a:xfrm>
              <a:off x="0" y="1644650"/>
              <a:ext cx="133350" cy="269875"/>
            </a:xfrm>
            <a:custGeom>
              <a:avLst/>
              <a:gdLst/>
              <a:ahLst/>
              <a:cxnLst/>
              <a:rect l="0" t="0" r="r" b="b"/>
              <a:pathLst>
                <a:path w="84" h="170">
                  <a:moveTo>
                    <a:pt x="12" y="170"/>
                  </a:moveTo>
                  <a:lnTo>
                    <a:pt x="0" y="164"/>
                  </a:lnTo>
                  <a:lnTo>
                    <a:pt x="69" y="0"/>
                  </a:lnTo>
                  <a:lnTo>
                    <a:pt x="84" y="6"/>
                  </a:lnTo>
                  <a:lnTo>
                    <a:pt x="12" y="17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28"/>
            <p:cNvSpPr>
              <a:spLocks noEditPoints="1"/>
            </p:cNvSpPr>
            <p:nvPr/>
          </p:nvSpPr>
          <p:spPr bwMode="auto">
            <a:xfrm>
              <a:off x="66675" y="146843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9"/>
            <p:cNvSpPr/>
            <p:nvPr/>
          </p:nvSpPr>
          <p:spPr bwMode="auto">
            <a:xfrm>
              <a:off x="695325" y="4763"/>
              <a:ext cx="309563" cy="1558925"/>
            </a:xfrm>
            <a:custGeom>
              <a:avLst/>
              <a:gdLst/>
              <a:ahLst/>
              <a:cxnLst/>
              <a:rect l="0" t="0" r="r" b="b"/>
              <a:pathLst>
                <a:path w="195" h="982">
                  <a:moveTo>
                    <a:pt x="195" y="982"/>
                  </a:moveTo>
                  <a:lnTo>
                    <a:pt x="177" y="982"/>
                  </a:lnTo>
                  <a:lnTo>
                    <a:pt x="177" y="805"/>
                  </a:lnTo>
                  <a:lnTo>
                    <a:pt x="0" y="629"/>
                  </a:lnTo>
                  <a:lnTo>
                    <a:pt x="0" y="0"/>
                  </a:lnTo>
                  <a:lnTo>
                    <a:pt x="18" y="0"/>
                  </a:lnTo>
                  <a:lnTo>
                    <a:pt x="18" y="623"/>
                  </a:lnTo>
                  <a:lnTo>
                    <a:pt x="195" y="796"/>
                  </a:lnTo>
                  <a:lnTo>
                    <a:pt x="195" y="98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Freeform 30"/>
            <p:cNvSpPr>
              <a:spLocks noEditPoints="1"/>
            </p:cNvSpPr>
            <p:nvPr/>
          </p:nvSpPr>
          <p:spPr bwMode="auto">
            <a:xfrm>
              <a:off x="57150" y="48815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8" name="Freeform 31"/>
            <p:cNvSpPr/>
            <p:nvPr/>
          </p:nvSpPr>
          <p:spPr bwMode="auto">
            <a:xfrm>
              <a:off x="138113" y="5060950"/>
              <a:ext cx="304800" cy="1778000"/>
            </a:xfrm>
            <a:custGeom>
              <a:avLst/>
              <a:gdLst/>
              <a:ahLst/>
              <a:cxnLst/>
              <a:rect l="0" t="0" r="r" b="b"/>
              <a:pathLst>
                <a:path w="192" h="1120">
                  <a:moveTo>
                    <a:pt x="192" y="1120"/>
                  </a:moveTo>
                  <a:lnTo>
                    <a:pt x="177" y="1120"/>
                  </a:lnTo>
                  <a:lnTo>
                    <a:pt x="177" y="360"/>
                  </a:lnTo>
                  <a:lnTo>
                    <a:pt x="0" y="183"/>
                  </a:lnTo>
                  <a:lnTo>
                    <a:pt x="0" y="0"/>
                  </a:lnTo>
                  <a:lnTo>
                    <a:pt x="15" y="0"/>
                  </a:lnTo>
                  <a:lnTo>
                    <a:pt x="15" y="177"/>
                  </a:lnTo>
                  <a:lnTo>
                    <a:pt x="192" y="354"/>
                  </a:lnTo>
                  <a:lnTo>
                    <a:pt x="192" y="112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32"/>
            <p:cNvSpPr>
              <a:spLocks noEditPoints="1"/>
            </p:cNvSpPr>
            <p:nvPr/>
          </p:nvSpPr>
          <p:spPr bwMode="auto">
            <a:xfrm>
              <a:off x="561975" y="6430963"/>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Rectangle 33"/>
            <p:cNvSpPr>
              <a:spLocks noChangeArrowheads="1"/>
            </p:cNvSpPr>
            <p:nvPr/>
          </p:nvSpPr>
          <p:spPr bwMode="auto">
            <a:xfrm>
              <a:off x="642938" y="6610350"/>
              <a:ext cx="23813" cy="242888"/>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41" name="Freeform 34"/>
            <p:cNvSpPr>
              <a:spLocks noEditPoints="1"/>
            </p:cNvSpPr>
            <p:nvPr/>
          </p:nvSpPr>
          <p:spPr bwMode="auto">
            <a:xfrm>
              <a:off x="76200" y="6430963"/>
              <a:ext cx="190500" cy="188913"/>
            </a:xfrm>
            <a:custGeom>
              <a:avLst/>
              <a:gdLst/>
              <a:ahLst/>
              <a:cxnLst/>
              <a:rect l="0" t="0" r="r" b="b"/>
              <a:pathLst>
                <a:path w="40" h="40">
                  <a:moveTo>
                    <a:pt x="20" y="40"/>
                  </a:moveTo>
                  <a:cubicBezTo>
                    <a:pt x="9" y="40"/>
                    <a:pt x="0" y="31"/>
                    <a:pt x="0" y="20"/>
                  </a:cubicBezTo>
                  <a:cubicBezTo>
                    <a:pt x="0" y="9"/>
                    <a:pt x="9" y="0"/>
                    <a:pt x="20" y="0"/>
                  </a:cubicBezTo>
                  <a:cubicBezTo>
                    <a:pt x="32" y="0"/>
                    <a:pt x="40" y="9"/>
                    <a:pt x="40" y="20"/>
                  </a:cubicBezTo>
                  <a:cubicBezTo>
                    <a:pt x="40" y="31"/>
                    <a:pt x="32"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35"/>
            <p:cNvSpPr/>
            <p:nvPr/>
          </p:nvSpPr>
          <p:spPr bwMode="auto">
            <a:xfrm>
              <a:off x="0" y="5978525"/>
              <a:ext cx="190500" cy="461963"/>
            </a:xfrm>
            <a:custGeom>
              <a:avLst/>
              <a:gdLst/>
              <a:ahLst/>
              <a:cxnLst/>
              <a:rect l="0" t="0" r="r" b="b"/>
              <a:pathLst>
                <a:path w="120" h="291">
                  <a:moveTo>
                    <a:pt x="120" y="291"/>
                  </a:moveTo>
                  <a:lnTo>
                    <a:pt x="105" y="291"/>
                  </a:lnTo>
                  <a:lnTo>
                    <a:pt x="105" y="114"/>
                  </a:lnTo>
                  <a:lnTo>
                    <a:pt x="0" y="9"/>
                  </a:lnTo>
                  <a:lnTo>
                    <a:pt x="12" y="0"/>
                  </a:lnTo>
                  <a:lnTo>
                    <a:pt x="120" y="108"/>
                  </a:lnTo>
                  <a:lnTo>
                    <a:pt x="120" y="29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36"/>
            <p:cNvSpPr/>
            <p:nvPr/>
          </p:nvSpPr>
          <p:spPr bwMode="auto">
            <a:xfrm>
              <a:off x="1014413" y="1801813"/>
              <a:ext cx="214313" cy="755650"/>
            </a:xfrm>
            <a:custGeom>
              <a:avLst/>
              <a:gdLst/>
              <a:ahLst/>
              <a:cxnLst/>
              <a:rect l="0" t="0" r="r" b="b"/>
              <a:pathLst>
                <a:path w="135" h="476">
                  <a:moveTo>
                    <a:pt x="12" y="476"/>
                  </a:moveTo>
                  <a:lnTo>
                    <a:pt x="0" y="476"/>
                  </a:lnTo>
                  <a:lnTo>
                    <a:pt x="0" y="128"/>
                  </a:lnTo>
                  <a:lnTo>
                    <a:pt x="126" y="0"/>
                  </a:lnTo>
                  <a:lnTo>
                    <a:pt x="135" y="9"/>
                  </a:lnTo>
                  <a:lnTo>
                    <a:pt x="12" y="131"/>
                  </a:lnTo>
                  <a:lnTo>
                    <a:pt x="12" y="47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37"/>
            <p:cNvSpPr>
              <a:spLocks noEditPoints="1"/>
            </p:cNvSpPr>
            <p:nvPr/>
          </p:nvSpPr>
          <p:spPr bwMode="auto">
            <a:xfrm>
              <a:off x="938213" y="2547938"/>
              <a:ext cx="166688" cy="160338"/>
            </a:xfrm>
            <a:custGeom>
              <a:avLst/>
              <a:gdLst/>
              <a:ahLst/>
              <a:cxnLst/>
              <a:rect l="0" t="0" r="r" b="b"/>
              <a:pathLst>
                <a:path w="35" h="34">
                  <a:moveTo>
                    <a:pt x="18" y="34"/>
                  </a:moveTo>
                  <a:cubicBezTo>
                    <a:pt x="8" y="34"/>
                    <a:pt x="0" y="26"/>
                    <a:pt x="0" y="17"/>
                  </a:cubicBezTo>
                  <a:cubicBezTo>
                    <a:pt x="0" y="7"/>
                    <a:pt x="8" y="0"/>
                    <a:pt x="18" y="0"/>
                  </a:cubicBezTo>
                  <a:cubicBezTo>
                    <a:pt x="27" y="0"/>
                    <a:pt x="35" y="7"/>
                    <a:pt x="35" y="17"/>
                  </a:cubicBezTo>
                  <a:cubicBezTo>
                    <a:pt x="35" y="26"/>
                    <a:pt x="27" y="34"/>
                    <a:pt x="18" y="34"/>
                  </a:cubicBezTo>
                  <a:close/>
                  <a:moveTo>
                    <a:pt x="18" y="4"/>
                  </a:moveTo>
                  <a:cubicBezTo>
                    <a:pt x="10" y="4"/>
                    <a:pt x="4" y="10"/>
                    <a:pt x="4" y="17"/>
                  </a:cubicBezTo>
                  <a:cubicBezTo>
                    <a:pt x="4" y="24"/>
                    <a:pt x="10" y="30"/>
                    <a:pt x="18" y="30"/>
                  </a:cubicBezTo>
                  <a:cubicBezTo>
                    <a:pt x="25" y="30"/>
                    <a:pt x="31" y="24"/>
                    <a:pt x="31" y="17"/>
                  </a:cubicBezTo>
                  <a:cubicBezTo>
                    <a:pt x="31" y="10"/>
                    <a:pt x="25" y="4"/>
                    <a:pt x="18"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38"/>
            <p:cNvSpPr/>
            <p:nvPr/>
          </p:nvSpPr>
          <p:spPr bwMode="auto">
            <a:xfrm>
              <a:off x="595313" y="4763"/>
              <a:ext cx="638175" cy="4025900"/>
            </a:xfrm>
            <a:custGeom>
              <a:avLst/>
              <a:gdLst/>
              <a:ahLst/>
              <a:cxnLst/>
              <a:rect l="0" t="0" r="r" b="b"/>
              <a:pathLst>
                <a:path w="402" h="2536">
                  <a:moveTo>
                    <a:pt x="402" y="2536"/>
                  </a:moveTo>
                  <a:lnTo>
                    <a:pt x="387" y="2536"/>
                  </a:lnTo>
                  <a:lnTo>
                    <a:pt x="387" y="2311"/>
                  </a:lnTo>
                  <a:lnTo>
                    <a:pt x="0" y="1925"/>
                  </a:lnTo>
                  <a:lnTo>
                    <a:pt x="0" y="0"/>
                  </a:lnTo>
                  <a:lnTo>
                    <a:pt x="15" y="0"/>
                  </a:lnTo>
                  <a:lnTo>
                    <a:pt x="15" y="1916"/>
                  </a:lnTo>
                  <a:lnTo>
                    <a:pt x="402" y="2302"/>
                  </a:lnTo>
                  <a:lnTo>
                    <a:pt x="402" y="253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9"/>
            <p:cNvSpPr/>
            <p:nvPr/>
          </p:nvSpPr>
          <p:spPr bwMode="auto">
            <a:xfrm>
              <a:off x="1223963"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40"/>
            <p:cNvSpPr>
              <a:spLocks noEditPoints="1"/>
            </p:cNvSpPr>
            <p:nvPr/>
          </p:nvSpPr>
          <p:spPr bwMode="auto">
            <a:xfrm>
              <a:off x="1300163" y="1849438"/>
              <a:ext cx="109538" cy="107950"/>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8" name="Freeform 41"/>
            <p:cNvSpPr/>
            <p:nvPr/>
          </p:nvSpPr>
          <p:spPr bwMode="auto">
            <a:xfrm>
              <a:off x="280988" y="3417888"/>
              <a:ext cx="142875" cy="474663"/>
            </a:xfrm>
            <a:custGeom>
              <a:avLst/>
              <a:gdLst/>
              <a:ahLst/>
              <a:cxnLst/>
              <a:rect l="0" t="0" r="r" b="b"/>
              <a:pathLst>
                <a:path w="90" h="299">
                  <a:moveTo>
                    <a:pt x="12" y="299"/>
                  </a:moveTo>
                  <a:lnTo>
                    <a:pt x="0" y="299"/>
                  </a:lnTo>
                  <a:lnTo>
                    <a:pt x="0" y="80"/>
                  </a:lnTo>
                  <a:lnTo>
                    <a:pt x="81" y="0"/>
                  </a:lnTo>
                  <a:lnTo>
                    <a:pt x="90" y="8"/>
                  </a:lnTo>
                  <a:lnTo>
                    <a:pt x="12" y="83"/>
                  </a:lnTo>
                  <a:lnTo>
                    <a:pt x="12" y="299"/>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9" name="Freeform 42"/>
            <p:cNvSpPr>
              <a:spLocks noEditPoints="1"/>
            </p:cNvSpPr>
            <p:nvPr/>
          </p:nvSpPr>
          <p:spPr bwMode="auto">
            <a:xfrm>
              <a:off x="238125" y="3883025"/>
              <a:ext cx="109538" cy="109538"/>
            </a:xfrm>
            <a:custGeom>
              <a:avLst/>
              <a:gdLst/>
              <a:ahLst/>
              <a:cxnLst/>
              <a:rect l="0" t="0" r="r" b="b"/>
              <a:pathLst>
                <a:path w="23" h="23">
                  <a:moveTo>
                    <a:pt x="11" y="23"/>
                  </a:moveTo>
                  <a:cubicBezTo>
                    <a:pt x="5" y="23"/>
                    <a:pt x="0" y="18"/>
                    <a:pt x="0" y="12"/>
                  </a:cubicBezTo>
                  <a:cubicBezTo>
                    <a:pt x="0" y="5"/>
                    <a:pt x="5" y="0"/>
                    <a:pt x="11" y="0"/>
                  </a:cubicBezTo>
                  <a:cubicBezTo>
                    <a:pt x="17" y="0"/>
                    <a:pt x="23" y="5"/>
                    <a:pt x="23" y="12"/>
                  </a:cubicBezTo>
                  <a:cubicBezTo>
                    <a:pt x="23" y="18"/>
                    <a:pt x="17" y="23"/>
                    <a:pt x="11" y="23"/>
                  </a:cubicBezTo>
                  <a:close/>
                  <a:moveTo>
                    <a:pt x="11" y="4"/>
                  </a:moveTo>
                  <a:cubicBezTo>
                    <a:pt x="7" y="4"/>
                    <a:pt x="4" y="8"/>
                    <a:pt x="4" y="12"/>
                  </a:cubicBezTo>
                  <a:cubicBezTo>
                    <a:pt x="4" y="16"/>
                    <a:pt x="7" y="19"/>
                    <a:pt x="11" y="19"/>
                  </a:cubicBezTo>
                  <a:cubicBezTo>
                    <a:pt x="15" y="19"/>
                    <a:pt x="19" y="16"/>
                    <a:pt x="19" y="12"/>
                  </a:cubicBezTo>
                  <a:cubicBezTo>
                    <a:pt x="19" y="8"/>
                    <a:pt x="15" y="4"/>
                    <a:pt x="11"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0" name="Freeform 43"/>
            <p:cNvSpPr/>
            <p:nvPr/>
          </p:nvSpPr>
          <p:spPr bwMode="auto">
            <a:xfrm>
              <a:off x="4763" y="2166938"/>
              <a:ext cx="114300" cy="452438"/>
            </a:xfrm>
            <a:custGeom>
              <a:avLst/>
              <a:gdLst/>
              <a:ahLst/>
              <a:cxnLst/>
              <a:rect l="0" t="0" r="r" b="b"/>
              <a:pathLst>
                <a:path w="72" h="285">
                  <a:moveTo>
                    <a:pt x="6" y="285"/>
                  </a:moveTo>
                  <a:lnTo>
                    <a:pt x="0" y="276"/>
                  </a:lnTo>
                  <a:lnTo>
                    <a:pt x="60" y="216"/>
                  </a:lnTo>
                  <a:lnTo>
                    <a:pt x="60" y="0"/>
                  </a:lnTo>
                  <a:lnTo>
                    <a:pt x="72" y="0"/>
                  </a:lnTo>
                  <a:lnTo>
                    <a:pt x="72" y="222"/>
                  </a:lnTo>
                  <a:lnTo>
                    <a:pt x="6" y="28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1" name="Freeform 44"/>
            <p:cNvSpPr>
              <a:spLocks noEditPoints="1"/>
            </p:cNvSpPr>
            <p:nvPr/>
          </p:nvSpPr>
          <p:spPr bwMode="auto">
            <a:xfrm>
              <a:off x="52388" y="2066925"/>
              <a:ext cx="109538" cy="109538"/>
            </a:xfrm>
            <a:custGeom>
              <a:avLst/>
              <a:gdLst/>
              <a:ahLst/>
              <a:cxnLst/>
              <a:rect l="0" t="0" r="r" b="b"/>
              <a:pathLst>
                <a:path w="23" h="23">
                  <a:moveTo>
                    <a:pt x="12" y="23"/>
                  </a:moveTo>
                  <a:cubicBezTo>
                    <a:pt x="5" y="23"/>
                    <a:pt x="0" y="18"/>
                    <a:pt x="0" y="12"/>
                  </a:cubicBezTo>
                  <a:cubicBezTo>
                    <a:pt x="0" y="5"/>
                    <a:pt x="5" y="0"/>
                    <a:pt x="12" y="0"/>
                  </a:cubicBezTo>
                  <a:cubicBezTo>
                    <a:pt x="18" y="0"/>
                    <a:pt x="23" y="5"/>
                    <a:pt x="23" y="12"/>
                  </a:cubicBezTo>
                  <a:cubicBezTo>
                    <a:pt x="23" y="18"/>
                    <a:pt x="18" y="23"/>
                    <a:pt x="12" y="23"/>
                  </a:cubicBezTo>
                  <a:close/>
                  <a:moveTo>
                    <a:pt x="12" y="4"/>
                  </a:moveTo>
                  <a:cubicBezTo>
                    <a:pt x="8" y="4"/>
                    <a:pt x="4" y="8"/>
                    <a:pt x="4" y="12"/>
                  </a:cubicBezTo>
                  <a:cubicBezTo>
                    <a:pt x="4" y="16"/>
                    <a:pt x="8" y="19"/>
                    <a:pt x="12" y="19"/>
                  </a:cubicBezTo>
                  <a:cubicBezTo>
                    <a:pt x="16" y="19"/>
                    <a:pt x="19" y="16"/>
                    <a:pt x="19" y="12"/>
                  </a:cubicBezTo>
                  <a:cubicBezTo>
                    <a:pt x="19"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2" name="Rectangle 45"/>
            <p:cNvSpPr>
              <a:spLocks noChangeArrowheads="1"/>
            </p:cNvSpPr>
            <p:nvPr/>
          </p:nvSpPr>
          <p:spPr bwMode="auto">
            <a:xfrm>
              <a:off x="1228725"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53" name="Freeform 46"/>
            <p:cNvSpPr/>
            <p:nvPr/>
          </p:nvSpPr>
          <p:spPr bwMode="auto">
            <a:xfrm>
              <a:off x="1319213" y="5041900"/>
              <a:ext cx="371475" cy="1801813"/>
            </a:xfrm>
            <a:custGeom>
              <a:avLst/>
              <a:gdLst/>
              <a:ahLst/>
              <a:cxnLst/>
              <a:rect l="0" t="0" r="r" b="b"/>
              <a:pathLst>
                <a:path w="234" h="1135">
                  <a:moveTo>
                    <a:pt x="15" y="1135"/>
                  </a:moveTo>
                  <a:lnTo>
                    <a:pt x="0" y="1135"/>
                  </a:lnTo>
                  <a:lnTo>
                    <a:pt x="0" y="515"/>
                  </a:lnTo>
                  <a:lnTo>
                    <a:pt x="0" y="512"/>
                  </a:lnTo>
                  <a:lnTo>
                    <a:pt x="219" y="0"/>
                  </a:lnTo>
                  <a:lnTo>
                    <a:pt x="234"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4" name="Freeform 47"/>
            <p:cNvSpPr>
              <a:spLocks noEditPoints="1"/>
            </p:cNvSpPr>
            <p:nvPr/>
          </p:nvSpPr>
          <p:spPr bwMode="auto">
            <a:xfrm>
              <a:off x="1147763"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5" name="Freeform 48"/>
            <p:cNvSpPr/>
            <p:nvPr/>
          </p:nvSpPr>
          <p:spPr bwMode="auto">
            <a:xfrm>
              <a:off x="819150" y="3983038"/>
              <a:ext cx="347663" cy="2860675"/>
            </a:xfrm>
            <a:custGeom>
              <a:avLst/>
              <a:gdLst/>
              <a:ahLst/>
              <a:cxnLst/>
              <a:rect l="0" t="0" r="r" b="b"/>
              <a:pathLst>
                <a:path w="219" h="1802">
                  <a:moveTo>
                    <a:pt x="219" y="1802"/>
                  </a:moveTo>
                  <a:lnTo>
                    <a:pt x="201" y="1802"/>
                  </a:lnTo>
                  <a:lnTo>
                    <a:pt x="201" y="1185"/>
                  </a:lnTo>
                  <a:lnTo>
                    <a:pt x="0" y="3"/>
                  </a:lnTo>
                  <a:lnTo>
                    <a:pt x="15" y="0"/>
                  </a:lnTo>
                  <a:lnTo>
                    <a:pt x="219" y="1185"/>
                  </a:lnTo>
                  <a:lnTo>
                    <a:pt x="219" y="180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6" name="Freeform 49"/>
            <p:cNvSpPr>
              <a:spLocks noEditPoints="1"/>
            </p:cNvSpPr>
            <p:nvPr/>
          </p:nvSpPr>
          <p:spPr bwMode="auto">
            <a:xfrm>
              <a:off x="728663" y="3806825"/>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8"/>
                    <a:pt x="11" y="36"/>
                    <a:pt x="20" y="36"/>
                  </a:cubicBezTo>
                  <a:cubicBezTo>
                    <a:pt x="29" y="36"/>
                    <a:pt x="36" y="28"/>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7" name="Freeform 50"/>
            <p:cNvSpPr>
              <a:spLocks noEditPoints="1"/>
            </p:cNvSpPr>
            <p:nvPr/>
          </p:nvSpPr>
          <p:spPr bwMode="auto">
            <a:xfrm>
              <a:off x="1624013"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8" name="Freeform 51"/>
            <p:cNvSpPr/>
            <p:nvPr/>
          </p:nvSpPr>
          <p:spPr bwMode="auto">
            <a:xfrm>
              <a:off x="1404938" y="5422900"/>
              <a:ext cx="371475" cy="1425575"/>
            </a:xfrm>
            <a:custGeom>
              <a:avLst/>
              <a:gdLst/>
              <a:ahLst/>
              <a:cxnLst/>
              <a:rect l="0" t="0" r="r" b="b"/>
              <a:pathLst>
                <a:path w="234" h="898">
                  <a:moveTo>
                    <a:pt x="18" y="898"/>
                  </a:moveTo>
                  <a:lnTo>
                    <a:pt x="0" y="898"/>
                  </a:lnTo>
                  <a:lnTo>
                    <a:pt x="0" y="515"/>
                  </a:lnTo>
                  <a:lnTo>
                    <a:pt x="0" y="512"/>
                  </a:lnTo>
                  <a:lnTo>
                    <a:pt x="222" y="0"/>
                  </a:lnTo>
                  <a:lnTo>
                    <a:pt x="234"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59" name="Freeform 52"/>
            <p:cNvSpPr/>
            <p:nvPr/>
          </p:nvSpPr>
          <p:spPr bwMode="auto">
            <a:xfrm>
              <a:off x="1666875"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0" name="Freeform 53"/>
            <p:cNvSpPr>
              <a:spLocks noEditPoints="1"/>
            </p:cNvSpPr>
            <p:nvPr/>
          </p:nvSpPr>
          <p:spPr bwMode="auto">
            <a:xfrm>
              <a:off x="1709738"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1" name="Freeform 54"/>
            <p:cNvSpPr>
              <a:spLocks noEditPoints="1"/>
            </p:cNvSpPr>
            <p:nvPr/>
          </p:nvSpPr>
          <p:spPr bwMode="auto">
            <a:xfrm>
              <a:off x="1709738"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2" name="Freeform 55"/>
            <p:cNvSpPr/>
            <p:nvPr/>
          </p:nvSpPr>
          <p:spPr bwMode="auto">
            <a:xfrm>
              <a:off x="1766888" y="6330950"/>
              <a:ext cx="419100" cy="527050"/>
            </a:xfrm>
            <a:custGeom>
              <a:avLst/>
              <a:gdLst/>
              <a:ahLst/>
              <a:cxnLst/>
              <a:rect l="0" t="0" r="r" b="b"/>
              <a:pathLst>
                <a:path w="264" h="332">
                  <a:moveTo>
                    <a:pt x="12" y="332"/>
                  </a:moveTo>
                  <a:lnTo>
                    <a:pt x="0" y="326"/>
                  </a:lnTo>
                  <a:lnTo>
                    <a:pt x="45" y="206"/>
                  </a:lnTo>
                  <a:lnTo>
                    <a:pt x="255" y="0"/>
                  </a:lnTo>
                  <a:lnTo>
                    <a:pt x="264" y="12"/>
                  </a:lnTo>
                  <a:lnTo>
                    <a:pt x="60" y="215"/>
                  </a:lnTo>
                  <a:lnTo>
                    <a:pt x="12"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3" name="Freeform 56"/>
            <p:cNvSpPr>
              <a:spLocks noEditPoints="1"/>
            </p:cNvSpPr>
            <p:nvPr/>
          </p:nvSpPr>
          <p:spPr bwMode="auto">
            <a:xfrm>
              <a:off x="2147888"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4" name="Freeform 57"/>
            <p:cNvSpPr/>
            <p:nvPr/>
          </p:nvSpPr>
          <p:spPr bwMode="auto">
            <a:xfrm>
              <a:off x="504825" y="9525"/>
              <a:ext cx="233363" cy="5103813"/>
            </a:xfrm>
            <a:custGeom>
              <a:avLst/>
              <a:gdLst/>
              <a:ahLst/>
              <a:cxnLst/>
              <a:rect l="0" t="0" r="r" b="b"/>
              <a:pathLst>
                <a:path w="147" h="3215">
                  <a:moveTo>
                    <a:pt x="132" y="3215"/>
                  </a:moveTo>
                  <a:lnTo>
                    <a:pt x="129" y="2754"/>
                  </a:lnTo>
                  <a:lnTo>
                    <a:pt x="0" y="1901"/>
                  </a:lnTo>
                  <a:lnTo>
                    <a:pt x="0" y="0"/>
                  </a:lnTo>
                  <a:lnTo>
                    <a:pt x="15" y="0"/>
                  </a:lnTo>
                  <a:lnTo>
                    <a:pt x="15" y="1898"/>
                  </a:lnTo>
                  <a:lnTo>
                    <a:pt x="144" y="2754"/>
                  </a:lnTo>
                  <a:lnTo>
                    <a:pt x="147" y="3215"/>
                  </a:lnTo>
                  <a:lnTo>
                    <a:pt x="132" y="321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65" name="Freeform 58"/>
            <p:cNvSpPr>
              <a:spLocks noEditPoints="1"/>
            </p:cNvSpPr>
            <p:nvPr/>
          </p:nvSpPr>
          <p:spPr bwMode="auto">
            <a:xfrm>
              <a:off x="633413" y="5103813"/>
              <a:ext cx="185738" cy="185738"/>
            </a:xfrm>
            <a:custGeom>
              <a:avLst/>
              <a:gdLst/>
              <a:ahLst/>
              <a:cxnLst/>
              <a:rect l="0" t="0" r="r" b="b"/>
              <a:pathLst>
                <a:path w="39" h="39">
                  <a:moveTo>
                    <a:pt x="20" y="39"/>
                  </a:moveTo>
                  <a:cubicBezTo>
                    <a:pt x="9" y="39"/>
                    <a:pt x="0" y="30"/>
                    <a:pt x="0" y="19"/>
                  </a:cubicBezTo>
                  <a:cubicBezTo>
                    <a:pt x="0" y="9"/>
                    <a:pt x="9" y="0"/>
                    <a:pt x="20" y="0"/>
                  </a:cubicBezTo>
                  <a:cubicBezTo>
                    <a:pt x="30" y="0"/>
                    <a:pt x="39" y="9"/>
                    <a:pt x="39" y="19"/>
                  </a:cubicBezTo>
                  <a:cubicBezTo>
                    <a:pt x="39" y="30"/>
                    <a:pt x="30" y="39"/>
                    <a:pt x="20" y="39"/>
                  </a:cubicBezTo>
                  <a:close/>
                  <a:moveTo>
                    <a:pt x="20" y="4"/>
                  </a:moveTo>
                  <a:cubicBezTo>
                    <a:pt x="11" y="4"/>
                    <a:pt x="4" y="11"/>
                    <a:pt x="4" y="19"/>
                  </a:cubicBezTo>
                  <a:cubicBezTo>
                    <a:pt x="4" y="28"/>
                    <a:pt x="11" y="35"/>
                    <a:pt x="20" y="35"/>
                  </a:cubicBezTo>
                  <a:cubicBezTo>
                    <a:pt x="28" y="35"/>
                    <a:pt x="35" y="28"/>
                    <a:pt x="35" y="19"/>
                  </a:cubicBezTo>
                  <a:cubicBezTo>
                    <a:pt x="35"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sp>
        <p:nvSpPr>
          <p:cNvPr id="2" name="Title 1"/>
          <p:cNvSpPr>
            <a:spLocks noGrp="1"/>
          </p:cNvSpPr>
          <p:nvPr>
            <p:ph type="ctrTitle"/>
          </p:nvPr>
        </p:nvSpPr>
        <p:spPr>
          <a:xfrm>
            <a:off x="1876424" y="1122363"/>
            <a:ext cx="8791575" cy="2387600"/>
          </a:xfrm>
        </p:spPr>
        <p:txBody>
          <a:bodyPr anchor="b">
            <a:normAutofit/>
          </a:bodyPr>
          <a:lstStyle>
            <a:lvl1pPr algn="l">
              <a:defRPr sz="4800"/>
            </a:lvl1pPr>
          </a:lstStyle>
          <a:p>
            <a:r>
              <a:rPr lang="en-US"/>
              <a:t>Click to edit Master title style</a:t>
            </a:r>
            <a:endParaRPr lang="en-US" dirty="0"/>
          </a:p>
        </p:txBody>
      </p:sp>
      <p:sp>
        <p:nvSpPr>
          <p:cNvPr id="3" name="Subtitle 2"/>
          <p:cNvSpPr>
            <a:spLocks noGrp="1"/>
          </p:cNvSpPr>
          <p:nvPr>
            <p:ph type="subTitle" idx="1"/>
          </p:nvPr>
        </p:nvSpPr>
        <p:spPr>
          <a:xfrm>
            <a:off x="1876424" y="3602038"/>
            <a:ext cx="8791575" cy="1655762"/>
          </a:xfrm>
        </p:spPr>
        <p:txBody>
          <a:bodyPr>
            <a:normAutofit/>
          </a:bodyPr>
          <a:lstStyle>
            <a:lvl1pPr marL="0" indent="0" algn="l">
              <a:buNone/>
              <a:defRPr sz="2000" cap="all" baseline="0">
                <a:solidFill>
                  <a:schemeClr val="tx2"/>
                </a:solidFill>
              </a:defRPr>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endParaRPr lang="en-US" dirty="0"/>
          </a:p>
        </p:txBody>
      </p:sp>
      <p:sp>
        <p:nvSpPr>
          <p:cNvPr id="4" name="Date Placeholder 3"/>
          <p:cNvSpPr>
            <a:spLocks noGrp="1"/>
          </p:cNvSpPr>
          <p:nvPr>
            <p:ph type="dt" sz="half" idx="10"/>
          </p:nvPr>
        </p:nvSpPr>
        <p:spPr>
          <a:xfrm>
            <a:off x="7077511" y="5410201"/>
            <a:ext cx="2743200" cy="365125"/>
          </a:xfrm>
        </p:spPr>
        <p:txBody>
          <a:bodyPr/>
          <a:lstStyle/>
          <a:p>
            <a:fld id="{218D0131-D2A1-4F52-81FE-03D0C9E0C998}" type="datetimeFigureOut">
              <a:rPr lang="en-US" smtClean="0"/>
              <a:t>8/28/2025</a:t>
            </a:fld>
            <a:endParaRPr lang="en-US"/>
          </a:p>
        </p:txBody>
      </p:sp>
      <p:sp>
        <p:nvSpPr>
          <p:cNvPr id="5" name="Footer Placeholder 4"/>
          <p:cNvSpPr>
            <a:spLocks noGrp="1"/>
          </p:cNvSpPr>
          <p:nvPr>
            <p:ph type="ftr" sz="quarter" idx="11"/>
          </p:nvPr>
        </p:nvSpPr>
        <p:spPr>
          <a:xfrm>
            <a:off x="1876424" y="5410201"/>
            <a:ext cx="5124886" cy="365125"/>
          </a:xfrm>
        </p:spPr>
        <p:txBody>
          <a:bodyPr/>
          <a:lstStyle/>
          <a:p>
            <a:endParaRPr lang="en-US"/>
          </a:p>
        </p:txBody>
      </p:sp>
      <p:sp>
        <p:nvSpPr>
          <p:cNvPr id="6" name="Slide Number Placeholder 5"/>
          <p:cNvSpPr>
            <a:spLocks noGrp="1"/>
          </p:cNvSpPr>
          <p:nvPr>
            <p:ph type="sldNum" sz="quarter" idx="12"/>
          </p:nvPr>
        </p:nvSpPr>
        <p:spPr>
          <a:xfrm>
            <a:off x="9896911" y="5410199"/>
            <a:ext cx="771089" cy="365125"/>
          </a:xfrm>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323760437"/>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preserve="1">
  <p:cSld name="Panoramic 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0" y="4304664"/>
            <a:ext cx="9912355" cy="819355"/>
          </a:xfrm>
        </p:spPr>
        <p:txBody>
          <a:bodyPr anchor="b">
            <a:normAutofit/>
          </a:bodyPr>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1141411" y="606426"/>
            <a:ext cx="9912354" cy="3299778"/>
          </a:xfrm>
          <a:prstGeom prst="round2DiagRect">
            <a:avLst>
              <a:gd name="adj1" fmla="val 4860"/>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3200"/>
            </a:lvl1pPr>
          </a:lstStyle>
          <a:p>
            <a:pPr marL="0" lvl="0" indent="0">
              <a:buNone/>
            </a:pPr>
            <a:r>
              <a:rPr lang="en-US"/>
              <a:t>Click icon to add picture</a:t>
            </a:r>
            <a:endParaRPr lang="en-US" dirty="0"/>
          </a:p>
        </p:txBody>
      </p:sp>
      <p:sp>
        <p:nvSpPr>
          <p:cNvPr id="4" name="Text Placeholder 3"/>
          <p:cNvSpPr>
            <a:spLocks noGrp="1"/>
          </p:cNvSpPr>
          <p:nvPr>
            <p:ph type="body" sz="half" idx="2"/>
          </p:nvPr>
        </p:nvSpPr>
        <p:spPr>
          <a:xfrm>
            <a:off x="1141364" y="5124020"/>
            <a:ext cx="9910859" cy="682472"/>
          </a:xfrm>
        </p:spPr>
        <p:txBody>
          <a:bodyPr>
            <a:normAutofit/>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843080070"/>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preserve="1">
  <p:cSld name="Title and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56" y="609600"/>
            <a:ext cx="9905955" cy="3429000"/>
          </a:xfrm>
        </p:spPr>
        <p:txBody>
          <a:bodyPr anchor="ctr">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410" y="4419599"/>
            <a:ext cx="9904459" cy="1371599"/>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947736704"/>
      </p:ext>
    </p:extLst>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preserve="1">
  <p:cSld name="Quot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446212" y="609599"/>
            <a:ext cx="9302752" cy="2748429"/>
          </a:xfrm>
        </p:spPr>
        <p:txBody>
          <a:bodyPr anchor="ctr">
            <a:normAutofit/>
          </a:bodyPr>
          <a:lstStyle>
            <a:lvl1pPr>
              <a:defRPr sz="3600"/>
            </a:lvl1pPr>
          </a:lstStyle>
          <a:p>
            <a:r>
              <a:rPr lang="en-US"/>
              <a:t>Click to edit Master title style</a:t>
            </a:r>
            <a:endParaRPr lang="en-US" dirty="0"/>
          </a:p>
        </p:txBody>
      </p:sp>
      <p:sp>
        <p:nvSpPr>
          <p:cNvPr id="12" name="Text Placeholder 3"/>
          <p:cNvSpPr>
            <a:spLocks noGrp="1"/>
          </p:cNvSpPr>
          <p:nvPr>
            <p:ph type="body" sz="half" idx="13"/>
          </p:nvPr>
        </p:nvSpPr>
        <p:spPr>
          <a:xfrm>
            <a:off x="1720644" y="3365557"/>
            <a:ext cx="8752299" cy="548968"/>
          </a:xfrm>
        </p:spPr>
        <p:txBody>
          <a:bodyPr anchor="t">
            <a:normAutofit/>
          </a:bodyPr>
          <a:lstStyle>
            <a:lvl1pPr marL="0" indent="0">
              <a:buNone/>
              <a:defRPr sz="14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4" name="Text Placeholder 3"/>
          <p:cNvSpPr>
            <a:spLocks noGrp="1"/>
          </p:cNvSpPr>
          <p:nvPr>
            <p:ph type="body" sz="half" idx="2"/>
          </p:nvPr>
        </p:nvSpPr>
        <p:spPr>
          <a:xfrm>
            <a:off x="1141411" y="4309919"/>
            <a:ext cx="9906002" cy="1489496"/>
          </a:xfrm>
        </p:spPr>
        <p:txBody>
          <a:bodyPr anchor="ctr">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
        <p:nvSpPr>
          <p:cNvPr id="60" name="TextBox 59"/>
          <p:cNvSpPr txBox="1"/>
          <p:nvPr/>
        </p:nvSpPr>
        <p:spPr>
          <a:xfrm>
            <a:off x="903512" y="732394"/>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
        <p:nvSpPr>
          <p:cNvPr id="61" name="TextBox 60"/>
          <p:cNvSpPr txBox="1"/>
          <p:nvPr/>
        </p:nvSpPr>
        <p:spPr>
          <a:xfrm>
            <a:off x="10537370" y="2764972"/>
            <a:ext cx="609600" cy="584776"/>
          </a:xfrm>
          <a:prstGeom prst="rect">
            <a:avLst/>
          </a:prstGeom>
        </p:spPr>
        <p:txBody>
          <a:bodyPr vert="horz" lIns="91440" tIns="45720" rIns="91440" bIns="45720" rtlCol="0" anchor="ctr">
            <a:noAutofit/>
          </a:bodyPr>
          <a:lstStyle>
            <a:lvl1pPr>
              <a:spcBef>
                <a:spcPct val="0"/>
              </a:spcBef>
              <a:buNone/>
              <a:defRPr sz="3200" b="0" cap="all">
                <a:ln w="3175" cmpd="sng">
                  <a:noFill/>
                </a:ln>
                <a:effectLst>
                  <a:glow rad="38100">
                    <a:schemeClr val="bg1">
                      <a:lumMod val="65000"/>
                      <a:lumOff val="35000"/>
                      <a:alpha val="40000"/>
                    </a:schemeClr>
                  </a:glow>
                  <a:outerShdw blurRad="28575" dist="38100" dir="14040000" algn="tl" rotWithShape="0">
                    <a:srgbClr val="000000">
                      <a:alpha val="25000"/>
                    </a:srgbClr>
                  </a:outerShdw>
                </a:effectLst>
                <a:latin typeface="+mj-lt"/>
                <a:ea typeface="+mj-ea"/>
                <a:cs typeface="Trebuchet MS"/>
              </a:defRPr>
            </a:lvl1pPr>
            <a:lvl2pPr>
              <a:defRPr>
                <a:solidFill>
                  <a:schemeClr val="tx2"/>
                </a:solidFill>
              </a:defRPr>
            </a:lvl2pPr>
            <a:lvl3pPr>
              <a:defRPr>
                <a:solidFill>
                  <a:schemeClr val="tx2"/>
                </a:solidFill>
              </a:defRPr>
            </a:lvl3pPr>
            <a:lvl4pPr>
              <a:defRPr>
                <a:solidFill>
                  <a:schemeClr val="tx2"/>
                </a:solidFill>
              </a:defRPr>
            </a:lvl4pPr>
            <a:lvl5pPr>
              <a:defRPr>
                <a:solidFill>
                  <a:schemeClr val="tx2"/>
                </a:solidFill>
              </a:defRPr>
            </a:lvl5pPr>
            <a:lvl6pPr>
              <a:defRPr>
                <a:solidFill>
                  <a:schemeClr val="tx2"/>
                </a:solidFill>
              </a:defRPr>
            </a:lvl6pPr>
            <a:lvl7pPr>
              <a:defRPr>
                <a:solidFill>
                  <a:schemeClr val="tx2"/>
                </a:solidFill>
              </a:defRPr>
            </a:lvl7pPr>
            <a:lvl8pPr>
              <a:defRPr>
                <a:solidFill>
                  <a:schemeClr val="tx2"/>
                </a:solidFill>
              </a:defRPr>
            </a:lvl8pPr>
            <a:lvl9pPr>
              <a:defRPr>
                <a:solidFill>
                  <a:schemeClr val="tx2"/>
                </a:solidFill>
              </a:defRPr>
            </a:lvl9pPr>
          </a:lstStyle>
          <a:p>
            <a:pPr lvl="0" algn="r"/>
            <a:r>
              <a:rPr lang="en-US" sz="8000" dirty="0">
                <a:solidFill>
                  <a:schemeClr val="tx1"/>
                </a:solidFill>
                <a:effectLst/>
              </a:rPr>
              <a:t>”</a:t>
            </a:r>
          </a:p>
        </p:txBody>
      </p:sp>
    </p:spTree>
    <p:extLst>
      <p:ext uri="{BB962C8B-B14F-4D97-AF65-F5344CB8AC3E}">
        <p14:creationId xmlns:p14="http://schemas.microsoft.com/office/powerpoint/2010/main" val="2352056627"/>
      </p:ext>
    </p:extLst>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preserve="1">
  <p:cSld name="Name Card">
    <p:spTree>
      <p:nvGrpSpPr>
        <p:cNvPr id="1" name=""/>
        <p:cNvGrpSpPr/>
        <p:nvPr/>
      </p:nvGrpSpPr>
      <p:grpSpPr>
        <a:xfrm>
          <a:off x="0" y="0"/>
          <a:ext cx="0" cy="0"/>
          <a:chOff x="0" y="0"/>
          <a:chExt cx="0" cy="0"/>
        </a:xfrm>
      </p:grpSpPr>
      <p:sp>
        <p:nvSpPr>
          <p:cNvPr id="2" name="Title 1"/>
          <p:cNvSpPr>
            <a:spLocks noGrp="1"/>
          </p:cNvSpPr>
          <p:nvPr>
            <p:ph type="title"/>
          </p:nvPr>
        </p:nvSpPr>
        <p:spPr>
          <a:xfrm>
            <a:off x="1141410" y="2134041"/>
            <a:ext cx="9906001" cy="2511835"/>
          </a:xfrm>
        </p:spPr>
        <p:txBody>
          <a:bodyPr anchor="b">
            <a:normAutofit/>
          </a:bodyPr>
          <a:lstStyle>
            <a:lvl1pPr>
              <a:defRPr sz="3600"/>
            </a:lvl1pPr>
          </a:lstStyle>
          <a:p>
            <a:r>
              <a:rPr lang="en-US"/>
              <a:t>Click to edit Master title style</a:t>
            </a:r>
            <a:endParaRPr lang="en-US" dirty="0"/>
          </a:p>
        </p:txBody>
      </p:sp>
      <p:sp>
        <p:nvSpPr>
          <p:cNvPr id="4" name="Text Placeholder 3"/>
          <p:cNvSpPr>
            <a:spLocks noGrp="1"/>
          </p:cNvSpPr>
          <p:nvPr>
            <p:ph type="body" sz="half" idx="2"/>
          </p:nvPr>
        </p:nvSpPr>
        <p:spPr>
          <a:xfrm>
            <a:off x="1141364" y="4657655"/>
            <a:ext cx="9904505" cy="1140644"/>
          </a:xfrm>
        </p:spPr>
        <p:txBody>
          <a:bodyPr anchor="t">
            <a:normAutofit/>
          </a:bodyPr>
          <a:lstStyle>
            <a:lvl1pPr marL="0" indent="0">
              <a:buNone/>
              <a:defRPr sz="18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686150730"/>
      </p:ext>
    </p:extLst>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preserve="1">
  <p:cSld name="3 Column">
    <p:spTree>
      <p:nvGrpSpPr>
        <p:cNvPr id="1" name=""/>
        <p:cNvGrpSpPr/>
        <p:nvPr/>
      </p:nvGrpSpPr>
      <p:grpSpPr>
        <a:xfrm>
          <a:off x="0" y="0"/>
          <a:ext cx="0" cy="0"/>
          <a:chOff x="0" y="0"/>
          <a:chExt cx="0" cy="0"/>
        </a:xfrm>
      </p:grpSpPr>
      <p:sp>
        <p:nvSpPr>
          <p:cNvPr id="15" name="Title 1"/>
          <p:cNvSpPr>
            <a:spLocks noGrp="1"/>
          </p:cNvSpPr>
          <p:nvPr>
            <p:ph type="title"/>
          </p:nvPr>
        </p:nvSpPr>
        <p:spPr>
          <a:xfrm>
            <a:off x="1141413" y="609600"/>
            <a:ext cx="9905998" cy="1905000"/>
          </a:xfrm>
        </p:spPr>
        <p:txBody>
          <a:bodyPr/>
          <a:lstStyle/>
          <a:p>
            <a:r>
              <a:rPr lang="en-US"/>
              <a:t>Click to edit Master title style</a:t>
            </a:r>
            <a:endParaRPr lang="en-US" dirty="0"/>
          </a:p>
        </p:txBody>
      </p:sp>
      <p:sp>
        <p:nvSpPr>
          <p:cNvPr id="7" name="Text Placeholder 2"/>
          <p:cNvSpPr>
            <a:spLocks noGrp="1"/>
          </p:cNvSpPr>
          <p:nvPr>
            <p:ph type="body" idx="1"/>
          </p:nvPr>
        </p:nvSpPr>
        <p:spPr>
          <a:xfrm>
            <a:off x="1141410" y="2674463"/>
            <a:ext cx="3196899"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8" name="Text Placeholder 3"/>
          <p:cNvSpPr>
            <a:spLocks noGrp="1"/>
          </p:cNvSpPr>
          <p:nvPr>
            <p:ph type="body" sz="half" idx="15"/>
          </p:nvPr>
        </p:nvSpPr>
        <p:spPr>
          <a:xfrm>
            <a:off x="1127918" y="3360263"/>
            <a:ext cx="3208735"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9" name="Text Placeholder 4"/>
          <p:cNvSpPr>
            <a:spLocks noGrp="1"/>
          </p:cNvSpPr>
          <p:nvPr>
            <p:ph type="body" sz="quarter" idx="3"/>
          </p:nvPr>
        </p:nvSpPr>
        <p:spPr>
          <a:xfrm>
            <a:off x="4514766" y="2677635"/>
            <a:ext cx="3184385"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0" name="Text Placeholder 3"/>
          <p:cNvSpPr>
            <a:spLocks noGrp="1"/>
          </p:cNvSpPr>
          <p:nvPr>
            <p:ph type="body" sz="half" idx="16"/>
          </p:nvPr>
        </p:nvSpPr>
        <p:spPr>
          <a:xfrm>
            <a:off x="4504213" y="3363435"/>
            <a:ext cx="3195830"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11" name="Text Placeholder 4"/>
          <p:cNvSpPr>
            <a:spLocks noGrp="1"/>
          </p:cNvSpPr>
          <p:nvPr>
            <p:ph type="body" sz="quarter" idx="13"/>
          </p:nvPr>
        </p:nvSpPr>
        <p:spPr>
          <a:xfrm>
            <a:off x="7852442" y="2674463"/>
            <a:ext cx="3194968" cy="685800"/>
          </a:xfrm>
        </p:spPr>
        <p:txBody>
          <a:bodyPr anchor="b">
            <a:noAutofit/>
          </a:bodyPr>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12" name="Text Placeholder 3"/>
          <p:cNvSpPr>
            <a:spLocks noGrp="1"/>
          </p:cNvSpPr>
          <p:nvPr>
            <p:ph type="body" sz="half" idx="17"/>
          </p:nvPr>
        </p:nvSpPr>
        <p:spPr>
          <a:xfrm>
            <a:off x="7852442" y="3360263"/>
            <a:ext cx="3194968" cy="2430936"/>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18D0131-D2A1-4F52-81FE-03D0C9E0C998}"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72749278"/>
      </p:ext>
    </p:extLst>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preserve="1">
  <p:cSld name="3 Picture Column">
    <p:spTree>
      <p:nvGrpSpPr>
        <p:cNvPr id="1" name=""/>
        <p:cNvGrpSpPr/>
        <p:nvPr/>
      </p:nvGrpSpPr>
      <p:grpSpPr>
        <a:xfrm>
          <a:off x="0" y="0"/>
          <a:ext cx="0" cy="0"/>
          <a:chOff x="0" y="0"/>
          <a:chExt cx="0" cy="0"/>
        </a:xfrm>
      </p:grpSpPr>
      <p:sp>
        <p:nvSpPr>
          <p:cNvPr id="30" name="Title 1"/>
          <p:cNvSpPr>
            <a:spLocks noGrp="1"/>
          </p:cNvSpPr>
          <p:nvPr>
            <p:ph type="title"/>
          </p:nvPr>
        </p:nvSpPr>
        <p:spPr>
          <a:xfrm>
            <a:off x="1141411" y="609600"/>
            <a:ext cx="9905999" cy="1905000"/>
          </a:xfrm>
        </p:spPr>
        <p:txBody>
          <a:bodyPr/>
          <a:lstStyle/>
          <a:p>
            <a:r>
              <a:rPr lang="en-US"/>
              <a:t>Click to edit Master title style</a:t>
            </a:r>
            <a:endParaRPr lang="en-US" dirty="0"/>
          </a:p>
        </p:txBody>
      </p:sp>
      <p:sp>
        <p:nvSpPr>
          <p:cNvPr id="19" name="Text Placeholder 2"/>
          <p:cNvSpPr>
            <a:spLocks noGrp="1"/>
          </p:cNvSpPr>
          <p:nvPr>
            <p:ph type="body" idx="1"/>
          </p:nvPr>
        </p:nvSpPr>
        <p:spPr>
          <a:xfrm>
            <a:off x="1141413" y="4404596"/>
            <a:ext cx="319524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0" name="Picture Placeholder 2"/>
          <p:cNvSpPr>
            <a:spLocks noGrp="1" noChangeAspect="1"/>
          </p:cNvSpPr>
          <p:nvPr>
            <p:ph type="pic" idx="15"/>
          </p:nvPr>
        </p:nvSpPr>
        <p:spPr>
          <a:xfrm>
            <a:off x="1141413" y="2666998"/>
            <a:ext cx="31952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1" name="Text Placeholder 3"/>
          <p:cNvSpPr>
            <a:spLocks noGrp="1"/>
          </p:cNvSpPr>
          <p:nvPr>
            <p:ph type="body" sz="half" idx="18"/>
          </p:nvPr>
        </p:nvSpPr>
        <p:spPr>
          <a:xfrm>
            <a:off x="1141413" y="4980858"/>
            <a:ext cx="3195240" cy="817843"/>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2" name="Text Placeholder 4"/>
          <p:cNvSpPr>
            <a:spLocks noGrp="1"/>
          </p:cNvSpPr>
          <p:nvPr>
            <p:ph type="body" sz="quarter" idx="3"/>
          </p:nvPr>
        </p:nvSpPr>
        <p:spPr>
          <a:xfrm>
            <a:off x="4489053" y="4404596"/>
            <a:ext cx="3200400"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3" name="Picture Placeholder 2"/>
          <p:cNvSpPr>
            <a:spLocks noGrp="1" noChangeAspect="1"/>
          </p:cNvSpPr>
          <p:nvPr>
            <p:ph type="pic" idx="21"/>
          </p:nvPr>
        </p:nvSpPr>
        <p:spPr>
          <a:xfrm>
            <a:off x="4489053" y="2666998"/>
            <a:ext cx="3198940"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4" name="Text Placeholder 3"/>
          <p:cNvSpPr>
            <a:spLocks noGrp="1"/>
          </p:cNvSpPr>
          <p:nvPr>
            <p:ph type="body" sz="half" idx="19"/>
          </p:nvPr>
        </p:nvSpPr>
        <p:spPr>
          <a:xfrm>
            <a:off x="4487593" y="4980857"/>
            <a:ext cx="3200400" cy="810342"/>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25" name="Text Placeholder 4"/>
          <p:cNvSpPr>
            <a:spLocks noGrp="1"/>
          </p:cNvSpPr>
          <p:nvPr>
            <p:ph type="body" sz="quarter" idx="13"/>
          </p:nvPr>
        </p:nvSpPr>
        <p:spPr>
          <a:xfrm>
            <a:off x="7852567" y="4404595"/>
            <a:ext cx="3190741" cy="576262"/>
          </a:xfrm>
        </p:spPr>
        <p:txBody>
          <a:bodyPr anchor="b">
            <a:noAutofit/>
          </a:bodyPr>
          <a:lstStyle>
            <a:lvl1pPr marL="0" indent="0">
              <a:lnSpc>
                <a:spcPct val="90000"/>
              </a:lnSpc>
              <a:buNone/>
              <a:defRPr sz="20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26" name="Picture Placeholder 2"/>
          <p:cNvSpPr>
            <a:spLocks noGrp="1" noChangeAspect="1"/>
          </p:cNvSpPr>
          <p:nvPr>
            <p:ph type="pic" idx="22"/>
          </p:nvPr>
        </p:nvSpPr>
        <p:spPr>
          <a:xfrm>
            <a:off x="7852442" y="2666998"/>
            <a:ext cx="3194969" cy="1524000"/>
          </a:xfrm>
          <a:prstGeom prst="round2DiagRect">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vert="horz" lIns="91440" tIns="45720" rIns="91440" bIns="45720" rtlCol="0" anchor="t">
            <a:normAutofit/>
          </a:bodyPr>
          <a:lstStyle>
            <a:lvl1pPr>
              <a:buNone/>
              <a:defRPr lang="en-US" sz="2000" dirty="0"/>
            </a:lvl1pPr>
          </a:lstStyle>
          <a:p>
            <a:pPr marL="0" lvl="0" indent="0">
              <a:buNone/>
            </a:pPr>
            <a:r>
              <a:rPr lang="en-US"/>
              <a:t>Click icon to add picture</a:t>
            </a:r>
            <a:endParaRPr lang="en-US" dirty="0"/>
          </a:p>
        </p:txBody>
      </p:sp>
      <p:sp>
        <p:nvSpPr>
          <p:cNvPr id="27" name="Text Placeholder 3"/>
          <p:cNvSpPr>
            <a:spLocks noGrp="1"/>
          </p:cNvSpPr>
          <p:nvPr>
            <p:ph type="body" sz="half" idx="20"/>
          </p:nvPr>
        </p:nvSpPr>
        <p:spPr>
          <a:xfrm>
            <a:off x="7852442" y="4980854"/>
            <a:ext cx="3194968" cy="810345"/>
          </a:xfrm>
        </p:spPr>
        <p:txBody>
          <a:bodyPr anchor="t">
            <a:normAutofit/>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a:t>Edit Master text styles</a:t>
            </a:r>
          </a:p>
        </p:txBody>
      </p:sp>
      <p:sp>
        <p:nvSpPr>
          <p:cNvPr id="3" name="Date Placeholder 2"/>
          <p:cNvSpPr>
            <a:spLocks noGrp="1"/>
          </p:cNvSpPr>
          <p:nvPr>
            <p:ph type="dt" sz="half" idx="10"/>
          </p:nvPr>
        </p:nvSpPr>
        <p:spPr/>
        <p:txBody>
          <a:bodyPr/>
          <a:lstStyle/>
          <a:p>
            <a:fld id="{218D0131-D2A1-4F52-81FE-03D0C9E0C998}"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054780161"/>
      </p:ext>
    </p:extLst>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Vertical Text Placeholder 2"/>
          <p:cNvSpPr>
            <a:spLocks noGrp="1"/>
          </p:cNvSpPr>
          <p:nvPr>
            <p:ph type="body" orient="vert" idx="1"/>
          </p:nvPr>
        </p:nvSpPr>
        <p:spPr/>
        <p:txBody>
          <a:bodyPr vert="eaVert" ancho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325513490"/>
      </p:ext>
    </p:extLst>
  </p:cSld>
  <p:clrMapOvr>
    <a:masterClrMapping/>
  </p:clrMapOvr>
</p:sldLayout>
</file>

<file path=ppt/slideLayouts/slideLayout17.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9042400" y="609599"/>
            <a:ext cx="2005011" cy="5181601"/>
          </a:xfrm>
        </p:spPr>
        <p:txBody>
          <a:bodyPr vert="eaVert"/>
          <a:lstStyle/>
          <a:p>
            <a:r>
              <a:rPr lang="en-US"/>
              <a:t>Click to edit Master title style</a:t>
            </a:r>
            <a:endParaRPr lang="en-US" dirty="0"/>
          </a:p>
        </p:txBody>
      </p:sp>
      <p:sp>
        <p:nvSpPr>
          <p:cNvPr id="3" name="Vertical Text Placeholder 2"/>
          <p:cNvSpPr>
            <a:spLocks noGrp="1"/>
          </p:cNvSpPr>
          <p:nvPr>
            <p:ph type="body" orient="vert" idx="1"/>
          </p:nvPr>
        </p:nvSpPr>
        <p:spPr>
          <a:xfrm>
            <a:off x="1141410" y="609599"/>
            <a:ext cx="7748590" cy="5181601"/>
          </a:xfrm>
        </p:spPr>
        <p:txBody>
          <a:bodyPr vert="eaVert"/>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5499839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idx="1"/>
          </p:nvPr>
        </p:nvSpPr>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10"/>
          </p:nvPr>
        </p:nvSpPr>
        <p:spPr/>
        <p:txBody>
          <a:bodyPr/>
          <a:lstStyle/>
          <a:p>
            <a:fld id="{218D0131-D2A1-4F52-81FE-03D0C9E0C99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28989125"/>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1141411" y="1419226"/>
            <a:ext cx="9906000" cy="2852737"/>
          </a:xfrm>
        </p:spPr>
        <p:txBody>
          <a:bodyPr anchor="b">
            <a:normAutofit/>
          </a:bodyPr>
          <a:lstStyle>
            <a:lvl1pPr>
              <a:defRPr sz="3600"/>
            </a:lvl1pPr>
          </a:lstStyle>
          <a:p>
            <a:r>
              <a:rPr lang="en-US"/>
              <a:t>Click to edit Master title style</a:t>
            </a:r>
            <a:endParaRPr lang="en-US" dirty="0"/>
          </a:p>
        </p:txBody>
      </p:sp>
      <p:sp>
        <p:nvSpPr>
          <p:cNvPr id="3" name="Text Placeholder 2"/>
          <p:cNvSpPr>
            <a:spLocks noGrp="1"/>
          </p:cNvSpPr>
          <p:nvPr>
            <p:ph type="body" idx="1"/>
          </p:nvPr>
        </p:nvSpPr>
        <p:spPr>
          <a:xfrm>
            <a:off x="1141411" y="4424362"/>
            <a:ext cx="9906000" cy="1374776"/>
          </a:xfrm>
        </p:spPr>
        <p:txBody>
          <a:bodyPr>
            <a:normAutofit/>
          </a:bodyPr>
          <a:lstStyle>
            <a:lvl1pPr marL="0" indent="0">
              <a:buNone/>
              <a:defRPr sz="1800" cap="all" baseline="0">
                <a:solidFill>
                  <a:schemeClr val="tx1">
                    <a:tint val="75000"/>
                  </a:schemeClr>
                </a:solidFill>
              </a:defRPr>
            </a:lvl1pPr>
            <a:lvl2pPr marL="457200" indent="0">
              <a:buNone/>
              <a:defRPr sz="1800">
                <a:solidFill>
                  <a:schemeClr val="tx1">
                    <a:tint val="75000"/>
                  </a:schemeClr>
                </a:solidFill>
              </a:defRPr>
            </a:lvl2pPr>
            <a:lvl3pPr marL="914400" indent="0">
              <a:buNone/>
              <a:defRPr sz="1800">
                <a:solidFill>
                  <a:schemeClr val="tx1">
                    <a:tint val="75000"/>
                  </a:schemeClr>
                </a:solidFill>
              </a:defRPr>
            </a:lvl3pPr>
            <a:lvl4pPr marL="1371600" indent="0">
              <a:buNone/>
              <a:defRPr sz="1600">
                <a:solidFill>
                  <a:schemeClr val="tx1">
                    <a:tint val="75000"/>
                  </a:schemeClr>
                </a:solidFill>
              </a:defRPr>
            </a:lvl4pPr>
            <a:lvl5pPr marL="1828800" indent="0">
              <a:buNone/>
              <a:defRPr sz="1600">
                <a:solidFill>
                  <a:schemeClr val="tx1">
                    <a:tint val="75000"/>
                  </a:schemeClr>
                </a:solidFill>
              </a:defRPr>
            </a:lvl5pPr>
            <a:lvl6pPr marL="2286000" indent="0">
              <a:buNone/>
              <a:defRPr sz="1600">
                <a:solidFill>
                  <a:schemeClr val="tx1">
                    <a:tint val="75000"/>
                  </a:schemeClr>
                </a:solidFill>
              </a:defRPr>
            </a:lvl6pPr>
            <a:lvl7pPr marL="2743200" indent="0">
              <a:buNone/>
              <a:defRPr sz="1600">
                <a:solidFill>
                  <a:schemeClr val="tx1">
                    <a:tint val="75000"/>
                  </a:schemeClr>
                </a:solidFill>
              </a:defRPr>
            </a:lvl7pPr>
            <a:lvl8pPr marL="3200400" indent="0">
              <a:buNone/>
              <a:defRPr sz="1600">
                <a:solidFill>
                  <a:schemeClr val="tx1">
                    <a:tint val="75000"/>
                  </a:schemeClr>
                </a:solidFill>
              </a:defRPr>
            </a:lvl8pPr>
            <a:lvl9pPr marL="3657600" indent="0">
              <a:buNone/>
              <a:defRPr sz="1600">
                <a:solidFill>
                  <a:schemeClr val="tx1">
                    <a:tint val="75000"/>
                  </a:schemeClr>
                </a:solidFill>
              </a:defRPr>
            </a:lvl9pPr>
          </a:lstStyle>
          <a:p>
            <a:pPr lvl="0"/>
            <a:r>
              <a:rPr lang="en-US"/>
              <a:t>Edit Master text styles</a:t>
            </a:r>
          </a:p>
        </p:txBody>
      </p:sp>
      <p:sp>
        <p:nvSpPr>
          <p:cNvPr id="4" name="Date Placeholder 3"/>
          <p:cNvSpPr>
            <a:spLocks noGrp="1"/>
          </p:cNvSpPr>
          <p:nvPr>
            <p:ph type="dt" sz="half" idx="10"/>
          </p:nvPr>
        </p:nvSpPr>
        <p:spPr/>
        <p:txBody>
          <a:bodyPr/>
          <a:lstStyle/>
          <a:p>
            <a:fld id="{218D0131-D2A1-4F52-81FE-03D0C9E0C998}" type="datetimeFigureOut">
              <a:rPr lang="en-US" smtClean="0"/>
              <a:t>8/28/2025</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1468937834"/>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Content Placeholder 2"/>
          <p:cNvSpPr>
            <a:spLocks noGrp="1"/>
          </p:cNvSpPr>
          <p:nvPr>
            <p:ph sz="half" idx="1"/>
          </p:nvPr>
        </p:nvSpPr>
        <p:spPr>
          <a:xfrm>
            <a:off x="1141410" y="2249486"/>
            <a:ext cx="4878389"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Content Placeholder 3"/>
          <p:cNvSpPr>
            <a:spLocks noGrp="1"/>
          </p:cNvSpPr>
          <p:nvPr>
            <p:ph sz="half" idx="2"/>
          </p:nvPr>
        </p:nvSpPr>
        <p:spPr>
          <a:xfrm>
            <a:off x="6172200" y="2249486"/>
            <a:ext cx="4875211" cy="3541714"/>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Date Placeholder 4"/>
          <p:cNvSpPr>
            <a:spLocks noGrp="1"/>
          </p:cNvSpPr>
          <p:nvPr>
            <p:ph type="dt" sz="half" idx="10"/>
          </p:nvPr>
        </p:nvSpPr>
        <p:spPr/>
        <p:txBody>
          <a:bodyPr/>
          <a:lstStyle/>
          <a:p>
            <a:fld id="{218D0131-D2A1-4F52-81FE-03D0C9E0C99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02218852"/>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1141411" y="619126"/>
            <a:ext cx="9906000" cy="1477961"/>
          </a:xfrm>
        </p:spPr>
        <p:txBody>
          <a:bodyPr/>
          <a:lstStyle/>
          <a:p>
            <a:r>
              <a:rPr lang="en-US"/>
              <a:t>Click to edit Master title style</a:t>
            </a:r>
            <a:endParaRPr lang="en-US" dirty="0"/>
          </a:p>
        </p:txBody>
      </p:sp>
      <p:sp>
        <p:nvSpPr>
          <p:cNvPr id="3" name="Text Placeholder 2"/>
          <p:cNvSpPr>
            <a:spLocks noGrp="1"/>
          </p:cNvSpPr>
          <p:nvPr>
            <p:ph type="body" idx="1"/>
          </p:nvPr>
        </p:nvSpPr>
        <p:spPr>
          <a:xfrm>
            <a:off x="1370019" y="2249486"/>
            <a:ext cx="4649783"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4" name="Content Placeholder 3"/>
          <p:cNvSpPr>
            <a:spLocks noGrp="1"/>
          </p:cNvSpPr>
          <p:nvPr>
            <p:ph sz="half" idx="2"/>
          </p:nvPr>
        </p:nvSpPr>
        <p:spPr>
          <a:xfrm>
            <a:off x="1141410" y="3073397"/>
            <a:ext cx="4878391"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5" name="Text Placeholder 4"/>
          <p:cNvSpPr>
            <a:spLocks noGrp="1"/>
          </p:cNvSpPr>
          <p:nvPr>
            <p:ph type="body" sz="quarter" idx="3"/>
          </p:nvPr>
        </p:nvSpPr>
        <p:spPr>
          <a:xfrm>
            <a:off x="6400808" y="2249485"/>
            <a:ext cx="4646602" cy="823912"/>
          </a:xfrm>
        </p:spPr>
        <p:txBody>
          <a:bodyPr anchor="b"/>
          <a:lstStyle>
            <a:lvl1pPr marL="0" indent="0">
              <a:lnSpc>
                <a:spcPct val="90000"/>
              </a:lnSpc>
              <a:buNone/>
              <a:defRPr sz="2400" b="0" cap="all" baseline="0">
                <a:solidFill>
                  <a:schemeClr val="tx1"/>
                </a:solidFill>
              </a:defRPr>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Edit Master text styles</a:t>
            </a:r>
          </a:p>
        </p:txBody>
      </p:sp>
      <p:sp>
        <p:nvSpPr>
          <p:cNvPr id="6" name="Content Placeholder 5"/>
          <p:cNvSpPr>
            <a:spLocks noGrp="1"/>
          </p:cNvSpPr>
          <p:nvPr>
            <p:ph sz="quarter" idx="4"/>
          </p:nvPr>
        </p:nvSpPr>
        <p:spPr>
          <a:xfrm>
            <a:off x="6172200" y="3073397"/>
            <a:ext cx="4875210" cy="2717801"/>
          </a:xfrm>
        </p:spPr>
        <p:txBody>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7" name="Date Placeholder 6"/>
          <p:cNvSpPr>
            <a:spLocks noGrp="1"/>
          </p:cNvSpPr>
          <p:nvPr>
            <p:ph type="dt" sz="half" idx="10"/>
          </p:nvPr>
        </p:nvSpPr>
        <p:spPr/>
        <p:txBody>
          <a:bodyPr/>
          <a:lstStyle/>
          <a:p>
            <a:fld id="{218D0131-D2A1-4F52-81FE-03D0C9E0C998}" type="datetimeFigureOut">
              <a:rPr lang="en-US" smtClean="0"/>
              <a:t>8/28/2025</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1636352"/>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endParaRPr lang="en-US" dirty="0"/>
          </a:p>
        </p:txBody>
      </p:sp>
      <p:sp>
        <p:nvSpPr>
          <p:cNvPr id="3" name="Date Placeholder 2"/>
          <p:cNvSpPr>
            <a:spLocks noGrp="1"/>
          </p:cNvSpPr>
          <p:nvPr>
            <p:ph type="dt" sz="half" idx="10"/>
          </p:nvPr>
        </p:nvSpPr>
        <p:spPr/>
        <p:txBody>
          <a:bodyPr/>
          <a:lstStyle/>
          <a:p>
            <a:fld id="{218D0131-D2A1-4F52-81FE-03D0C9E0C998}" type="datetimeFigureOut">
              <a:rPr lang="en-US" smtClean="0"/>
              <a:t>8/28/2025</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54841794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18D0131-D2A1-4F52-81FE-03D0C9E0C998}" type="datetimeFigureOut">
              <a:rPr lang="en-US" smtClean="0"/>
              <a:t>8/28/2025</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3718199550"/>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6705" y="609601"/>
            <a:ext cx="3856037" cy="1639884"/>
          </a:xfrm>
        </p:spPr>
        <p:txBody>
          <a:bodyPr anchor="b"/>
          <a:lstStyle>
            <a:lvl1pPr>
              <a:defRPr sz="3200"/>
            </a:lvl1pPr>
          </a:lstStyle>
          <a:p>
            <a:r>
              <a:rPr lang="en-US"/>
              <a:t>Click to edit Master title style</a:t>
            </a:r>
            <a:endParaRPr lang="en-US" dirty="0"/>
          </a:p>
        </p:txBody>
      </p:sp>
      <p:sp>
        <p:nvSpPr>
          <p:cNvPr id="3" name="Content Placeholder 2"/>
          <p:cNvSpPr>
            <a:spLocks noGrp="1"/>
          </p:cNvSpPr>
          <p:nvPr>
            <p:ph idx="1"/>
          </p:nvPr>
        </p:nvSpPr>
        <p:spPr>
          <a:xfrm>
            <a:off x="5156200" y="592666"/>
            <a:ext cx="5891209" cy="5198534"/>
          </a:xfrm>
        </p:spPr>
        <p:txBody>
          <a:bodyPr anchor="ct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Text Placeholder 3"/>
          <p:cNvSpPr>
            <a:spLocks noGrp="1"/>
          </p:cNvSpPr>
          <p:nvPr>
            <p:ph type="body" sz="half" idx="2"/>
          </p:nvPr>
        </p:nvSpPr>
        <p:spPr>
          <a:xfrm>
            <a:off x="1146705" y="2249486"/>
            <a:ext cx="3856037"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356053266"/>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141413" y="609600"/>
            <a:ext cx="5934508" cy="1639886"/>
          </a:xfrm>
        </p:spPr>
        <p:txBody>
          <a:bodyPr anchor="b"/>
          <a:lstStyle>
            <a:lvl1pPr>
              <a:defRPr sz="3200"/>
            </a:lvl1pPr>
          </a:lstStyle>
          <a:p>
            <a:r>
              <a:rPr lang="en-US"/>
              <a:t>Click to edit Master title style</a:t>
            </a:r>
            <a:endParaRPr lang="en-US" dirty="0"/>
          </a:p>
        </p:txBody>
      </p:sp>
      <p:sp>
        <p:nvSpPr>
          <p:cNvPr id="3" name="Picture Placeholder 2"/>
          <p:cNvSpPr>
            <a:spLocks noGrp="1" noChangeAspect="1"/>
          </p:cNvSpPr>
          <p:nvPr>
            <p:ph type="pic" idx="1"/>
          </p:nvPr>
        </p:nvSpPr>
        <p:spPr>
          <a:xfrm>
            <a:off x="7380721" y="609601"/>
            <a:ext cx="3666690" cy="5181599"/>
          </a:xfrm>
          <a:prstGeom prst="round2DiagRect">
            <a:avLst>
              <a:gd name="adj1" fmla="val 5608"/>
              <a:gd name="adj2" fmla="val 0"/>
            </a:avLst>
          </a:prstGeom>
          <a:ln w="19050" cap="sq">
            <a:solidFill>
              <a:schemeClr val="tx2">
                <a:lumMod val="60000"/>
                <a:lumOff val="40000"/>
                <a:alpha val="60000"/>
              </a:schemeClr>
            </a:solidFill>
            <a:miter lim="800000"/>
          </a:ln>
          <a:effectLst>
            <a:outerShdw blurRad="88900" dist="38100" dir="5400000" algn="t" rotWithShape="0">
              <a:prstClr val="black">
                <a:alpha val="40000"/>
              </a:prstClr>
            </a:outerShdw>
          </a:effectLst>
        </p:spPr>
        <p:txBody>
          <a:bodyPr anchor="t"/>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r>
              <a:rPr lang="en-US"/>
              <a:t>Click icon to add picture</a:t>
            </a:r>
            <a:endParaRPr lang="en-US" dirty="0"/>
          </a:p>
        </p:txBody>
      </p:sp>
      <p:sp>
        <p:nvSpPr>
          <p:cNvPr id="4" name="Text Placeholder 3"/>
          <p:cNvSpPr>
            <a:spLocks noGrp="1"/>
          </p:cNvSpPr>
          <p:nvPr>
            <p:ph type="body" sz="half" idx="2"/>
          </p:nvPr>
        </p:nvSpPr>
        <p:spPr>
          <a:xfrm>
            <a:off x="1141410" y="2249486"/>
            <a:ext cx="5934511" cy="3541714"/>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Edit Master text styles</a:t>
            </a:r>
          </a:p>
        </p:txBody>
      </p:sp>
      <p:sp>
        <p:nvSpPr>
          <p:cNvPr id="5" name="Date Placeholder 4"/>
          <p:cNvSpPr>
            <a:spLocks noGrp="1"/>
          </p:cNvSpPr>
          <p:nvPr>
            <p:ph type="dt" sz="half" idx="10"/>
          </p:nvPr>
        </p:nvSpPr>
        <p:spPr/>
        <p:txBody>
          <a:bodyPr/>
          <a:lstStyle/>
          <a:p>
            <a:fld id="{218D0131-D2A1-4F52-81FE-03D0C9E0C998}" type="datetimeFigureOut">
              <a:rPr lang="en-US" smtClean="0"/>
              <a:t>8/28/2025</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B9C3EB79-76A8-4B61-9F0B-B0A2D82D4496}" type="slidenum">
              <a:rPr lang="en-US" smtClean="0"/>
              <a:t>‹#›</a:t>
            </a:fld>
            <a:endParaRPr lang="en-US"/>
          </a:p>
        </p:txBody>
      </p:sp>
    </p:spTree>
    <p:extLst>
      <p:ext uri="{BB962C8B-B14F-4D97-AF65-F5344CB8AC3E}">
        <p14:creationId xmlns:p14="http://schemas.microsoft.com/office/powerpoint/2010/main" val="29636996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13" Type="http://schemas.openxmlformats.org/officeDocument/2006/relationships/slideLayout" Target="../slideLayouts/slideLayout13.xml"/><Relationship Id="rId18" Type="http://schemas.openxmlformats.org/officeDocument/2006/relationships/theme" Target="../theme/theme1.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slideLayout" Target="../slideLayouts/slideLayout12.xml"/><Relationship Id="rId17" Type="http://schemas.openxmlformats.org/officeDocument/2006/relationships/slideLayout" Target="../slideLayouts/slideLayout17.xml"/><Relationship Id="rId2" Type="http://schemas.openxmlformats.org/officeDocument/2006/relationships/slideLayout" Target="../slideLayouts/slideLayout2.xml"/><Relationship Id="rId16" Type="http://schemas.openxmlformats.org/officeDocument/2006/relationships/slideLayout" Target="../slideLayouts/slideLayout16.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5" Type="http://schemas.openxmlformats.org/officeDocument/2006/relationships/slideLayout" Target="../slideLayouts/slideLayout15.xml"/><Relationship Id="rId10" Type="http://schemas.openxmlformats.org/officeDocument/2006/relationships/slideLayout" Target="../slideLayouts/slideLayout10.xml"/><Relationship Id="rId19" Type="http://schemas.openxmlformats.org/officeDocument/2006/relationships/image" Target="../media/image2.png"/><Relationship Id="rId4" Type="http://schemas.openxmlformats.org/officeDocument/2006/relationships/slideLayout" Target="../slideLayouts/slideLayout4.xml"/><Relationship Id="rId9" Type="http://schemas.openxmlformats.org/officeDocument/2006/relationships/slideLayout" Target="../slideLayouts/slideLayout9.xml"/><Relationship Id="rId14" Type="http://schemas.openxmlformats.org/officeDocument/2006/relationships/slideLayout" Target="../slideLayouts/slideLayout14.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3">
        <a:schemeClr val="bg2"/>
      </p:bgRef>
    </p:bg>
    <p:spTree>
      <p:nvGrpSpPr>
        <p:cNvPr id="1" name=""/>
        <p:cNvGrpSpPr/>
        <p:nvPr/>
      </p:nvGrpSpPr>
      <p:grpSpPr>
        <a:xfrm>
          <a:off x="0" y="0"/>
          <a:ext cx="0" cy="0"/>
          <a:chOff x="0" y="0"/>
          <a:chExt cx="0" cy="0"/>
        </a:xfrm>
      </p:grpSpPr>
      <p:pic>
        <p:nvPicPr>
          <p:cNvPr id="7" name="Picture 2" descr="\\DROBO-FS\QuickDrops\JB\PPTX NG\Droplets\LightingOverlay.png"/>
          <p:cNvPicPr>
            <a:picLocks noChangeAspect="1" noChangeArrowheads="1"/>
          </p:cNvPicPr>
          <p:nvPr/>
        </p:nvPicPr>
        <p:blipFill>
          <a:blip r:embed="rId19">
            <a:alphaModFix amt="30000"/>
            <a:extLst>
              <a:ext uri="{28A0092B-C50C-407E-A947-70E740481C1C}">
                <a14:useLocalDpi xmlns:a14="http://schemas.microsoft.com/office/drawing/2010/main" val="0"/>
              </a:ext>
            </a:extLst>
          </a:blip>
          <a:srcRect/>
          <a:stretch>
            <a:fillRect/>
          </a:stretch>
        </p:blipFill>
        <p:spPr bwMode="auto">
          <a:xfrm>
            <a:off x="0" y="-1"/>
            <a:ext cx="12192003" cy="6858001"/>
          </a:xfrm>
          <a:prstGeom prst="rect">
            <a:avLst/>
          </a:prstGeom>
          <a:noFill/>
          <a:extLst>
            <a:ext uri="{909E8E84-426E-40dd-AFC4-6F175D3DCCD1}">
              <a14:hiddenFill xmlns:a14="http://schemas.microsoft.com/office/drawing/2010/main" xmlns="">
                <a:solidFill>
                  <a:srgbClr val="FFFFFF"/>
                </a:solidFill>
              </a14:hiddenFill>
            </a:ext>
          </a:extLst>
        </p:spPr>
      </p:pic>
      <p:grpSp>
        <p:nvGrpSpPr>
          <p:cNvPr id="8" name="Group 7"/>
          <p:cNvGrpSpPr/>
          <p:nvPr/>
        </p:nvGrpSpPr>
        <p:grpSpPr>
          <a:xfrm>
            <a:off x="-14288" y="0"/>
            <a:ext cx="12053888" cy="6858001"/>
            <a:chOff x="-14288" y="0"/>
            <a:chExt cx="12053888" cy="6858001"/>
          </a:xfrm>
        </p:grpSpPr>
        <p:grpSp>
          <p:nvGrpSpPr>
            <p:cNvPr id="9" name="Group 8"/>
            <p:cNvGrpSpPr/>
            <p:nvPr/>
          </p:nvGrpSpPr>
          <p:grpSpPr>
            <a:xfrm>
              <a:off x="-14288" y="0"/>
              <a:ext cx="1220788" cy="6858001"/>
              <a:chOff x="-14288" y="0"/>
              <a:chExt cx="1220788" cy="6858001"/>
            </a:xfrm>
            <a:gradFill flip="none" rotWithShape="1">
              <a:gsLst>
                <a:gs pos="0">
                  <a:schemeClr val="tx2"/>
                </a:gs>
                <a:gs pos="100000">
                  <a:schemeClr val="bg2">
                    <a:lumMod val="60000"/>
                    <a:lumOff val="40000"/>
                  </a:schemeClr>
                </a:gs>
              </a:gsLst>
              <a:lin ang="5400000" scaled="0"/>
              <a:tileRect/>
            </a:gradFill>
          </p:grpSpPr>
          <p:sp>
            <p:nvSpPr>
              <p:cNvPr id="21" name="Rectangle 5"/>
              <p:cNvSpPr>
                <a:spLocks noChangeArrowheads="1"/>
              </p:cNvSpPr>
              <p:nvPr/>
            </p:nvSpPr>
            <p:spPr bwMode="auto">
              <a:xfrm>
                <a:off x="114300" y="4763"/>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22" name="Freeform 6"/>
              <p:cNvSpPr>
                <a:spLocks noEditPoints="1"/>
              </p:cNvSpPr>
              <p:nvPr/>
            </p:nvSpPr>
            <p:spPr bwMode="auto">
              <a:xfrm>
                <a:off x="33337" y="217646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3" name="Freeform 7"/>
              <p:cNvSpPr>
                <a:spLocks noEditPoints="1"/>
              </p:cNvSpPr>
              <p:nvPr/>
            </p:nvSpPr>
            <p:spPr bwMode="auto">
              <a:xfrm>
                <a:off x="28575" y="4021138"/>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4" name="Freeform 8"/>
              <p:cNvSpPr/>
              <p:nvPr/>
            </p:nvSpPr>
            <p:spPr bwMode="auto">
              <a:xfrm>
                <a:off x="200025" y="4763"/>
                <a:ext cx="369888" cy="1811338"/>
              </a:xfrm>
              <a:custGeom>
                <a:avLst/>
                <a:gdLst/>
                <a:ahLst/>
                <a:cxnLst/>
                <a:rect l="0" t="0" r="r" b="b"/>
                <a:pathLst>
                  <a:path w="233" h="1141">
                    <a:moveTo>
                      <a:pt x="218" y="1141"/>
                    </a:moveTo>
                    <a:lnTo>
                      <a:pt x="0" y="626"/>
                    </a:lnTo>
                    <a:lnTo>
                      <a:pt x="0" y="0"/>
                    </a:lnTo>
                    <a:lnTo>
                      <a:pt x="15" y="0"/>
                    </a:lnTo>
                    <a:lnTo>
                      <a:pt x="15" y="623"/>
                    </a:lnTo>
                    <a:lnTo>
                      <a:pt x="233" y="1135"/>
                    </a:lnTo>
                    <a:lnTo>
                      <a:pt x="218" y="114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5" name="Freeform 9"/>
              <p:cNvSpPr>
                <a:spLocks noEditPoints="1"/>
              </p:cNvSpPr>
              <p:nvPr/>
            </p:nvSpPr>
            <p:spPr bwMode="auto">
              <a:xfrm>
                <a:off x="503237" y="1801813"/>
                <a:ext cx="190500" cy="188913"/>
              </a:xfrm>
              <a:custGeom>
                <a:avLst/>
                <a:gdLst/>
                <a:ahLst/>
                <a:cxnLst/>
                <a:rect l="0" t="0" r="r" b="b"/>
                <a:pathLst>
                  <a:path w="40" h="40">
                    <a:moveTo>
                      <a:pt x="20" y="40"/>
                    </a:moveTo>
                    <a:cubicBezTo>
                      <a:pt x="9" y="40"/>
                      <a:pt x="0" y="31"/>
                      <a:pt x="0" y="20"/>
                    </a:cubicBezTo>
                    <a:cubicBezTo>
                      <a:pt x="0" y="9"/>
                      <a:pt x="9" y="0"/>
                      <a:pt x="20" y="0"/>
                    </a:cubicBezTo>
                    <a:cubicBezTo>
                      <a:pt x="33" y="0"/>
                      <a:pt x="40" y="6"/>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6" name="Freeform 10"/>
              <p:cNvSpPr/>
              <p:nvPr/>
            </p:nvSpPr>
            <p:spPr bwMode="auto">
              <a:xfrm>
                <a:off x="285750" y="4763"/>
                <a:ext cx="369888" cy="1430338"/>
              </a:xfrm>
              <a:custGeom>
                <a:avLst/>
                <a:gdLst/>
                <a:ahLst/>
                <a:cxnLst/>
                <a:rect l="0" t="0" r="r" b="b"/>
                <a:pathLst>
                  <a:path w="233" h="901">
                    <a:moveTo>
                      <a:pt x="221" y="901"/>
                    </a:moveTo>
                    <a:lnTo>
                      <a:pt x="0" y="383"/>
                    </a:lnTo>
                    <a:lnTo>
                      <a:pt x="0" y="0"/>
                    </a:lnTo>
                    <a:lnTo>
                      <a:pt x="18" y="0"/>
                    </a:lnTo>
                    <a:lnTo>
                      <a:pt x="18" y="380"/>
                    </a:lnTo>
                    <a:lnTo>
                      <a:pt x="233" y="895"/>
                    </a:lnTo>
                    <a:lnTo>
                      <a:pt x="221" y="901"/>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7" name="Freeform 11"/>
              <p:cNvSpPr/>
              <p:nvPr/>
            </p:nvSpPr>
            <p:spPr bwMode="auto">
              <a:xfrm>
                <a:off x="546100" y="0"/>
                <a:ext cx="152400" cy="912813"/>
              </a:xfrm>
              <a:custGeom>
                <a:avLst/>
                <a:gdLst/>
                <a:ahLst/>
                <a:cxnLst/>
                <a:rect l="0" t="0" r="r" b="b"/>
                <a:pathLst>
                  <a:path w="96" h="575">
                    <a:moveTo>
                      <a:pt x="96" y="575"/>
                    </a:moveTo>
                    <a:lnTo>
                      <a:pt x="78" y="575"/>
                    </a:lnTo>
                    <a:lnTo>
                      <a:pt x="78" y="192"/>
                    </a:lnTo>
                    <a:lnTo>
                      <a:pt x="0" y="6"/>
                    </a:lnTo>
                    <a:lnTo>
                      <a:pt x="15" y="0"/>
                    </a:lnTo>
                    <a:lnTo>
                      <a:pt x="96" y="189"/>
                    </a:lnTo>
                    <a:lnTo>
                      <a:pt x="96"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8" name="Freeform 12"/>
              <p:cNvSpPr>
                <a:spLocks noEditPoints="1"/>
              </p:cNvSpPr>
              <p:nvPr/>
            </p:nvSpPr>
            <p:spPr bwMode="auto">
              <a:xfrm>
                <a:off x="588962" y="1420813"/>
                <a:ext cx="190500" cy="190500"/>
              </a:xfrm>
              <a:custGeom>
                <a:avLst/>
                <a:gdLst/>
                <a:ahLst/>
                <a:cxnLst/>
                <a:rect l="0" t="0" r="r" b="b"/>
                <a:pathLst>
                  <a:path w="40" h="40">
                    <a:moveTo>
                      <a:pt x="20" y="40"/>
                    </a:moveTo>
                    <a:cubicBezTo>
                      <a:pt x="9" y="40"/>
                      <a:pt x="0" y="31"/>
                      <a:pt x="0" y="20"/>
                    </a:cubicBezTo>
                    <a:cubicBezTo>
                      <a:pt x="0" y="9"/>
                      <a:pt x="9" y="0"/>
                      <a:pt x="20" y="0"/>
                    </a:cubicBezTo>
                    <a:cubicBezTo>
                      <a:pt x="33" y="0"/>
                      <a:pt x="40" y="7"/>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9"/>
                      <a:pt x="31"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9" name="Freeform 13"/>
              <p:cNvSpPr>
                <a:spLocks noEditPoints="1"/>
              </p:cNvSpPr>
              <p:nvPr/>
            </p:nvSpPr>
            <p:spPr bwMode="auto">
              <a:xfrm>
                <a:off x="588962" y="9032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0" name="Freeform 14"/>
              <p:cNvSpPr/>
              <p:nvPr/>
            </p:nvSpPr>
            <p:spPr bwMode="auto">
              <a:xfrm>
                <a:off x="641350" y="0"/>
                <a:ext cx="422275" cy="527050"/>
              </a:xfrm>
              <a:custGeom>
                <a:avLst/>
                <a:gdLst/>
                <a:ahLst/>
                <a:cxnLst/>
                <a:rect l="0" t="0" r="r" b="b"/>
                <a:pathLst>
                  <a:path w="266" h="332">
                    <a:moveTo>
                      <a:pt x="257" y="332"/>
                    </a:moveTo>
                    <a:lnTo>
                      <a:pt x="48" y="123"/>
                    </a:lnTo>
                    <a:lnTo>
                      <a:pt x="0" y="6"/>
                    </a:lnTo>
                    <a:lnTo>
                      <a:pt x="15" y="0"/>
                    </a:lnTo>
                    <a:lnTo>
                      <a:pt x="63" y="114"/>
                    </a:lnTo>
                    <a:lnTo>
                      <a:pt x="266" y="320"/>
                    </a:lnTo>
                    <a:lnTo>
                      <a:pt x="257" y="332"/>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1" name="Freeform 15"/>
              <p:cNvSpPr>
                <a:spLocks noEditPoints="1"/>
              </p:cNvSpPr>
              <p:nvPr/>
            </p:nvSpPr>
            <p:spPr bwMode="auto">
              <a:xfrm>
                <a:off x="1020762" y="488950"/>
                <a:ext cx="161925" cy="147638"/>
              </a:xfrm>
              <a:custGeom>
                <a:avLst/>
                <a:gdLst/>
                <a:ahLst/>
                <a:cxnLst/>
                <a:rect l="0" t="0" r="r" b="b"/>
                <a:pathLst>
                  <a:path w="34" h="31">
                    <a:moveTo>
                      <a:pt x="17" y="31"/>
                    </a:moveTo>
                    <a:cubicBezTo>
                      <a:pt x="13" y="31"/>
                      <a:pt x="9" y="30"/>
                      <a:pt x="6" y="27"/>
                    </a:cubicBezTo>
                    <a:cubicBezTo>
                      <a:pt x="0" y="20"/>
                      <a:pt x="0" y="10"/>
                      <a:pt x="6" y="4"/>
                    </a:cubicBezTo>
                    <a:cubicBezTo>
                      <a:pt x="9" y="1"/>
                      <a:pt x="13" y="0"/>
                      <a:pt x="17" y="0"/>
                    </a:cubicBezTo>
                    <a:cubicBezTo>
                      <a:pt x="21" y="0"/>
                      <a:pt x="25" y="1"/>
                      <a:pt x="28" y="4"/>
                    </a:cubicBezTo>
                    <a:cubicBezTo>
                      <a:pt x="34" y="10"/>
                      <a:pt x="34" y="20"/>
                      <a:pt x="28" y="27"/>
                    </a:cubicBezTo>
                    <a:cubicBezTo>
                      <a:pt x="25" y="30"/>
                      <a:pt x="21" y="31"/>
                      <a:pt x="17" y="31"/>
                    </a:cubicBezTo>
                    <a:close/>
                    <a:moveTo>
                      <a:pt x="17" y="4"/>
                    </a:moveTo>
                    <a:cubicBezTo>
                      <a:pt x="14" y="4"/>
                      <a:pt x="11" y="5"/>
                      <a:pt x="9" y="7"/>
                    </a:cubicBezTo>
                    <a:cubicBezTo>
                      <a:pt x="4" y="12"/>
                      <a:pt x="4" y="19"/>
                      <a:pt x="9" y="24"/>
                    </a:cubicBezTo>
                    <a:cubicBezTo>
                      <a:pt x="11" y="26"/>
                      <a:pt x="14" y="27"/>
                      <a:pt x="17" y="27"/>
                    </a:cubicBezTo>
                    <a:cubicBezTo>
                      <a:pt x="20" y="27"/>
                      <a:pt x="23" y="26"/>
                      <a:pt x="25" y="24"/>
                    </a:cubicBezTo>
                    <a:cubicBezTo>
                      <a:pt x="30" y="19"/>
                      <a:pt x="30" y="12"/>
                      <a:pt x="25" y="7"/>
                    </a:cubicBezTo>
                    <a:cubicBezTo>
                      <a:pt x="23" y="5"/>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2" name="Line 16"/>
              <p:cNvSpPr>
                <a:spLocks noChangeShapeType="1"/>
              </p:cNvSpPr>
              <p:nvPr/>
            </p:nvSpPr>
            <p:spPr bwMode="auto">
              <a:xfrm>
                <a:off x="-4763" y="9525"/>
                <a:ext cx="0" cy="0"/>
              </a:xfrm>
              <a:prstGeom prst="line">
                <a:avLst/>
              </a:prstGeom>
              <a:grpFill/>
              <a:ln w="15" cap="flat">
                <a:solidFill>
                  <a:srgbClr val="FFFFFF"/>
                </a:solidFill>
                <a:prstDash val="solid"/>
                <a:miter lim="800000"/>
                <a:headEnd/>
                <a:tailEnd/>
              </a:ln>
            </p:spPr>
          </p:sp>
          <p:sp>
            <p:nvSpPr>
              <p:cNvPr id="33" name="Freeform 17"/>
              <p:cNvSpPr/>
              <p:nvPr/>
            </p:nvSpPr>
            <p:spPr bwMode="auto">
              <a:xfrm>
                <a:off x="9525" y="1801813"/>
                <a:ext cx="123825" cy="127000"/>
              </a:xfrm>
              <a:custGeom>
                <a:avLst/>
                <a:gdLst/>
                <a:ahLst/>
                <a:cxnLst/>
                <a:rect l="0" t="0" r="r" b="b"/>
                <a:pathLst>
                  <a:path w="78" h="80">
                    <a:moveTo>
                      <a:pt x="6" y="80"/>
                    </a:moveTo>
                    <a:lnTo>
                      <a:pt x="0" y="71"/>
                    </a:lnTo>
                    <a:lnTo>
                      <a:pt x="69" y="0"/>
                    </a:lnTo>
                    <a:lnTo>
                      <a:pt x="78" y="9"/>
                    </a:lnTo>
                    <a:lnTo>
                      <a:pt x="6" y="8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4" name="Freeform 18"/>
              <p:cNvSpPr/>
              <p:nvPr/>
            </p:nvSpPr>
            <p:spPr bwMode="auto">
              <a:xfrm>
                <a:off x="-9525" y="3549650"/>
                <a:ext cx="147638" cy="481013"/>
              </a:xfrm>
              <a:custGeom>
                <a:avLst/>
                <a:gdLst/>
                <a:ahLst/>
                <a:cxnLst/>
                <a:rect l="0" t="0" r="r" b="b"/>
                <a:pathLst>
                  <a:path w="93" h="303">
                    <a:moveTo>
                      <a:pt x="93" y="303"/>
                    </a:moveTo>
                    <a:lnTo>
                      <a:pt x="78" y="303"/>
                    </a:lnTo>
                    <a:lnTo>
                      <a:pt x="78" y="78"/>
                    </a:lnTo>
                    <a:lnTo>
                      <a:pt x="0" y="12"/>
                    </a:lnTo>
                    <a:lnTo>
                      <a:pt x="12" y="0"/>
                    </a:lnTo>
                    <a:lnTo>
                      <a:pt x="93" y="69"/>
                    </a:lnTo>
                    <a:lnTo>
                      <a:pt x="93" y="30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5" name="Freeform 19"/>
              <p:cNvSpPr/>
              <p:nvPr/>
            </p:nvSpPr>
            <p:spPr bwMode="auto">
              <a:xfrm>
                <a:off x="128587" y="1382713"/>
                <a:ext cx="142875" cy="476250"/>
              </a:xfrm>
              <a:custGeom>
                <a:avLst/>
                <a:gdLst/>
                <a:ahLst/>
                <a:cxnLst/>
                <a:rect l="0" t="0" r="r" b="b"/>
                <a:pathLst>
                  <a:path w="90" h="300">
                    <a:moveTo>
                      <a:pt x="90" y="300"/>
                    </a:moveTo>
                    <a:lnTo>
                      <a:pt x="78" y="300"/>
                    </a:lnTo>
                    <a:lnTo>
                      <a:pt x="78" y="84"/>
                    </a:lnTo>
                    <a:lnTo>
                      <a:pt x="0" y="9"/>
                    </a:lnTo>
                    <a:lnTo>
                      <a:pt x="9" y="0"/>
                    </a:lnTo>
                    <a:lnTo>
                      <a:pt x="90" y="81"/>
                    </a:lnTo>
                    <a:lnTo>
                      <a:pt x="90" y="300"/>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6" name="Freeform 20"/>
              <p:cNvSpPr>
                <a:spLocks noEditPoints="1"/>
              </p:cNvSpPr>
              <p:nvPr/>
            </p:nvSpPr>
            <p:spPr bwMode="auto">
              <a:xfrm>
                <a:off x="204787" y="1849438"/>
                <a:ext cx="114300" cy="107950"/>
              </a:xfrm>
              <a:custGeom>
                <a:avLst/>
                <a:gdLst/>
                <a:ahLst/>
                <a:cxnLst/>
                <a:rect l="0" t="0" r="r" b="b"/>
                <a:pathLst>
                  <a:path w="24" h="23">
                    <a:moveTo>
                      <a:pt x="12" y="23"/>
                    </a:moveTo>
                    <a:cubicBezTo>
                      <a:pt x="6" y="23"/>
                      <a:pt x="0" y="18"/>
                      <a:pt x="0" y="12"/>
                    </a:cubicBezTo>
                    <a:cubicBezTo>
                      <a:pt x="0" y="5"/>
                      <a:pt x="6" y="0"/>
                      <a:pt x="12" y="0"/>
                    </a:cubicBezTo>
                    <a:cubicBezTo>
                      <a:pt x="18" y="0"/>
                      <a:pt x="24" y="5"/>
                      <a:pt x="24" y="12"/>
                    </a:cubicBezTo>
                    <a:cubicBezTo>
                      <a:pt x="24" y="18"/>
                      <a:pt x="18" y="23"/>
                      <a:pt x="12" y="23"/>
                    </a:cubicBezTo>
                    <a:close/>
                    <a:moveTo>
                      <a:pt x="12" y="4"/>
                    </a:moveTo>
                    <a:cubicBezTo>
                      <a:pt x="8" y="4"/>
                      <a:pt x="4" y="8"/>
                      <a:pt x="4" y="12"/>
                    </a:cubicBezTo>
                    <a:cubicBezTo>
                      <a:pt x="4" y="16"/>
                      <a:pt x="8" y="19"/>
                      <a:pt x="12" y="19"/>
                    </a:cubicBezTo>
                    <a:cubicBezTo>
                      <a:pt x="16" y="19"/>
                      <a:pt x="20" y="16"/>
                      <a:pt x="20" y="12"/>
                    </a:cubicBezTo>
                    <a:cubicBezTo>
                      <a:pt x="20" y="8"/>
                      <a:pt x="16" y="4"/>
                      <a:pt x="12"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7" name="Rectangle 21"/>
              <p:cNvSpPr>
                <a:spLocks noChangeArrowheads="1"/>
              </p:cNvSpPr>
              <p:nvPr/>
            </p:nvSpPr>
            <p:spPr bwMode="auto">
              <a:xfrm>
                <a:off x="133350" y="4662488"/>
                <a:ext cx="23813" cy="2181225"/>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sp>
            <p:nvSpPr>
              <p:cNvPr id="38" name="Freeform 22"/>
              <p:cNvSpPr/>
              <p:nvPr/>
            </p:nvSpPr>
            <p:spPr bwMode="auto">
              <a:xfrm>
                <a:off x="223837" y="5041900"/>
                <a:ext cx="369888" cy="1801813"/>
              </a:xfrm>
              <a:custGeom>
                <a:avLst/>
                <a:gdLst/>
                <a:ahLst/>
                <a:cxnLst/>
                <a:rect l="0" t="0" r="r" b="b"/>
                <a:pathLst>
                  <a:path w="233" h="1135">
                    <a:moveTo>
                      <a:pt x="15" y="1135"/>
                    </a:moveTo>
                    <a:lnTo>
                      <a:pt x="0" y="1135"/>
                    </a:lnTo>
                    <a:lnTo>
                      <a:pt x="0" y="515"/>
                    </a:lnTo>
                    <a:lnTo>
                      <a:pt x="0" y="512"/>
                    </a:lnTo>
                    <a:lnTo>
                      <a:pt x="218" y="0"/>
                    </a:lnTo>
                    <a:lnTo>
                      <a:pt x="233" y="6"/>
                    </a:lnTo>
                    <a:lnTo>
                      <a:pt x="15" y="518"/>
                    </a:lnTo>
                    <a:lnTo>
                      <a:pt x="15"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39" name="Freeform 23"/>
              <p:cNvSpPr>
                <a:spLocks noEditPoints="1"/>
              </p:cNvSpPr>
              <p:nvPr/>
            </p:nvSpPr>
            <p:spPr bwMode="auto">
              <a:xfrm>
                <a:off x="52387" y="44815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8" y="36"/>
                      <a:pt x="36" y="29"/>
                      <a:pt x="36" y="20"/>
                    </a:cubicBezTo>
                    <a:cubicBezTo>
                      <a:pt x="36" y="11"/>
                      <a:pt x="28"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0" name="Freeform 24"/>
              <p:cNvSpPr/>
              <p:nvPr/>
            </p:nvSpPr>
            <p:spPr bwMode="auto">
              <a:xfrm>
                <a:off x="-14288" y="5627688"/>
                <a:ext cx="85725" cy="1216025"/>
              </a:xfrm>
              <a:custGeom>
                <a:avLst/>
                <a:gdLst/>
                <a:ahLst/>
                <a:cxnLst/>
                <a:rect l="0" t="0" r="r" b="b"/>
                <a:pathLst>
                  <a:path w="54" h="766">
                    <a:moveTo>
                      <a:pt x="54" y="766"/>
                    </a:moveTo>
                    <a:lnTo>
                      <a:pt x="36" y="766"/>
                    </a:lnTo>
                    <a:lnTo>
                      <a:pt x="36" y="149"/>
                    </a:lnTo>
                    <a:lnTo>
                      <a:pt x="0" y="3"/>
                    </a:lnTo>
                    <a:lnTo>
                      <a:pt x="18" y="0"/>
                    </a:lnTo>
                    <a:lnTo>
                      <a:pt x="54" y="146"/>
                    </a:lnTo>
                    <a:lnTo>
                      <a:pt x="54" y="76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1" name="Freeform 25"/>
              <p:cNvSpPr>
                <a:spLocks noEditPoints="1"/>
              </p:cNvSpPr>
              <p:nvPr/>
            </p:nvSpPr>
            <p:spPr bwMode="auto">
              <a:xfrm>
                <a:off x="527050" y="48672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2" name="Freeform 26"/>
              <p:cNvSpPr/>
              <p:nvPr/>
            </p:nvSpPr>
            <p:spPr bwMode="auto">
              <a:xfrm>
                <a:off x="309562" y="5422900"/>
                <a:ext cx="374650" cy="1425575"/>
              </a:xfrm>
              <a:custGeom>
                <a:avLst/>
                <a:gdLst/>
                <a:ahLst/>
                <a:cxnLst/>
                <a:rect l="0" t="0" r="r" b="b"/>
                <a:pathLst>
                  <a:path w="236" h="898">
                    <a:moveTo>
                      <a:pt x="18" y="898"/>
                    </a:moveTo>
                    <a:lnTo>
                      <a:pt x="0" y="898"/>
                    </a:lnTo>
                    <a:lnTo>
                      <a:pt x="0" y="515"/>
                    </a:lnTo>
                    <a:lnTo>
                      <a:pt x="3" y="512"/>
                    </a:lnTo>
                    <a:lnTo>
                      <a:pt x="221" y="0"/>
                    </a:lnTo>
                    <a:lnTo>
                      <a:pt x="236" y="6"/>
                    </a:lnTo>
                    <a:lnTo>
                      <a:pt x="18" y="518"/>
                    </a:lnTo>
                    <a:lnTo>
                      <a:pt x="18" y="898"/>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3" name="Freeform 27"/>
              <p:cNvSpPr/>
              <p:nvPr/>
            </p:nvSpPr>
            <p:spPr bwMode="auto">
              <a:xfrm>
                <a:off x="569912" y="5945188"/>
                <a:ext cx="152400" cy="912813"/>
              </a:xfrm>
              <a:custGeom>
                <a:avLst/>
                <a:gdLst/>
                <a:ahLst/>
                <a:cxnLst/>
                <a:rect l="0" t="0" r="r" b="b"/>
                <a:pathLst>
                  <a:path w="96" h="575">
                    <a:moveTo>
                      <a:pt x="15" y="575"/>
                    </a:moveTo>
                    <a:lnTo>
                      <a:pt x="0" y="569"/>
                    </a:lnTo>
                    <a:lnTo>
                      <a:pt x="81" y="383"/>
                    </a:lnTo>
                    <a:lnTo>
                      <a:pt x="81" y="0"/>
                    </a:lnTo>
                    <a:lnTo>
                      <a:pt x="96" y="0"/>
                    </a:lnTo>
                    <a:lnTo>
                      <a:pt x="96" y="386"/>
                    </a:lnTo>
                    <a:lnTo>
                      <a:pt x="15" y="57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4" name="Freeform 28"/>
              <p:cNvSpPr>
                <a:spLocks noEditPoints="1"/>
              </p:cNvSpPr>
              <p:nvPr/>
            </p:nvSpPr>
            <p:spPr bwMode="auto">
              <a:xfrm>
                <a:off x="612775" y="5246688"/>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5" name="Freeform 29"/>
              <p:cNvSpPr>
                <a:spLocks noEditPoints="1"/>
              </p:cNvSpPr>
              <p:nvPr/>
            </p:nvSpPr>
            <p:spPr bwMode="auto">
              <a:xfrm>
                <a:off x="612775" y="5764213"/>
                <a:ext cx="190500"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6" name="Freeform 30"/>
              <p:cNvSpPr/>
              <p:nvPr/>
            </p:nvSpPr>
            <p:spPr bwMode="auto">
              <a:xfrm>
                <a:off x="669925" y="6330950"/>
                <a:ext cx="417513" cy="517525"/>
              </a:xfrm>
              <a:custGeom>
                <a:avLst/>
                <a:gdLst/>
                <a:ahLst/>
                <a:cxnLst/>
                <a:rect l="0" t="0" r="r" b="b"/>
                <a:pathLst>
                  <a:path w="263" h="326">
                    <a:moveTo>
                      <a:pt x="15" y="326"/>
                    </a:moveTo>
                    <a:lnTo>
                      <a:pt x="0" y="320"/>
                    </a:lnTo>
                    <a:lnTo>
                      <a:pt x="45" y="206"/>
                    </a:lnTo>
                    <a:lnTo>
                      <a:pt x="48" y="206"/>
                    </a:lnTo>
                    <a:lnTo>
                      <a:pt x="254" y="0"/>
                    </a:lnTo>
                    <a:lnTo>
                      <a:pt x="263" y="12"/>
                    </a:lnTo>
                    <a:lnTo>
                      <a:pt x="60" y="215"/>
                    </a:lnTo>
                    <a:lnTo>
                      <a:pt x="15" y="326"/>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47" name="Freeform 31"/>
              <p:cNvSpPr>
                <a:spLocks noEditPoints="1"/>
              </p:cNvSpPr>
              <p:nvPr/>
            </p:nvSpPr>
            <p:spPr bwMode="auto">
              <a:xfrm>
                <a:off x="1049337" y="6221413"/>
                <a:ext cx="157163" cy="147638"/>
              </a:xfrm>
              <a:custGeom>
                <a:avLst/>
                <a:gdLst/>
                <a:ahLst/>
                <a:cxnLst/>
                <a:rect l="0" t="0" r="r" b="b"/>
                <a:pathLst>
                  <a:path w="33" h="31">
                    <a:moveTo>
                      <a:pt x="16" y="31"/>
                    </a:moveTo>
                    <a:cubicBezTo>
                      <a:pt x="12" y="31"/>
                      <a:pt x="8" y="29"/>
                      <a:pt x="5" y="26"/>
                    </a:cubicBezTo>
                    <a:cubicBezTo>
                      <a:pt x="2" y="24"/>
                      <a:pt x="0" y="20"/>
                      <a:pt x="0" y="15"/>
                    </a:cubicBezTo>
                    <a:cubicBezTo>
                      <a:pt x="0" y="11"/>
                      <a:pt x="2" y="7"/>
                      <a:pt x="5" y="4"/>
                    </a:cubicBezTo>
                    <a:cubicBezTo>
                      <a:pt x="8" y="1"/>
                      <a:pt x="12" y="0"/>
                      <a:pt x="16" y="0"/>
                    </a:cubicBezTo>
                    <a:cubicBezTo>
                      <a:pt x="20" y="0"/>
                      <a:pt x="24" y="1"/>
                      <a:pt x="27" y="4"/>
                    </a:cubicBezTo>
                    <a:cubicBezTo>
                      <a:pt x="33" y="10"/>
                      <a:pt x="33" y="20"/>
                      <a:pt x="27" y="26"/>
                    </a:cubicBezTo>
                    <a:cubicBezTo>
                      <a:pt x="24" y="29"/>
                      <a:pt x="20" y="31"/>
                      <a:pt x="16" y="31"/>
                    </a:cubicBezTo>
                    <a:close/>
                    <a:moveTo>
                      <a:pt x="16" y="4"/>
                    </a:moveTo>
                    <a:cubicBezTo>
                      <a:pt x="13" y="4"/>
                      <a:pt x="10" y="5"/>
                      <a:pt x="8" y="7"/>
                    </a:cubicBezTo>
                    <a:cubicBezTo>
                      <a:pt x="6" y="9"/>
                      <a:pt x="4" y="12"/>
                      <a:pt x="4" y="15"/>
                    </a:cubicBezTo>
                    <a:cubicBezTo>
                      <a:pt x="4" y="19"/>
                      <a:pt x="6" y="21"/>
                      <a:pt x="8" y="24"/>
                    </a:cubicBezTo>
                    <a:cubicBezTo>
                      <a:pt x="10" y="26"/>
                      <a:pt x="13" y="27"/>
                      <a:pt x="16" y="27"/>
                    </a:cubicBezTo>
                    <a:cubicBezTo>
                      <a:pt x="19" y="27"/>
                      <a:pt x="22" y="26"/>
                      <a:pt x="24" y="24"/>
                    </a:cubicBezTo>
                    <a:cubicBezTo>
                      <a:pt x="29" y="19"/>
                      <a:pt x="29" y="12"/>
                      <a:pt x="24" y="7"/>
                    </a:cubicBezTo>
                    <a:cubicBezTo>
                      <a:pt x="22" y="5"/>
                      <a:pt x="19" y="4"/>
                      <a:pt x="16"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grpSp>
        <p:grpSp>
          <p:nvGrpSpPr>
            <p:cNvPr id="10" name="Group 9"/>
            <p:cNvGrpSpPr/>
            <p:nvPr/>
          </p:nvGrpSpPr>
          <p:grpSpPr>
            <a:xfrm>
              <a:off x="11364912" y="0"/>
              <a:ext cx="674688" cy="6848476"/>
              <a:chOff x="11364912" y="0"/>
              <a:chExt cx="674688" cy="6848476"/>
            </a:xfrm>
            <a:gradFill flip="none" rotWithShape="1">
              <a:gsLst>
                <a:gs pos="0">
                  <a:schemeClr val="tx2">
                    <a:alpha val="80000"/>
                  </a:schemeClr>
                </a:gs>
                <a:gs pos="100000">
                  <a:schemeClr val="bg2">
                    <a:lumMod val="60000"/>
                    <a:lumOff val="40000"/>
                    <a:alpha val="60000"/>
                  </a:schemeClr>
                </a:gs>
              </a:gsLst>
              <a:lin ang="5400000" scaled="0"/>
              <a:tileRect/>
            </a:gradFill>
          </p:grpSpPr>
          <p:sp>
            <p:nvSpPr>
              <p:cNvPr id="11" name="Freeform 32"/>
              <p:cNvSpPr/>
              <p:nvPr/>
            </p:nvSpPr>
            <p:spPr bwMode="auto">
              <a:xfrm>
                <a:off x="11483975" y="0"/>
                <a:ext cx="417513" cy="512763"/>
              </a:xfrm>
              <a:custGeom>
                <a:avLst/>
                <a:gdLst/>
                <a:ahLst/>
                <a:cxnLst/>
                <a:rect l="0" t="0" r="r" b="b"/>
                <a:pathLst>
                  <a:path w="263" h="323">
                    <a:moveTo>
                      <a:pt x="12" y="323"/>
                    </a:moveTo>
                    <a:lnTo>
                      <a:pt x="0" y="314"/>
                    </a:lnTo>
                    <a:lnTo>
                      <a:pt x="203" y="108"/>
                    </a:lnTo>
                    <a:lnTo>
                      <a:pt x="248" y="0"/>
                    </a:lnTo>
                    <a:lnTo>
                      <a:pt x="263" y="6"/>
                    </a:lnTo>
                    <a:lnTo>
                      <a:pt x="218" y="117"/>
                    </a:lnTo>
                    <a:lnTo>
                      <a:pt x="218" y="117"/>
                    </a:lnTo>
                    <a:lnTo>
                      <a:pt x="12" y="32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2" name="Freeform 33"/>
              <p:cNvSpPr>
                <a:spLocks noEditPoints="1"/>
              </p:cNvSpPr>
              <p:nvPr/>
            </p:nvSpPr>
            <p:spPr bwMode="auto">
              <a:xfrm>
                <a:off x="11364912" y="474663"/>
                <a:ext cx="157163" cy="152400"/>
              </a:xfrm>
              <a:custGeom>
                <a:avLst/>
                <a:gdLst/>
                <a:ahLst/>
                <a:cxnLst/>
                <a:rect l="0" t="0" r="r" b="b"/>
                <a:pathLst>
                  <a:path w="33" h="32">
                    <a:moveTo>
                      <a:pt x="17" y="32"/>
                    </a:moveTo>
                    <a:cubicBezTo>
                      <a:pt x="13" y="32"/>
                      <a:pt x="9" y="30"/>
                      <a:pt x="6" y="27"/>
                    </a:cubicBezTo>
                    <a:cubicBezTo>
                      <a:pt x="0" y="21"/>
                      <a:pt x="0" y="11"/>
                      <a:pt x="6" y="5"/>
                    </a:cubicBezTo>
                    <a:cubicBezTo>
                      <a:pt x="9" y="2"/>
                      <a:pt x="13" y="0"/>
                      <a:pt x="17" y="0"/>
                    </a:cubicBezTo>
                    <a:cubicBezTo>
                      <a:pt x="21" y="0"/>
                      <a:pt x="25" y="2"/>
                      <a:pt x="28" y="5"/>
                    </a:cubicBezTo>
                    <a:cubicBezTo>
                      <a:pt x="31" y="8"/>
                      <a:pt x="33" y="12"/>
                      <a:pt x="33" y="16"/>
                    </a:cubicBezTo>
                    <a:cubicBezTo>
                      <a:pt x="33" y="20"/>
                      <a:pt x="31" y="24"/>
                      <a:pt x="28" y="27"/>
                    </a:cubicBezTo>
                    <a:cubicBezTo>
                      <a:pt x="25" y="30"/>
                      <a:pt x="21" y="32"/>
                      <a:pt x="17" y="32"/>
                    </a:cubicBezTo>
                    <a:close/>
                    <a:moveTo>
                      <a:pt x="17" y="4"/>
                    </a:moveTo>
                    <a:cubicBezTo>
                      <a:pt x="14" y="4"/>
                      <a:pt x="11" y="6"/>
                      <a:pt x="9" y="8"/>
                    </a:cubicBezTo>
                    <a:cubicBezTo>
                      <a:pt x="4" y="12"/>
                      <a:pt x="4" y="20"/>
                      <a:pt x="9" y="24"/>
                    </a:cubicBezTo>
                    <a:cubicBezTo>
                      <a:pt x="11" y="27"/>
                      <a:pt x="14" y="28"/>
                      <a:pt x="17" y="28"/>
                    </a:cubicBezTo>
                    <a:cubicBezTo>
                      <a:pt x="20" y="28"/>
                      <a:pt x="23" y="27"/>
                      <a:pt x="26" y="24"/>
                    </a:cubicBezTo>
                    <a:cubicBezTo>
                      <a:pt x="30" y="20"/>
                      <a:pt x="30" y="12"/>
                      <a:pt x="26" y="8"/>
                    </a:cubicBezTo>
                    <a:cubicBezTo>
                      <a:pt x="23" y="6"/>
                      <a:pt x="20"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3" name="Freeform 34"/>
              <p:cNvSpPr>
                <a:spLocks noEditPoints="1"/>
              </p:cNvSpPr>
              <p:nvPr/>
            </p:nvSpPr>
            <p:spPr bwMode="auto">
              <a:xfrm>
                <a:off x="11631612" y="1539875"/>
                <a:ext cx="188913" cy="190500"/>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4" name="Freeform 35"/>
              <p:cNvSpPr/>
              <p:nvPr/>
            </p:nvSpPr>
            <p:spPr bwMode="auto">
              <a:xfrm>
                <a:off x="11531600" y="5694363"/>
                <a:ext cx="298450" cy="1154113"/>
              </a:xfrm>
              <a:custGeom>
                <a:avLst/>
                <a:gdLst/>
                <a:ahLst/>
                <a:cxnLst/>
                <a:rect l="0" t="0" r="r" b="b"/>
                <a:pathLst>
                  <a:path w="188" h="727">
                    <a:moveTo>
                      <a:pt x="15" y="727"/>
                    </a:moveTo>
                    <a:lnTo>
                      <a:pt x="0" y="727"/>
                    </a:lnTo>
                    <a:lnTo>
                      <a:pt x="0" y="407"/>
                    </a:lnTo>
                    <a:lnTo>
                      <a:pt x="0" y="407"/>
                    </a:lnTo>
                    <a:lnTo>
                      <a:pt x="176" y="0"/>
                    </a:lnTo>
                    <a:lnTo>
                      <a:pt x="188" y="6"/>
                    </a:lnTo>
                    <a:lnTo>
                      <a:pt x="15" y="410"/>
                    </a:lnTo>
                    <a:lnTo>
                      <a:pt x="15" y="727"/>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5" name="Freeform 36"/>
              <p:cNvSpPr>
                <a:spLocks noEditPoints="1"/>
              </p:cNvSpPr>
              <p:nvPr/>
            </p:nvSpPr>
            <p:spPr bwMode="auto">
              <a:xfrm>
                <a:off x="11772900" y="5551488"/>
                <a:ext cx="157163" cy="155575"/>
              </a:xfrm>
              <a:custGeom>
                <a:avLst/>
                <a:gdLst/>
                <a:ahLst/>
                <a:cxnLst/>
                <a:rect l="0" t="0" r="r" b="b"/>
                <a:pathLst>
                  <a:path w="33" h="33">
                    <a:moveTo>
                      <a:pt x="17" y="33"/>
                    </a:moveTo>
                    <a:cubicBezTo>
                      <a:pt x="8" y="33"/>
                      <a:pt x="0" y="25"/>
                      <a:pt x="0" y="16"/>
                    </a:cubicBezTo>
                    <a:cubicBezTo>
                      <a:pt x="0" y="7"/>
                      <a:pt x="8" y="0"/>
                      <a:pt x="17" y="0"/>
                    </a:cubicBezTo>
                    <a:cubicBezTo>
                      <a:pt x="26" y="0"/>
                      <a:pt x="33" y="7"/>
                      <a:pt x="33" y="16"/>
                    </a:cubicBezTo>
                    <a:cubicBezTo>
                      <a:pt x="33" y="25"/>
                      <a:pt x="26" y="33"/>
                      <a:pt x="17" y="33"/>
                    </a:cubicBezTo>
                    <a:close/>
                    <a:moveTo>
                      <a:pt x="17" y="4"/>
                    </a:moveTo>
                    <a:cubicBezTo>
                      <a:pt x="10" y="4"/>
                      <a:pt x="4" y="9"/>
                      <a:pt x="4" y="16"/>
                    </a:cubicBezTo>
                    <a:cubicBezTo>
                      <a:pt x="4" y="23"/>
                      <a:pt x="10" y="29"/>
                      <a:pt x="17" y="29"/>
                    </a:cubicBezTo>
                    <a:cubicBezTo>
                      <a:pt x="23" y="29"/>
                      <a:pt x="29" y="23"/>
                      <a:pt x="29" y="16"/>
                    </a:cubicBezTo>
                    <a:cubicBezTo>
                      <a:pt x="29" y="9"/>
                      <a:pt x="23" y="4"/>
                      <a:pt x="17"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6" name="Freeform 37"/>
              <p:cNvSpPr/>
              <p:nvPr/>
            </p:nvSpPr>
            <p:spPr bwMode="auto">
              <a:xfrm>
                <a:off x="11710987" y="4763"/>
                <a:ext cx="304800" cy="1544638"/>
              </a:xfrm>
              <a:custGeom>
                <a:avLst/>
                <a:gdLst/>
                <a:ahLst/>
                <a:cxnLst/>
                <a:rect l="0" t="0" r="r" b="b"/>
                <a:pathLst>
                  <a:path w="192" h="973">
                    <a:moveTo>
                      <a:pt x="15" y="973"/>
                    </a:moveTo>
                    <a:lnTo>
                      <a:pt x="0" y="973"/>
                    </a:lnTo>
                    <a:lnTo>
                      <a:pt x="0" y="790"/>
                    </a:lnTo>
                    <a:lnTo>
                      <a:pt x="174" y="614"/>
                    </a:lnTo>
                    <a:lnTo>
                      <a:pt x="174" y="0"/>
                    </a:lnTo>
                    <a:lnTo>
                      <a:pt x="192" y="0"/>
                    </a:lnTo>
                    <a:lnTo>
                      <a:pt x="192" y="620"/>
                    </a:lnTo>
                    <a:lnTo>
                      <a:pt x="15" y="796"/>
                    </a:lnTo>
                    <a:lnTo>
                      <a:pt x="15" y="973"/>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7" name="Freeform 38"/>
              <p:cNvSpPr>
                <a:spLocks noEditPoints="1"/>
              </p:cNvSpPr>
              <p:nvPr/>
            </p:nvSpPr>
            <p:spPr bwMode="auto">
              <a:xfrm>
                <a:off x="11636375" y="4867275"/>
                <a:ext cx="188913"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1" y="4"/>
                      <a:pt x="4" y="11"/>
                      <a:pt x="4" y="20"/>
                    </a:cubicBezTo>
                    <a:cubicBezTo>
                      <a:pt x="4" y="29"/>
                      <a:pt x="11"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8" name="Freeform 39"/>
              <p:cNvSpPr/>
              <p:nvPr/>
            </p:nvSpPr>
            <p:spPr bwMode="auto">
              <a:xfrm>
                <a:off x="11441112" y="5046663"/>
                <a:ext cx="307975" cy="1801813"/>
              </a:xfrm>
              <a:custGeom>
                <a:avLst/>
                <a:gdLst/>
                <a:ahLst/>
                <a:cxnLst/>
                <a:rect l="0" t="0" r="r" b="b"/>
                <a:pathLst>
                  <a:path w="194" h="1135">
                    <a:moveTo>
                      <a:pt x="18" y="1135"/>
                    </a:moveTo>
                    <a:lnTo>
                      <a:pt x="0" y="1135"/>
                    </a:lnTo>
                    <a:lnTo>
                      <a:pt x="0" y="354"/>
                    </a:lnTo>
                    <a:lnTo>
                      <a:pt x="176" y="177"/>
                    </a:lnTo>
                    <a:lnTo>
                      <a:pt x="176" y="0"/>
                    </a:lnTo>
                    <a:lnTo>
                      <a:pt x="194" y="0"/>
                    </a:lnTo>
                    <a:lnTo>
                      <a:pt x="194" y="183"/>
                    </a:lnTo>
                    <a:lnTo>
                      <a:pt x="18" y="360"/>
                    </a:lnTo>
                    <a:lnTo>
                      <a:pt x="18" y="1135"/>
                    </a:ln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19" name="Freeform 40"/>
              <p:cNvSpPr>
                <a:spLocks noEditPoints="1"/>
              </p:cNvSpPr>
              <p:nvPr/>
            </p:nvSpPr>
            <p:spPr bwMode="auto">
              <a:xfrm>
                <a:off x="11849100" y="6416675"/>
                <a:ext cx="190500" cy="188913"/>
              </a:xfrm>
              <a:custGeom>
                <a:avLst/>
                <a:gdLst/>
                <a:ahLst/>
                <a:cxnLst/>
                <a:rect l="0" t="0" r="r" b="b"/>
                <a:pathLst>
                  <a:path w="40" h="40">
                    <a:moveTo>
                      <a:pt x="20" y="40"/>
                    </a:moveTo>
                    <a:cubicBezTo>
                      <a:pt x="9" y="40"/>
                      <a:pt x="0" y="31"/>
                      <a:pt x="0" y="20"/>
                    </a:cubicBezTo>
                    <a:cubicBezTo>
                      <a:pt x="0" y="9"/>
                      <a:pt x="9" y="0"/>
                      <a:pt x="20" y="0"/>
                    </a:cubicBezTo>
                    <a:cubicBezTo>
                      <a:pt x="31" y="0"/>
                      <a:pt x="40" y="9"/>
                      <a:pt x="40" y="20"/>
                    </a:cubicBezTo>
                    <a:cubicBezTo>
                      <a:pt x="40" y="31"/>
                      <a:pt x="31" y="40"/>
                      <a:pt x="20" y="40"/>
                    </a:cubicBezTo>
                    <a:close/>
                    <a:moveTo>
                      <a:pt x="20" y="4"/>
                    </a:moveTo>
                    <a:cubicBezTo>
                      <a:pt x="12" y="4"/>
                      <a:pt x="4" y="11"/>
                      <a:pt x="4" y="20"/>
                    </a:cubicBezTo>
                    <a:cubicBezTo>
                      <a:pt x="4" y="29"/>
                      <a:pt x="12" y="36"/>
                      <a:pt x="20" y="36"/>
                    </a:cubicBezTo>
                    <a:cubicBezTo>
                      <a:pt x="29" y="36"/>
                      <a:pt x="36" y="29"/>
                      <a:pt x="36" y="20"/>
                    </a:cubicBezTo>
                    <a:cubicBezTo>
                      <a:pt x="36" y="11"/>
                      <a:pt x="29" y="4"/>
                      <a:pt x="20" y="4"/>
                    </a:cubicBezTo>
                    <a:close/>
                  </a:path>
                </a:pathLst>
              </a:custGeom>
              <a:grpFill/>
              <a:ln>
                <a:noFill/>
              </a:ln>
              <a:extLst>
                <a:ext uri="{91240B29-F687-4f45-9708-019B960494DF}">
                  <a14:hiddenLine xmlns:a14="http://schemas.microsoft.com/office/drawing/2010/main" xmlns="" w="9525">
                    <a:solidFill>
                      <a:srgbClr val="000000"/>
                    </a:solidFill>
                    <a:round/>
                    <a:headEnd/>
                    <a:tailEnd/>
                  </a14:hiddenLine>
                </a:ext>
              </a:extLst>
            </p:spPr>
          </p:sp>
          <p:sp>
            <p:nvSpPr>
              <p:cNvPr id="20" name="Rectangle 41"/>
              <p:cNvSpPr>
                <a:spLocks noChangeArrowheads="1"/>
              </p:cNvSpPr>
              <p:nvPr/>
            </p:nvSpPr>
            <p:spPr bwMode="auto">
              <a:xfrm>
                <a:off x="11939587" y="6596063"/>
                <a:ext cx="23813" cy="252413"/>
              </a:xfrm>
              <a:prstGeom prst="rect">
                <a:avLst/>
              </a:prstGeom>
              <a:grpFill/>
              <a:ln>
                <a:noFill/>
              </a:ln>
              <a:extLst>
                <a:ext uri="{91240B29-F687-4f45-9708-019B960494DF}">
                  <a14:hiddenLine xmlns:a14="http://schemas.microsoft.com/office/drawing/2010/main" xmlns="" w="9525">
                    <a:solidFill>
                      <a:srgbClr val="000000"/>
                    </a:solidFill>
                    <a:miter lim="800000"/>
                    <a:headEnd/>
                    <a:tailEnd/>
                  </a14:hiddenLine>
                </a:ext>
              </a:extLst>
            </p:spPr>
          </p:sp>
        </p:grpSp>
      </p:grpSp>
      <p:sp>
        <p:nvSpPr>
          <p:cNvPr id="2" name="Title Placeholder 1"/>
          <p:cNvSpPr>
            <a:spLocks noGrp="1"/>
          </p:cNvSpPr>
          <p:nvPr>
            <p:ph type="title"/>
          </p:nvPr>
        </p:nvSpPr>
        <p:spPr>
          <a:xfrm>
            <a:off x="1141413" y="618518"/>
            <a:ext cx="9905998" cy="1478570"/>
          </a:xfrm>
          <a:prstGeom prst="rect">
            <a:avLst/>
          </a:prstGeom>
        </p:spPr>
        <p:txBody>
          <a:bodyPr vert="horz" lIns="91440" tIns="45720" rIns="91440" bIns="45720" rtlCol="0" anchor="ctr">
            <a:normAutofit/>
          </a:bodyPr>
          <a:lstStyle/>
          <a:p>
            <a:endParaRPr lang="en-US" dirty="0"/>
          </a:p>
        </p:txBody>
      </p:sp>
      <p:sp>
        <p:nvSpPr>
          <p:cNvPr id="3" name="Text Placeholder 2"/>
          <p:cNvSpPr>
            <a:spLocks noGrp="1"/>
          </p:cNvSpPr>
          <p:nvPr>
            <p:ph type="body" idx="1"/>
          </p:nvPr>
        </p:nvSpPr>
        <p:spPr>
          <a:xfrm>
            <a:off x="1141412" y="2249487"/>
            <a:ext cx="9905999" cy="3541714"/>
          </a:xfrm>
          <a:prstGeom prst="rect">
            <a:avLst/>
          </a:prstGeom>
        </p:spPr>
        <p:txBody>
          <a:bodyPr vert="horz" lIns="91440" tIns="45720" rIns="91440" bIns="45720" rtlCol="0">
            <a:normAutofit/>
          </a:bodyPr>
          <a:lstStyle/>
          <a:p>
            <a:pPr lvl="0"/>
            <a:r>
              <a:rPr lang="en-US"/>
              <a:t>Edit Master text styles</a:t>
            </a:r>
          </a:p>
          <a:p>
            <a:pPr lvl="1"/>
            <a:r>
              <a:rPr lang="en-US"/>
              <a:t>Second level</a:t>
            </a:r>
          </a:p>
          <a:p>
            <a:pPr lvl="2"/>
            <a:r>
              <a:rPr lang="en-US"/>
              <a:t>Third level</a:t>
            </a:r>
          </a:p>
          <a:p>
            <a:pPr lvl="3"/>
            <a:r>
              <a:rPr lang="en-US"/>
              <a:t>Fourth level</a:t>
            </a:r>
          </a:p>
          <a:p>
            <a:pPr lvl="4"/>
            <a:r>
              <a:rPr lang="en-US"/>
              <a:t>Fifth level</a:t>
            </a:r>
            <a:endParaRPr lang="en-US" dirty="0"/>
          </a:p>
        </p:txBody>
      </p:sp>
      <p:sp>
        <p:nvSpPr>
          <p:cNvPr id="4" name="Date Placeholder 3"/>
          <p:cNvSpPr>
            <a:spLocks noGrp="1"/>
          </p:cNvSpPr>
          <p:nvPr>
            <p:ph type="dt" sz="half" idx="2"/>
          </p:nvPr>
        </p:nvSpPr>
        <p:spPr>
          <a:xfrm>
            <a:off x="7456921" y="5883276"/>
            <a:ext cx="2743200"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218D0131-D2A1-4F52-81FE-03D0C9E0C998}" type="datetimeFigureOut">
              <a:rPr lang="en-US" smtClean="0"/>
              <a:t>8/28/2025</a:t>
            </a:fld>
            <a:endParaRPr lang="en-US"/>
          </a:p>
        </p:txBody>
      </p:sp>
      <p:sp>
        <p:nvSpPr>
          <p:cNvPr id="5" name="Footer Placeholder 4"/>
          <p:cNvSpPr>
            <a:spLocks noGrp="1"/>
          </p:cNvSpPr>
          <p:nvPr>
            <p:ph type="ftr" sz="quarter" idx="3"/>
          </p:nvPr>
        </p:nvSpPr>
        <p:spPr>
          <a:xfrm>
            <a:off x="1141411" y="5883275"/>
            <a:ext cx="6239309" cy="365125"/>
          </a:xfrm>
          <a:prstGeom prst="rect">
            <a:avLst/>
          </a:prstGeom>
        </p:spPr>
        <p:txBody>
          <a:bodyPr vert="horz" lIns="91440" tIns="45720" rIns="91440" bIns="45720" rtlCol="0" anchor="ctr"/>
          <a:lstStyle>
            <a:lvl1pPr algn="l">
              <a:defRPr sz="1050" cap="all" baseline="0">
                <a:solidFill>
                  <a:schemeClr val="tx1">
                    <a:tint val="75000"/>
                  </a:schemeClr>
                </a:solidFill>
              </a:defRPr>
            </a:lvl1pPr>
          </a:lstStyle>
          <a:p>
            <a:endParaRPr lang="en-US"/>
          </a:p>
        </p:txBody>
      </p:sp>
      <p:sp>
        <p:nvSpPr>
          <p:cNvPr id="6" name="Slide Number Placeholder 5"/>
          <p:cNvSpPr>
            <a:spLocks noGrp="1"/>
          </p:cNvSpPr>
          <p:nvPr>
            <p:ph type="sldNum" sz="quarter" idx="4"/>
          </p:nvPr>
        </p:nvSpPr>
        <p:spPr>
          <a:xfrm>
            <a:off x="10276321" y="5883274"/>
            <a:ext cx="771089" cy="365125"/>
          </a:xfrm>
          <a:prstGeom prst="rect">
            <a:avLst/>
          </a:prstGeom>
        </p:spPr>
        <p:txBody>
          <a:bodyPr vert="horz" lIns="91440" tIns="45720" rIns="91440" bIns="45720" rtlCol="0" anchor="ctr"/>
          <a:lstStyle>
            <a:lvl1pPr algn="r">
              <a:defRPr sz="1050">
                <a:solidFill>
                  <a:schemeClr val="tx1">
                    <a:tint val="75000"/>
                  </a:schemeClr>
                </a:solidFill>
              </a:defRPr>
            </a:lvl1pPr>
          </a:lstStyle>
          <a:p>
            <a:fld id="{B9C3EB79-76A8-4B61-9F0B-B0A2D82D4496}" type="slidenum">
              <a:rPr lang="en-US" smtClean="0"/>
              <a:t>‹#›</a:t>
            </a:fld>
            <a:endParaRPr lang="en-US"/>
          </a:p>
        </p:txBody>
      </p:sp>
    </p:spTree>
    <p:extLst>
      <p:ext uri="{BB962C8B-B14F-4D97-AF65-F5344CB8AC3E}">
        <p14:creationId xmlns:p14="http://schemas.microsoft.com/office/powerpoint/2010/main" val="102287131"/>
      </p:ext>
    </p:extLst>
  </p:cSld>
  <p:clrMap bg1="dk1" tx1="lt1" bg2="dk2" tx2="lt2" accent1="accent1" accent2="accent2" accent3="accent3" accent4="accent4" accent5="accent5" accent6="accent6" hlink="hlink" folHlink="folHlink"/>
  <p:sldLayoutIdLst>
    <p:sldLayoutId id="2147483780" r:id="rId1"/>
    <p:sldLayoutId id="2147483781" r:id="rId2"/>
    <p:sldLayoutId id="2147483782" r:id="rId3"/>
    <p:sldLayoutId id="2147483783" r:id="rId4"/>
    <p:sldLayoutId id="2147483784" r:id="rId5"/>
    <p:sldLayoutId id="2147483785" r:id="rId6"/>
    <p:sldLayoutId id="2147483786" r:id="rId7"/>
    <p:sldLayoutId id="2147483787" r:id="rId8"/>
    <p:sldLayoutId id="2147483788" r:id="rId9"/>
    <p:sldLayoutId id="2147483789" r:id="rId10"/>
    <p:sldLayoutId id="2147483790" r:id="rId11"/>
    <p:sldLayoutId id="2147483791" r:id="rId12"/>
    <p:sldLayoutId id="2147483792" r:id="rId13"/>
    <p:sldLayoutId id="2147483793" r:id="rId14"/>
    <p:sldLayoutId id="2147483794" r:id="rId15"/>
    <p:sldLayoutId id="2147483795" r:id="rId16"/>
    <p:sldLayoutId id="2147483796" r:id="rId17"/>
  </p:sldLayoutIdLst>
  <p:txStyles>
    <p:titleStyle>
      <a:lvl1pPr algn="l" defTabSz="914400" rtl="0" eaLnBrk="1" latinLnBrk="0" hangingPunct="1">
        <a:lnSpc>
          <a:spcPct val="90000"/>
        </a:lnSpc>
        <a:spcBef>
          <a:spcPct val="0"/>
        </a:spcBef>
        <a:buNone/>
        <a:defRPr sz="3600" kern="1200" cap="all" baseline="0">
          <a:solidFill>
            <a:schemeClr val="tx1"/>
          </a:solidFill>
          <a:latin typeface="+mj-lt"/>
          <a:ea typeface="+mj-ea"/>
          <a:cs typeface="+mj-cs"/>
        </a:defRPr>
      </a:lvl1pPr>
    </p:titleStyle>
    <p:body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1.xml"/></Relationships>
</file>

<file path=ppt/slides/_rels/slide1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5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p:txBody>
          <a:bodyPr/>
          <a:lstStyle/>
          <a:p>
            <a:r>
              <a:rPr lang="en-US" dirty="0"/>
              <a:t>Module 1: Core Python &amp; Data</a:t>
            </a:r>
          </a:p>
        </p:txBody>
      </p:sp>
      <p:sp>
        <p:nvSpPr>
          <p:cNvPr id="3" name="Subtitle 2"/>
          <p:cNvSpPr>
            <a:spLocks noGrp="1"/>
          </p:cNvSpPr>
          <p:nvPr>
            <p:ph type="subTitle" idx="1"/>
          </p:nvPr>
        </p:nvSpPr>
        <p:spPr>
          <a:xfrm>
            <a:off x="1876423" y="4775518"/>
            <a:ext cx="8791575" cy="1655762"/>
          </a:xfrm>
        </p:spPr>
        <p:txBody>
          <a:bodyPr/>
          <a:lstStyle/>
          <a:p>
            <a:pPr algn="r"/>
            <a:r>
              <a:rPr lang="en-US" dirty="0"/>
              <a:t>Week: 1 Lecture: 9</a:t>
            </a:r>
          </a:p>
          <a:p>
            <a:pPr algn="r"/>
            <a:r>
              <a:rPr lang="en-US" dirty="0" err="1"/>
              <a:t>DatE</a:t>
            </a:r>
            <a:r>
              <a:rPr lang="en-US" dirty="0"/>
              <a:t>: 28/08/2025</a:t>
            </a:r>
          </a:p>
          <a:p>
            <a:pPr algn="r"/>
            <a:r>
              <a:rPr lang="en-US" dirty="0"/>
              <a:t>Instructor: HAMZA SAJID</a:t>
            </a:r>
          </a:p>
        </p:txBody>
      </p:sp>
    </p:spTree>
    <p:extLst>
      <p:ext uri="{BB962C8B-B14F-4D97-AF65-F5344CB8AC3E}">
        <p14:creationId xmlns:p14="http://schemas.microsoft.com/office/powerpoint/2010/main" val="4272976053"/>
      </p:ext>
    </p:extLst>
  </p:cSld>
  <p:clrMapOvr>
    <a:masterClrMapping/>
  </p:clrMapOvr>
</p:sld>
</file>

<file path=ppt/slides/slide1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Constructor: __</a:t>
            </a:r>
            <a:r>
              <a:rPr lang="en-US" b="1" dirty="0" err="1"/>
              <a:t>init</a:t>
            </a:r>
            <a:r>
              <a:rPr lang="en-US" b="1" dirty="0"/>
              <a:t>__()</a:t>
            </a:r>
            <a:endParaRPr lang="en-US" dirty="0"/>
          </a:p>
        </p:txBody>
      </p:sp>
      <p:sp>
        <p:nvSpPr>
          <p:cNvPr id="3" name="Content Placeholder 2"/>
          <p:cNvSpPr>
            <a:spLocks noGrp="1"/>
          </p:cNvSpPr>
          <p:nvPr>
            <p:ph idx="1"/>
          </p:nvPr>
        </p:nvSpPr>
        <p:spPr/>
        <p:txBody>
          <a:bodyPr/>
          <a:lstStyle/>
          <a:p>
            <a:r>
              <a:rPr lang="en-US" dirty="0"/>
              <a:t>How do we give our dog a name and an age when we create it? We use a special method called __</a:t>
            </a:r>
            <a:r>
              <a:rPr lang="en-US" dirty="0" err="1"/>
              <a:t>init</a:t>
            </a:r>
            <a:r>
              <a:rPr lang="en-US" dirty="0"/>
              <a:t>__, the </a:t>
            </a:r>
            <a:r>
              <a:rPr lang="en-US" b="1" dirty="0"/>
              <a:t>initializer</a:t>
            </a:r>
            <a:r>
              <a:rPr lang="en-US" dirty="0"/>
              <a:t> or </a:t>
            </a:r>
            <a:r>
              <a:rPr lang="en-US" b="1" dirty="0"/>
              <a:t>constructor</a:t>
            </a:r>
            <a:r>
              <a:rPr lang="en-US" dirty="0"/>
              <a:t>. This method runs automatically </a:t>
            </a:r>
            <a:r>
              <a:rPr lang="en-US" i="1" dirty="0"/>
              <a:t>one time</a:t>
            </a:r>
            <a:r>
              <a:rPr lang="en-US" dirty="0"/>
              <a:t> when you create a new object from the class.</a:t>
            </a:r>
          </a:p>
          <a:p>
            <a:r>
              <a:rPr lang="en-US" dirty="0"/>
              <a:t>Methods that start and end with double underscores (__) are special in Python. They are often called "</a:t>
            </a:r>
            <a:r>
              <a:rPr lang="en-US" dirty="0" err="1"/>
              <a:t>dunder</a:t>
            </a:r>
            <a:r>
              <a:rPr lang="en-US" dirty="0"/>
              <a:t>" methods.</a:t>
            </a:r>
          </a:p>
        </p:txBody>
      </p:sp>
    </p:spTree>
    <p:extLst>
      <p:ext uri="{BB962C8B-B14F-4D97-AF65-F5344CB8AC3E}">
        <p14:creationId xmlns:p14="http://schemas.microsoft.com/office/powerpoint/2010/main" val="4059063785"/>
      </p:ext>
    </p:extLst>
  </p:cSld>
  <p:clrMapOvr>
    <a:masterClrMapping/>
  </p:clrMapOvr>
</p:sld>
</file>

<file path=ppt/slides/slide1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class Dog:</a:t>
            </a:r>
          </a:p>
          <a:p>
            <a:pPr marL="0" indent="0">
              <a:buNone/>
            </a:pPr>
            <a:r>
              <a:rPr lang="en-US" dirty="0"/>
              <a:t>    # The initializer method</a:t>
            </a:r>
          </a:p>
          <a:p>
            <a:pPr marL="0" indent="0">
              <a:buNone/>
            </a:pPr>
            <a:r>
              <a:rPr lang="en-US" dirty="0"/>
              <a:t>    </a:t>
            </a:r>
            <a:r>
              <a:rPr lang="en-US" dirty="0" err="1"/>
              <a:t>def</a:t>
            </a:r>
            <a:r>
              <a:rPr lang="en-US" dirty="0"/>
              <a:t> __</a:t>
            </a:r>
            <a:r>
              <a:rPr lang="en-US" dirty="0" err="1"/>
              <a:t>init</a:t>
            </a:r>
            <a:r>
              <a:rPr lang="en-US" dirty="0"/>
              <a:t>__(self, name, age):</a:t>
            </a:r>
          </a:p>
          <a:p>
            <a:pPr marL="0" indent="0">
              <a:buNone/>
            </a:pPr>
            <a:r>
              <a:rPr lang="en-US" dirty="0"/>
              <a:t>        # We are creating the attributes for our object here</a:t>
            </a:r>
          </a:p>
          <a:p>
            <a:pPr marL="0" indent="0">
              <a:buNone/>
            </a:pPr>
            <a:r>
              <a:rPr lang="en-US" dirty="0"/>
              <a:t>        self.name = name</a:t>
            </a:r>
          </a:p>
          <a:p>
            <a:pPr marL="0" indent="0">
              <a:buNone/>
            </a:pPr>
            <a:r>
              <a:rPr lang="en-US" dirty="0"/>
              <a:t>        </a:t>
            </a:r>
            <a:r>
              <a:rPr lang="en-US" dirty="0" err="1"/>
              <a:t>self.age</a:t>
            </a:r>
            <a:r>
              <a:rPr lang="en-US" dirty="0"/>
              <a:t> = age</a:t>
            </a:r>
          </a:p>
          <a:p>
            <a:pPr marL="0" indent="0">
              <a:buNone/>
            </a:pPr>
            <a:r>
              <a:rPr lang="en-US" dirty="0"/>
              <a:t>        print(</a:t>
            </a:r>
            <a:r>
              <a:rPr lang="en-US" dirty="0" err="1"/>
              <a:t>f"A</a:t>
            </a:r>
            <a:r>
              <a:rPr lang="en-US" dirty="0"/>
              <a:t> new dog named {self.name} has been created!")</a:t>
            </a:r>
          </a:p>
        </p:txBody>
      </p:sp>
    </p:spTree>
    <p:extLst>
      <p:ext uri="{BB962C8B-B14F-4D97-AF65-F5344CB8AC3E}">
        <p14:creationId xmlns:p14="http://schemas.microsoft.com/office/powerpoint/2010/main" val="2865118263"/>
      </p:ext>
    </p:extLst>
  </p:cSld>
  <p:clrMapOvr>
    <a:masterClrMapping/>
  </p:clrMapOvr>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Magic of self</a:t>
            </a:r>
            <a:endParaRPr lang="en-US" dirty="0"/>
          </a:p>
        </p:txBody>
      </p:sp>
      <p:sp>
        <p:nvSpPr>
          <p:cNvPr id="3" name="Content Placeholder 2"/>
          <p:cNvSpPr>
            <a:spLocks noGrp="1"/>
          </p:cNvSpPr>
          <p:nvPr>
            <p:ph idx="1"/>
          </p:nvPr>
        </p:nvSpPr>
        <p:spPr/>
        <p:txBody>
          <a:bodyPr/>
          <a:lstStyle/>
          <a:p>
            <a:r>
              <a:rPr lang="en-US" dirty="0"/>
              <a:t>What is self? It's the most important concept in OOP.</a:t>
            </a:r>
          </a:p>
          <a:p>
            <a:r>
              <a:rPr lang="en-US" dirty="0"/>
              <a:t>self refers to the </a:t>
            </a:r>
            <a:r>
              <a:rPr lang="en-US" b="1" dirty="0"/>
              <a:t>specific object instance</a:t>
            </a:r>
            <a:r>
              <a:rPr lang="en-US" dirty="0"/>
              <a:t> that is being created or worked on. When you create a Dog named Fido, self.name = name means "take this specific dog, Fido, and set </a:t>
            </a:r>
            <a:r>
              <a:rPr lang="en-US" i="1" dirty="0"/>
              <a:t>its</a:t>
            </a:r>
            <a:r>
              <a:rPr lang="en-US" dirty="0"/>
              <a:t> name attribute to the value that was passed in."</a:t>
            </a:r>
          </a:p>
        </p:txBody>
      </p:sp>
    </p:spTree>
    <p:extLst>
      <p:ext uri="{BB962C8B-B14F-4D97-AF65-F5344CB8AC3E}">
        <p14:creationId xmlns:p14="http://schemas.microsoft.com/office/powerpoint/2010/main" val="1557208064"/>
      </p:ext>
    </p:extLst>
  </p:cSld>
  <p:clrMapOvr>
    <a:masterClrMapping/>
  </p:clrMapOvr>
</p:sld>
</file>

<file path=ppt/slides/slide1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dirty="0"/>
              <a:t>EXAMPLE</a:t>
            </a:r>
          </a:p>
        </p:txBody>
      </p:sp>
      <p:sp>
        <p:nvSpPr>
          <p:cNvPr id="3" name="Content Placeholder 2"/>
          <p:cNvSpPr>
            <a:spLocks noGrp="1"/>
          </p:cNvSpPr>
          <p:nvPr>
            <p:ph idx="1"/>
          </p:nvPr>
        </p:nvSpPr>
        <p:spPr/>
        <p:txBody>
          <a:bodyPr>
            <a:normAutofit fontScale="92500" lnSpcReduction="10000"/>
          </a:bodyPr>
          <a:lstStyle/>
          <a:p>
            <a:pPr marL="0" indent="0">
              <a:buNone/>
            </a:pPr>
            <a:r>
              <a:rPr lang="en-US" dirty="0"/>
              <a:t># Creating two different Dog objects from the same Dog class blueprint</a:t>
            </a:r>
          </a:p>
          <a:p>
            <a:pPr marL="0" indent="0">
              <a:buNone/>
            </a:pPr>
            <a:r>
              <a:rPr lang="en-US" dirty="0"/>
              <a:t>dog1 = Dog("Fido", 4)</a:t>
            </a:r>
          </a:p>
          <a:p>
            <a:pPr marL="0" indent="0">
              <a:buNone/>
            </a:pPr>
            <a:r>
              <a:rPr lang="en-US" dirty="0"/>
              <a:t>dog2 = Dog("Lucy", 2)</a:t>
            </a:r>
          </a:p>
          <a:p>
            <a:pPr marL="0" indent="0">
              <a:buNone/>
            </a:pPr>
            <a:endParaRPr lang="en-US" dirty="0"/>
          </a:p>
          <a:p>
            <a:pPr marL="0" indent="0">
              <a:buNone/>
            </a:pPr>
            <a:r>
              <a:rPr lang="en-US" dirty="0"/>
              <a:t># Accessing their attributes using dot notation</a:t>
            </a:r>
          </a:p>
          <a:p>
            <a:pPr marL="0" indent="0">
              <a:buNone/>
            </a:pPr>
            <a:r>
              <a:rPr lang="en-US" dirty="0"/>
              <a:t>print(f"{dog1.name} is {dog1.age} years old.") # -&gt; Fido is 4 years old.</a:t>
            </a:r>
          </a:p>
          <a:p>
            <a:pPr marL="0" indent="0">
              <a:buNone/>
            </a:pPr>
            <a:r>
              <a:rPr lang="en-US" dirty="0"/>
              <a:t>print(f"{dog2.name} is {dog2.age} years old.") # -&gt; Lucy is 2 years old.</a:t>
            </a:r>
          </a:p>
        </p:txBody>
      </p:sp>
    </p:spTree>
    <p:extLst>
      <p:ext uri="{BB962C8B-B14F-4D97-AF65-F5344CB8AC3E}">
        <p14:creationId xmlns:p14="http://schemas.microsoft.com/office/powerpoint/2010/main" val="3256550271"/>
      </p:ext>
    </p:extLst>
  </p:cSld>
  <p:clrMapOvr>
    <a:masterClrMapping/>
  </p:clrMapOvr>
</p:sld>
</file>

<file path=ppt/slides/slide1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In-Class Exercise: Modeling a Student</a:t>
            </a:r>
            <a:endParaRPr lang="en-US" dirty="0"/>
          </a:p>
        </p:txBody>
      </p:sp>
      <p:sp>
        <p:nvSpPr>
          <p:cNvPr id="3" name="Content Placeholder 2"/>
          <p:cNvSpPr>
            <a:spLocks noGrp="1"/>
          </p:cNvSpPr>
          <p:nvPr>
            <p:ph idx="1"/>
          </p:nvPr>
        </p:nvSpPr>
        <p:spPr/>
        <p:txBody>
          <a:bodyPr/>
          <a:lstStyle/>
          <a:p>
            <a:r>
              <a:rPr lang="en-US" dirty="0"/>
              <a:t>Create a class named Student.</a:t>
            </a:r>
          </a:p>
          <a:p>
            <a:r>
              <a:rPr lang="en-US" dirty="0"/>
              <a:t>In the __</a:t>
            </a:r>
            <a:r>
              <a:rPr lang="en-US" dirty="0" err="1"/>
              <a:t>init</a:t>
            </a:r>
            <a:r>
              <a:rPr lang="en-US" dirty="0"/>
              <a:t>__ method, accept name and </a:t>
            </a:r>
            <a:r>
              <a:rPr lang="en-US" dirty="0" err="1"/>
              <a:t>student_id</a:t>
            </a:r>
            <a:r>
              <a:rPr lang="en-US" dirty="0"/>
              <a:t> as parameters.</a:t>
            </a:r>
          </a:p>
          <a:p>
            <a:r>
              <a:rPr lang="en-US" dirty="0"/>
              <a:t>Create the attributes self.name, </a:t>
            </a:r>
            <a:r>
              <a:rPr lang="en-US" dirty="0" err="1"/>
              <a:t>self.student_id</a:t>
            </a:r>
            <a:r>
              <a:rPr lang="en-US" dirty="0"/>
              <a:t>.</a:t>
            </a:r>
          </a:p>
          <a:p>
            <a:r>
              <a:rPr lang="en-US" dirty="0"/>
              <a:t>Add another attribute </a:t>
            </a:r>
            <a:r>
              <a:rPr lang="en-US" dirty="0" err="1"/>
              <a:t>self.courses</a:t>
            </a:r>
            <a:r>
              <a:rPr lang="en-US" dirty="0"/>
              <a:t> and initialize it as an empty list [].</a:t>
            </a:r>
          </a:p>
          <a:p>
            <a:r>
              <a:rPr lang="en-US" dirty="0"/>
              <a:t>Create two different Student objects and print their names and IDs.</a:t>
            </a:r>
          </a:p>
        </p:txBody>
      </p:sp>
    </p:spTree>
    <p:extLst>
      <p:ext uri="{BB962C8B-B14F-4D97-AF65-F5344CB8AC3E}">
        <p14:creationId xmlns:p14="http://schemas.microsoft.com/office/powerpoint/2010/main" val="1582186328"/>
      </p:ext>
    </p:extLst>
  </p:cSld>
  <p:clrMapOvr>
    <a:masterClrMapping/>
  </p:clrMapOvr>
</p:sld>
</file>

<file path=ppt/slides/slide1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Bringing Objects to Life with Methods</a:t>
            </a:r>
            <a:br>
              <a:rPr lang="en-US" b="1" dirty="0"/>
            </a:br>
            <a:r>
              <a:rPr lang="en-US" sz="2400" b="1" dirty="0"/>
              <a:t>What are Methods?</a:t>
            </a:r>
            <a:endParaRPr lang="en-US" sz="2400" dirty="0"/>
          </a:p>
        </p:txBody>
      </p:sp>
      <p:sp>
        <p:nvSpPr>
          <p:cNvPr id="3" name="Content Placeholder 2"/>
          <p:cNvSpPr>
            <a:spLocks noGrp="1"/>
          </p:cNvSpPr>
          <p:nvPr>
            <p:ph idx="1"/>
          </p:nvPr>
        </p:nvSpPr>
        <p:spPr/>
        <p:txBody>
          <a:bodyPr/>
          <a:lstStyle/>
          <a:p>
            <a:r>
              <a:rPr lang="en-US" dirty="0"/>
              <a:t>Methods are simply functions that are defined inside a class. They represent the behaviors of an object. The first parameter of every method is always self, which gives the method access to the object's attributes.</a:t>
            </a:r>
          </a:p>
        </p:txBody>
      </p:sp>
    </p:spTree>
    <p:extLst>
      <p:ext uri="{BB962C8B-B14F-4D97-AF65-F5344CB8AC3E}">
        <p14:creationId xmlns:p14="http://schemas.microsoft.com/office/powerpoint/2010/main" val="456465017"/>
      </p:ext>
    </p:extLst>
  </p:cSld>
  <p:clrMapOvr>
    <a:masterClrMapping/>
  </p:clrMapOvr>
</p:sld>
</file>

<file path=ppt/slides/slide1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0"/>
            <a:ext cx="10593388" cy="6858000"/>
          </a:xfrm>
        </p:spPr>
        <p:txBody>
          <a:bodyPr>
            <a:noAutofit/>
          </a:bodyPr>
          <a:lstStyle/>
          <a:p>
            <a:pPr marL="0" indent="0">
              <a:buNone/>
            </a:pPr>
            <a:r>
              <a:rPr lang="en-US" sz="1400" dirty="0"/>
              <a:t>class Dog:</a:t>
            </a:r>
          </a:p>
          <a:p>
            <a:pPr marL="0" indent="0">
              <a:buNone/>
            </a:pPr>
            <a:r>
              <a:rPr lang="en-US" sz="1400" dirty="0"/>
              <a:t>    </a:t>
            </a:r>
            <a:r>
              <a:rPr lang="en-US" sz="1400" dirty="0" err="1"/>
              <a:t>def</a:t>
            </a:r>
            <a:r>
              <a:rPr lang="en-US" sz="1400" dirty="0"/>
              <a:t> __</a:t>
            </a:r>
            <a:r>
              <a:rPr lang="en-US" sz="1400" dirty="0" err="1"/>
              <a:t>init</a:t>
            </a:r>
            <a:r>
              <a:rPr lang="en-US" sz="1400" dirty="0"/>
              <a:t>__(self, name, age):</a:t>
            </a:r>
          </a:p>
          <a:p>
            <a:pPr marL="0" indent="0">
              <a:buNone/>
            </a:pPr>
            <a:r>
              <a:rPr lang="en-US" sz="1400" dirty="0"/>
              <a:t>        self.name = name</a:t>
            </a:r>
          </a:p>
          <a:p>
            <a:pPr marL="0" indent="0">
              <a:buNone/>
            </a:pPr>
            <a:r>
              <a:rPr lang="en-US" sz="1400" dirty="0"/>
              <a:t>        </a:t>
            </a:r>
            <a:r>
              <a:rPr lang="en-US" sz="1400" dirty="0" err="1"/>
              <a:t>self.age</a:t>
            </a:r>
            <a:r>
              <a:rPr lang="en-US" sz="1400" dirty="0"/>
              <a:t> = age</a:t>
            </a:r>
          </a:p>
          <a:p>
            <a:pPr marL="0" indent="0">
              <a:buNone/>
            </a:pPr>
            <a:r>
              <a:rPr lang="en-US" sz="1400" dirty="0"/>
              <a:t>        </a:t>
            </a:r>
            <a:r>
              <a:rPr lang="en-US" sz="1400" dirty="0" err="1"/>
              <a:t>self.is_sitting</a:t>
            </a:r>
            <a:r>
              <a:rPr lang="en-US" sz="1400" dirty="0"/>
              <a:t> = False # Add a new attribute to track state</a:t>
            </a:r>
          </a:p>
          <a:p>
            <a:pPr marL="0" indent="0">
              <a:buNone/>
            </a:pPr>
            <a:endParaRPr lang="en-US" sz="1400" dirty="0"/>
          </a:p>
          <a:p>
            <a:pPr marL="0" indent="0">
              <a:buNone/>
            </a:pPr>
            <a:r>
              <a:rPr lang="en-US" sz="1400" dirty="0"/>
              <a:t>    # A method to represent a behavior</a:t>
            </a:r>
          </a:p>
          <a:p>
            <a:pPr marL="0" indent="0">
              <a:buNone/>
            </a:pPr>
            <a:r>
              <a:rPr lang="en-US" sz="1400" dirty="0"/>
              <a:t>    </a:t>
            </a:r>
            <a:r>
              <a:rPr lang="en-US" sz="1400" dirty="0" err="1"/>
              <a:t>def</a:t>
            </a:r>
            <a:r>
              <a:rPr lang="en-US" sz="1400" dirty="0"/>
              <a:t> bark(self):</a:t>
            </a:r>
          </a:p>
          <a:p>
            <a:pPr marL="0" indent="0">
              <a:buNone/>
            </a:pPr>
            <a:r>
              <a:rPr lang="en-US" sz="1400" dirty="0"/>
              <a:t>        print(f"{self.name} says: Woof!")</a:t>
            </a:r>
          </a:p>
          <a:p>
            <a:pPr marL="0" indent="0">
              <a:buNone/>
            </a:pPr>
            <a:endParaRPr lang="en-US" sz="1400" dirty="0"/>
          </a:p>
          <a:p>
            <a:pPr marL="0" indent="0">
              <a:buNone/>
            </a:pPr>
            <a:r>
              <a:rPr lang="en-US" sz="1400" dirty="0"/>
              <a:t>    # A method that changes the object's internal state</a:t>
            </a:r>
          </a:p>
          <a:p>
            <a:pPr marL="0" indent="0">
              <a:buNone/>
            </a:pPr>
            <a:r>
              <a:rPr lang="en-US" sz="1400" dirty="0"/>
              <a:t>    </a:t>
            </a:r>
            <a:r>
              <a:rPr lang="en-US" sz="1400" dirty="0" err="1"/>
              <a:t>def</a:t>
            </a:r>
            <a:r>
              <a:rPr lang="en-US" sz="1400" dirty="0"/>
              <a:t> sit(self):</a:t>
            </a:r>
          </a:p>
          <a:p>
            <a:pPr marL="0" indent="0">
              <a:buNone/>
            </a:pPr>
            <a:r>
              <a:rPr lang="en-US" sz="1400" dirty="0"/>
              <a:t>        print(f"{self.name} is now sitting.")</a:t>
            </a:r>
          </a:p>
          <a:p>
            <a:pPr marL="0" indent="0">
              <a:buNone/>
            </a:pPr>
            <a:r>
              <a:rPr lang="en-US" sz="1400" dirty="0"/>
              <a:t>        </a:t>
            </a:r>
            <a:r>
              <a:rPr lang="en-US" sz="1400" dirty="0" err="1"/>
              <a:t>self.is_sitting</a:t>
            </a:r>
            <a:r>
              <a:rPr lang="en-US" sz="1400" dirty="0"/>
              <a:t> = True</a:t>
            </a:r>
          </a:p>
          <a:p>
            <a:pPr marL="0" indent="0">
              <a:buNone/>
            </a:pPr>
            <a:endParaRPr lang="en-US" sz="1400" dirty="0"/>
          </a:p>
          <a:p>
            <a:pPr marL="0" indent="0">
              <a:buNone/>
            </a:pPr>
            <a:r>
              <a:rPr lang="en-US" sz="1400" dirty="0"/>
              <a:t>    </a:t>
            </a:r>
            <a:r>
              <a:rPr lang="en-US" sz="1400" dirty="0" err="1"/>
              <a:t>def</a:t>
            </a:r>
            <a:r>
              <a:rPr lang="en-US" sz="1400" dirty="0"/>
              <a:t> stand(self):</a:t>
            </a:r>
          </a:p>
          <a:p>
            <a:pPr marL="0" indent="0">
              <a:buNone/>
            </a:pPr>
            <a:r>
              <a:rPr lang="en-US" sz="1400" dirty="0"/>
              <a:t>        print(f"{self.name} is now standing.")</a:t>
            </a:r>
          </a:p>
          <a:p>
            <a:pPr marL="0" indent="0">
              <a:buNone/>
            </a:pPr>
            <a:r>
              <a:rPr lang="en-US" sz="1400" dirty="0"/>
              <a:t>        </a:t>
            </a:r>
            <a:r>
              <a:rPr lang="en-US" sz="1400" dirty="0" err="1"/>
              <a:t>self.is_sitting</a:t>
            </a:r>
            <a:r>
              <a:rPr lang="en-US" sz="1400" dirty="0"/>
              <a:t> = False</a:t>
            </a:r>
          </a:p>
        </p:txBody>
      </p:sp>
    </p:spTree>
    <p:extLst>
      <p:ext uri="{BB962C8B-B14F-4D97-AF65-F5344CB8AC3E}">
        <p14:creationId xmlns:p14="http://schemas.microsoft.com/office/powerpoint/2010/main" val="918172499"/>
      </p:ext>
    </p:extLst>
  </p:cSld>
  <p:clrMapOvr>
    <a:masterClrMapping/>
  </p:clrMapOvr>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Calling Methods</a:t>
            </a:r>
            <a:endParaRPr lang="en-US" dirty="0"/>
          </a:p>
        </p:txBody>
      </p:sp>
      <p:sp>
        <p:nvSpPr>
          <p:cNvPr id="3" name="Content Placeholder 2"/>
          <p:cNvSpPr>
            <a:spLocks noGrp="1"/>
          </p:cNvSpPr>
          <p:nvPr>
            <p:ph idx="1"/>
          </p:nvPr>
        </p:nvSpPr>
        <p:spPr/>
        <p:txBody>
          <a:bodyPr>
            <a:normAutofit fontScale="92500" lnSpcReduction="10000"/>
          </a:bodyPr>
          <a:lstStyle/>
          <a:p>
            <a:r>
              <a:rPr lang="en-US" dirty="0"/>
              <a:t>You call methods on an object instance using dot notation.</a:t>
            </a:r>
          </a:p>
          <a:p>
            <a:pPr marL="0" indent="0">
              <a:buNone/>
            </a:pPr>
            <a:r>
              <a:rPr lang="en-US" dirty="0" err="1"/>
              <a:t>my_dog</a:t>
            </a:r>
            <a:r>
              <a:rPr lang="en-US" dirty="0"/>
              <a:t> = Dog("Rex", 5)</a:t>
            </a:r>
          </a:p>
          <a:p>
            <a:pPr marL="0" indent="0">
              <a:buNone/>
            </a:pPr>
            <a:r>
              <a:rPr lang="en-US" dirty="0" err="1"/>
              <a:t>my_dog.bark</a:t>
            </a:r>
            <a:r>
              <a:rPr lang="en-US" dirty="0"/>
              <a:t>() # -&gt; Rex says: Woof!</a:t>
            </a:r>
          </a:p>
          <a:p>
            <a:pPr marL="0" indent="0">
              <a:buNone/>
            </a:pPr>
            <a:endParaRPr lang="en-US" dirty="0"/>
          </a:p>
          <a:p>
            <a:pPr marL="0" indent="0">
              <a:buNone/>
            </a:pPr>
            <a:r>
              <a:rPr lang="en-US" dirty="0"/>
              <a:t>print(</a:t>
            </a:r>
            <a:r>
              <a:rPr lang="en-US" dirty="0" err="1"/>
              <a:t>f"Is</a:t>
            </a:r>
            <a:r>
              <a:rPr lang="en-US" dirty="0"/>
              <a:t> Rex sitting? {</a:t>
            </a:r>
            <a:r>
              <a:rPr lang="en-US" dirty="0" err="1"/>
              <a:t>my_dog.is_sitting</a:t>
            </a:r>
            <a:r>
              <a:rPr lang="en-US" dirty="0"/>
              <a:t>}") # -&gt; Is Rex sitting? False</a:t>
            </a:r>
          </a:p>
          <a:p>
            <a:pPr marL="0" indent="0">
              <a:buNone/>
            </a:pPr>
            <a:r>
              <a:rPr lang="en-US" dirty="0" err="1"/>
              <a:t>my_dog.sit</a:t>
            </a:r>
            <a:r>
              <a:rPr lang="en-US" dirty="0"/>
              <a:t>()</a:t>
            </a:r>
          </a:p>
          <a:p>
            <a:pPr marL="0" indent="0">
              <a:buNone/>
            </a:pPr>
            <a:r>
              <a:rPr lang="en-US" dirty="0"/>
              <a:t>print(</a:t>
            </a:r>
            <a:r>
              <a:rPr lang="en-US" dirty="0" err="1"/>
              <a:t>f"Is</a:t>
            </a:r>
            <a:r>
              <a:rPr lang="en-US" dirty="0"/>
              <a:t> Rex sitting? {</a:t>
            </a:r>
            <a:r>
              <a:rPr lang="en-US" dirty="0" err="1"/>
              <a:t>my_dog.is_sitting</a:t>
            </a:r>
            <a:r>
              <a:rPr lang="en-US" dirty="0"/>
              <a:t>}") # -&gt; Is Rex sitting? True</a:t>
            </a:r>
          </a:p>
        </p:txBody>
      </p:sp>
    </p:spTree>
    <p:extLst>
      <p:ext uri="{BB962C8B-B14F-4D97-AF65-F5344CB8AC3E}">
        <p14:creationId xmlns:p14="http://schemas.microsoft.com/office/powerpoint/2010/main" val="2167533284"/>
      </p:ext>
    </p:extLst>
  </p:cSld>
  <p:clrMapOvr>
    <a:masterClrMapping/>
  </p:clrMapOvr>
</p:sld>
</file>

<file path=ppt/slides/slide1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Special Methods: __</a:t>
            </a:r>
            <a:r>
              <a:rPr lang="en-US" b="1" dirty="0" err="1"/>
              <a:t>str</a:t>
            </a:r>
            <a:r>
              <a:rPr lang="en-US" b="1" dirty="0"/>
              <a:t>__()</a:t>
            </a:r>
            <a:endParaRPr lang="en-US" dirty="0"/>
          </a:p>
        </p:txBody>
      </p:sp>
      <p:sp>
        <p:nvSpPr>
          <p:cNvPr id="3" name="Content Placeholder 2"/>
          <p:cNvSpPr>
            <a:spLocks noGrp="1"/>
          </p:cNvSpPr>
          <p:nvPr>
            <p:ph idx="1"/>
          </p:nvPr>
        </p:nvSpPr>
        <p:spPr/>
        <p:txBody>
          <a:bodyPr/>
          <a:lstStyle/>
          <a:p>
            <a:r>
              <a:rPr lang="en-US" dirty="0"/>
              <a:t>What happens if you try to print an object directly?</a:t>
            </a:r>
          </a:p>
          <a:p>
            <a:r>
              <a:rPr lang="en-US" dirty="0"/>
              <a:t>print(</a:t>
            </a:r>
            <a:r>
              <a:rPr lang="en-US" dirty="0" err="1"/>
              <a:t>my_dog</a:t>
            </a:r>
            <a:r>
              <a:rPr lang="en-US" dirty="0"/>
              <a:t>) -&gt; &lt;__</a:t>
            </a:r>
            <a:r>
              <a:rPr lang="en-US" dirty="0" err="1"/>
              <a:t>main__.Dog</a:t>
            </a:r>
            <a:r>
              <a:rPr lang="en-US" dirty="0"/>
              <a:t> object at 0x...&gt; (Not very useful!)</a:t>
            </a:r>
          </a:p>
          <a:p>
            <a:r>
              <a:rPr lang="en-US" dirty="0"/>
              <a:t>The __</a:t>
            </a:r>
            <a:r>
              <a:rPr lang="en-US" dirty="0" err="1"/>
              <a:t>str</a:t>
            </a:r>
            <a:r>
              <a:rPr lang="en-US" dirty="0"/>
              <a:t>__ method allows you to define a user-friendly string representation of your object.</a:t>
            </a:r>
          </a:p>
          <a:p>
            <a:endParaRPr lang="en-US" dirty="0"/>
          </a:p>
        </p:txBody>
      </p:sp>
    </p:spTree>
    <p:extLst>
      <p:ext uri="{BB962C8B-B14F-4D97-AF65-F5344CB8AC3E}">
        <p14:creationId xmlns:p14="http://schemas.microsoft.com/office/powerpoint/2010/main" val="3862125588"/>
      </p:ext>
    </p:extLst>
  </p:cSld>
  <p:clrMapOvr>
    <a:masterClrMapping/>
  </p:clrMapOvr>
</p:sld>
</file>

<file path=ppt/slides/slide1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Content Placeholder 2"/>
          <p:cNvSpPr>
            <a:spLocks noGrp="1"/>
          </p:cNvSpPr>
          <p:nvPr>
            <p:ph idx="1"/>
          </p:nvPr>
        </p:nvSpPr>
        <p:spPr>
          <a:xfrm>
            <a:off x="1141412" y="0"/>
            <a:ext cx="10654348" cy="6858000"/>
          </a:xfrm>
        </p:spPr>
        <p:txBody>
          <a:bodyPr>
            <a:normAutofit fontScale="92500" lnSpcReduction="20000"/>
          </a:bodyPr>
          <a:lstStyle/>
          <a:p>
            <a:pPr marL="0" indent="0">
              <a:buNone/>
            </a:pPr>
            <a:r>
              <a:rPr lang="en-US" dirty="0"/>
              <a:t>class Dog:</a:t>
            </a:r>
          </a:p>
          <a:p>
            <a:pPr marL="0" indent="0">
              <a:buNone/>
            </a:pPr>
            <a:r>
              <a:rPr lang="en-US" dirty="0"/>
              <a:t>    </a:t>
            </a:r>
            <a:r>
              <a:rPr lang="en-US" dirty="0" err="1"/>
              <a:t>def</a:t>
            </a:r>
            <a:r>
              <a:rPr lang="en-US" dirty="0"/>
              <a:t> __</a:t>
            </a:r>
            <a:r>
              <a:rPr lang="en-US" dirty="0" err="1"/>
              <a:t>init</a:t>
            </a:r>
            <a:r>
              <a:rPr lang="en-US" dirty="0"/>
              <a:t>__(self, name, age):</a:t>
            </a:r>
          </a:p>
          <a:p>
            <a:pPr marL="0" indent="0">
              <a:buNone/>
            </a:pPr>
            <a:r>
              <a:rPr lang="en-US" dirty="0"/>
              <a:t>        self.name = name</a:t>
            </a:r>
          </a:p>
          <a:p>
            <a:pPr marL="0" indent="0">
              <a:buNone/>
            </a:pPr>
            <a:r>
              <a:rPr lang="en-US" dirty="0"/>
              <a:t>        </a:t>
            </a:r>
            <a:r>
              <a:rPr lang="en-US" dirty="0" err="1"/>
              <a:t>self.age</a:t>
            </a:r>
            <a:r>
              <a:rPr lang="en-US" dirty="0"/>
              <a:t> = age</a:t>
            </a:r>
          </a:p>
          <a:p>
            <a:pPr marL="0" indent="0">
              <a:buNone/>
            </a:pPr>
            <a:endParaRPr lang="en-US" dirty="0"/>
          </a:p>
          <a:p>
            <a:pPr marL="0" indent="0">
              <a:buNone/>
            </a:pPr>
            <a:r>
              <a:rPr lang="en-US" dirty="0"/>
              <a:t>    </a:t>
            </a:r>
            <a:r>
              <a:rPr lang="en-US" dirty="0" err="1"/>
              <a:t>def</a:t>
            </a:r>
            <a:r>
              <a:rPr lang="en-US" dirty="0"/>
              <a:t> bark(self):</a:t>
            </a:r>
          </a:p>
          <a:p>
            <a:pPr marL="0" indent="0">
              <a:buNone/>
            </a:pPr>
            <a:r>
              <a:rPr lang="en-US" dirty="0"/>
              <a:t>        print(f"{self.name} says: Woof!")</a:t>
            </a:r>
          </a:p>
          <a:p>
            <a:pPr marL="0" indent="0">
              <a:buNone/>
            </a:pPr>
            <a:endParaRPr lang="en-US" dirty="0"/>
          </a:p>
          <a:p>
            <a:pPr marL="0" indent="0">
              <a:buNone/>
            </a:pPr>
            <a:r>
              <a:rPr lang="en-US" dirty="0"/>
              <a:t>    # Define the string representation</a:t>
            </a:r>
          </a:p>
          <a:p>
            <a:pPr marL="0" indent="0">
              <a:buNone/>
            </a:pPr>
            <a:r>
              <a:rPr lang="en-US" dirty="0"/>
              <a:t>    </a:t>
            </a:r>
            <a:r>
              <a:rPr lang="en-US" dirty="0" err="1"/>
              <a:t>def</a:t>
            </a:r>
            <a:r>
              <a:rPr lang="en-US" dirty="0"/>
              <a:t> __</a:t>
            </a:r>
            <a:r>
              <a:rPr lang="en-US" dirty="0" err="1"/>
              <a:t>str</a:t>
            </a:r>
            <a:r>
              <a:rPr lang="en-US" dirty="0"/>
              <a:t>__(self):</a:t>
            </a:r>
          </a:p>
          <a:p>
            <a:pPr marL="0" indent="0">
              <a:buNone/>
            </a:pPr>
            <a:r>
              <a:rPr lang="en-US" dirty="0"/>
              <a:t>        return </a:t>
            </a:r>
            <a:r>
              <a:rPr lang="en-US" dirty="0" err="1"/>
              <a:t>f"Dog</a:t>
            </a:r>
            <a:r>
              <a:rPr lang="en-US" dirty="0"/>
              <a:t>(Name: {self.name}, Age: {</a:t>
            </a:r>
            <a:r>
              <a:rPr lang="en-US" dirty="0" err="1"/>
              <a:t>self.age</a:t>
            </a:r>
            <a:r>
              <a:rPr lang="en-US" dirty="0"/>
              <a:t>})"</a:t>
            </a:r>
          </a:p>
          <a:p>
            <a:pPr marL="0" indent="0">
              <a:buNone/>
            </a:pPr>
            <a:endParaRPr lang="en-US" dirty="0"/>
          </a:p>
          <a:p>
            <a:pPr marL="0" indent="0">
              <a:buNone/>
            </a:pPr>
            <a:r>
              <a:rPr lang="en-US" dirty="0" err="1"/>
              <a:t>my_dog</a:t>
            </a:r>
            <a:r>
              <a:rPr lang="en-US" dirty="0"/>
              <a:t> = Dog("Rex", 5)</a:t>
            </a:r>
          </a:p>
          <a:p>
            <a:pPr marL="0" indent="0">
              <a:buNone/>
            </a:pPr>
            <a:r>
              <a:rPr lang="en-US" dirty="0"/>
              <a:t>print(</a:t>
            </a:r>
            <a:r>
              <a:rPr lang="en-US" dirty="0" err="1"/>
              <a:t>my_dog</a:t>
            </a:r>
            <a:r>
              <a:rPr lang="en-US" dirty="0"/>
              <a:t>) # Now this will print our custom string! -&gt; Dog(Name: Rex, Age: 5)</a:t>
            </a:r>
          </a:p>
        </p:txBody>
      </p:sp>
    </p:spTree>
    <p:extLst>
      <p:ext uri="{BB962C8B-B14F-4D97-AF65-F5344CB8AC3E}">
        <p14:creationId xmlns:p14="http://schemas.microsoft.com/office/powerpoint/2010/main" val="2547207185"/>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 New Way of Thinking: Introduction to Object-Oriented Programming (OOP)</a:t>
            </a:r>
          </a:p>
        </p:txBody>
      </p:sp>
      <p:sp>
        <p:nvSpPr>
          <p:cNvPr id="3" name="Content Placeholder 2"/>
          <p:cNvSpPr>
            <a:spLocks noGrp="1"/>
          </p:cNvSpPr>
          <p:nvPr>
            <p:ph idx="1"/>
          </p:nvPr>
        </p:nvSpPr>
        <p:spPr/>
        <p:txBody>
          <a:bodyPr>
            <a:normAutofit/>
          </a:bodyPr>
          <a:lstStyle/>
          <a:p>
            <a:pPr marL="0" indent="0">
              <a:buNone/>
            </a:pPr>
            <a:r>
              <a:rPr lang="en-US" b="1" dirty="0"/>
              <a:t>Welcome back!</a:t>
            </a:r>
            <a:r>
              <a:rPr lang="en-US" dirty="0"/>
              <a:t> We've mastered functions, which allow us to create reusable blocks of code. But as our programs grow, we face a new challenge: managing complexity. Today, we learn a new paradigm for structuring our code that is the foundation of modern software: </a:t>
            </a:r>
            <a:r>
              <a:rPr lang="en-US" b="1" dirty="0"/>
              <a:t>Object-Oriented Programming</a:t>
            </a:r>
            <a:r>
              <a:rPr lang="en-US" dirty="0"/>
              <a:t>. It's not just new syntax; it's a new way to think about problems.</a:t>
            </a:r>
          </a:p>
        </p:txBody>
      </p:sp>
    </p:spTree>
    <p:extLst>
      <p:ext uri="{BB962C8B-B14F-4D97-AF65-F5344CB8AC3E}">
        <p14:creationId xmlns:p14="http://schemas.microsoft.com/office/powerpoint/2010/main" val="4056673188"/>
      </p:ext>
    </p:extLst>
  </p:cSld>
  <p:clrMapOvr>
    <a:masterClrMapping/>
  </p:clrMapOvr>
</p:sld>
</file>

<file path=ppt/slides/slide2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In-Class Exercise: Bank Account</a:t>
            </a:r>
            <a:endParaRPr lang="en-US" dirty="0"/>
          </a:p>
        </p:txBody>
      </p:sp>
      <p:sp>
        <p:nvSpPr>
          <p:cNvPr id="3" name="Content Placeholder 2"/>
          <p:cNvSpPr>
            <a:spLocks noGrp="1"/>
          </p:cNvSpPr>
          <p:nvPr>
            <p:ph idx="1"/>
          </p:nvPr>
        </p:nvSpPr>
        <p:spPr/>
        <p:txBody>
          <a:bodyPr>
            <a:normAutofit fontScale="92500" lnSpcReduction="20000"/>
          </a:bodyPr>
          <a:lstStyle/>
          <a:p>
            <a:r>
              <a:rPr lang="en-US" dirty="0"/>
              <a:t>Create a </a:t>
            </a:r>
            <a:r>
              <a:rPr lang="en-US" dirty="0" err="1"/>
              <a:t>BankAccount</a:t>
            </a:r>
            <a:r>
              <a:rPr lang="en-US" dirty="0"/>
              <a:t> class.</a:t>
            </a:r>
          </a:p>
          <a:p>
            <a:r>
              <a:rPr lang="en-US" dirty="0"/>
              <a:t>The __</a:t>
            </a:r>
            <a:r>
              <a:rPr lang="en-US" dirty="0" err="1"/>
              <a:t>init</a:t>
            </a:r>
            <a:r>
              <a:rPr lang="en-US" dirty="0"/>
              <a:t>__ method should take an </a:t>
            </a:r>
            <a:r>
              <a:rPr lang="en-US" dirty="0" err="1"/>
              <a:t>owner_name</a:t>
            </a:r>
            <a:r>
              <a:rPr lang="en-US" dirty="0"/>
              <a:t> and an initial balance (defaulting to 0).</a:t>
            </a:r>
          </a:p>
          <a:p>
            <a:r>
              <a:rPr lang="en-US" dirty="0"/>
              <a:t>Create a deposit(self, amount) method that adds to the balance.</a:t>
            </a:r>
          </a:p>
          <a:p>
            <a:r>
              <a:rPr lang="en-US" dirty="0"/>
              <a:t>Create a withdraw(self, amount) method that subtracts from the balance. Add a check to prevent withdrawing more money than is in the account.</a:t>
            </a:r>
          </a:p>
          <a:p>
            <a:r>
              <a:rPr lang="en-US" dirty="0"/>
              <a:t>Create a __</a:t>
            </a:r>
            <a:r>
              <a:rPr lang="en-US" dirty="0" err="1"/>
              <a:t>str</a:t>
            </a:r>
            <a:r>
              <a:rPr lang="en-US" dirty="0"/>
              <a:t>__ method that returns a string like "Account for John Doe with balance: $500".</a:t>
            </a:r>
          </a:p>
          <a:p>
            <a:endParaRPr lang="en-US" dirty="0"/>
          </a:p>
        </p:txBody>
      </p:sp>
    </p:spTree>
    <p:extLst>
      <p:ext uri="{BB962C8B-B14F-4D97-AF65-F5344CB8AC3E}">
        <p14:creationId xmlns:p14="http://schemas.microsoft.com/office/powerpoint/2010/main" val="3382069975"/>
      </p:ext>
    </p:extLst>
  </p:cSld>
  <p:clrMapOvr>
    <a:masterClrMapping/>
  </p:clrMapOvr>
</p:sld>
</file>

<file path=ppt/slides/slide2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Putting It All Together &amp; The Hands-On Lab</a:t>
            </a:r>
            <a:br>
              <a:rPr lang="en-US" b="1" dirty="0"/>
            </a:br>
            <a:r>
              <a:rPr lang="en-US" sz="2400" b="1" dirty="0"/>
              <a:t>Key Takeaways</a:t>
            </a:r>
            <a:endParaRPr lang="en-US" sz="2400" dirty="0"/>
          </a:p>
        </p:txBody>
      </p:sp>
      <p:sp>
        <p:nvSpPr>
          <p:cNvPr id="3" name="Content Placeholder 2"/>
          <p:cNvSpPr>
            <a:spLocks noGrp="1"/>
          </p:cNvSpPr>
          <p:nvPr>
            <p:ph idx="1"/>
          </p:nvPr>
        </p:nvSpPr>
        <p:spPr/>
        <p:txBody>
          <a:bodyPr>
            <a:normAutofit lnSpcReduction="10000"/>
          </a:bodyPr>
          <a:lstStyle/>
          <a:p>
            <a:r>
              <a:rPr lang="en-US" b="1" dirty="0"/>
              <a:t>Class:</a:t>
            </a:r>
            <a:r>
              <a:rPr lang="en-US" dirty="0"/>
              <a:t> The blueprint (e.g., class Car:).</a:t>
            </a:r>
          </a:p>
          <a:p>
            <a:r>
              <a:rPr lang="en-US" b="1" dirty="0"/>
              <a:t>Object (Instance):</a:t>
            </a:r>
            <a:r>
              <a:rPr lang="en-US" dirty="0"/>
              <a:t> The real thing created from the blueprint (e.g., </a:t>
            </a:r>
            <a:r>
              <a:rPr lang="en-US" dirty="0" err="1"/>
              <a:t>my_blue_toyota</a:t>
            </a:r>
            <a:r>
              <a:rPr lang="en-US" dirty="0"/>
              <a:t> = Car(...)).</a:t>
            </a:r>
          </a:p>
          <a:p>
            <a:r>
              <a:rPr lang="en-US" b="1" dirty="0"/>
              <a:t>Attribute:</a:t>
            </a:r>
            <a:r>
              <a:rPr lang="en-US" dirty="0"/>
              <a:t> A variable that belongs to an object (data, e.g., </a:t>
            </a:r>
            <a:r>
              <a:rPr lang="en-US" dirty="0" err="1"/>
              <a:t>my_blue_toyota.color</a:t>
            </a:r>
            <a:r>
              <a:rPr lang="en-US" dirty="0"/>
              <a:t>). Defined in __</a:t>
            </a:r>
            <a:r>
              <a:rPr lang="en-US" dirty="0" err="1"/>
              <a:t>init</a:t>
            </a:r>
            <a:r>
              <a:rPr lang="en-US" dirty="0"/>
              <a:t>__.</a:t>
            </a:r>
          </a:p>
          <a:p>
            <a:r>
              <a:rPr lang="en-US" b="1" dirty="0"/>
              <a:t>Method:</a:t>
            </a:r>
            <a:r>
              <a:rPr lang="en-US" dirty="0"/>
              <a:t> A function that belongs to an object (behavior, e.g., </a:t>
            </a:r>
            <a:r>
              <a:rPr lang="en-US" dirty="0" err="1"/>
              <a:t>my_blue_toyota.start</a:t>
            </a:r>
            <a:r>
              <a:rPr lang="en-US" dirty="0"/>
              <a:t>()).</a:t>
            </a:r>
          </a:p>
        </p:txBody>
      </p:sp>
    </p:spTree>
    <p:extLst>
      <p:ext uri="{BB962C8B-B14F-4D97-AF65-F5344CB8AC3E}">
        <p14:creationId xmlns:p14="http://schemas.microsoft.com/office/powerpoint/2010/main" val="993408411"/>
      </p:ext>
    </p:extLst>
  </p:cSld>
  <p:clrMapOvr>
    <a:masterClrMapping/>
  </p:clrMapOvr>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1385253" y="486438"/>
            <a:ext cx="9905998" cy="1478570"/>
          </a:xfrm>
        </p:spPr>
        <p:txBody>
          <a:bodyPr/>
          <a:lstStyle/>
          <a:p>
            <a:r>
              <a:rPr lang="en-US" b="1" dirty="0"/>
              <a:t>The Power of Encapsulation</a:t>
            </a:r>
            <a:endParaRPr lang="en-US" dirty="0"/>
          </a:p>
        </p:txBody>
      </p:sp>
      <p:sp>
        <p:nvSpPr>
          <p:cNvPr id="3" name="Content Placeholder 2"/>
          <p:cNvSpPr>
            <a:spLocks noGrp="1"/>
          </p:cNvSpPr>
          <p:nvPr>
            <p:ph idx="1"/>
          </p:nvPr>
        </p:nvSpPr>
        <p:spPr/>
        <p:txBody>
          <a:bodyPr/>
          <a:lstStyle/>
          <a:p>
            <a:r>
              <a:rPr lang="en-US" dirty="0"/>
              <a:t>This core OOP principle means bundling the data (attributes) and the methods that operate on that data into a single, self-contained unit (the object). The </a:t>
            </a:r>
            <a:r>
              <a:rPr lang="en-US" dirty="0" err="1"/>
              <a:t>BankAccount</a:t>
            </a:r>
            <a:r>
              <a:rPr lang="en-US" dirty="0"/>
              <a:t> object </a:t>
            </a:r>
            <a:r>
              <a:rPr lang="en-US" i="1" dirty="0"/>
              <a:t>manages its own balance</a:t>
            </a:r>
            <a:r>
              <a:rPr lang="en-US" dirty="0"/>
              <a:t>. You don't have separate functions floating around; you just tell the object what to do (</a:t>
            </a:r>
            <a:r>
              <a:rPr lang="en-US" dirty="0" err="1"/>
              <a:t>my_account.deposit</a:t>
            </a:r>
            <a:r>
              <a:rPr lang="en-US" dirty="0"/>
              <a:t>(100)), and it handles its own internal state. This makes code safer, more organized, and easier to reason about.</a:t>
            </a:r>
          </a:p>
        </p:txBody>
      </p:sp>
    </p:spTree>
    <p:extLst>
      <p:ext uri="{BB962C8B-B14F-4D97-AF65-F5344CB8AC3E}">
        <p14:creationId xmlns:p14="http://schemas.microsoft.com/office/powerpoint/2010/main" val="1556518965"/>
      </p:ext>
    </p:extLst>
  </p:cSld>
  <p:clrMapOvr>
    <a:masterClrMapping/>
  </p:clrMapOvr>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Hands-On Lab: The Car Class</a:t>
            </a:r>
            <a:endParaRPr lang="en-US" dirty="0"/>
          </a:p>
        </p:txBody>
      </p:sp>
      <p:sp>
        <p:nvSpPr>
          <p:cNvPr id="3" name="Content Placeholder 2"/>
          <p:cNvSpPr>
            <a:spLocks noGrp="1"/>
          </p:cNvSpPr>
          <p:nvPr>
            <p:ph idx="1"/>
          </p:nvPr>
        </p:nvSpPr>
        <p:spPr/>
        <p:txBody>
          <a:bodyPr/>
          <a:lstStyle/>
          <a:p>
            <a:r>
              <a:rPr lang="en-US" b="1" dirty="0"/>
              <a:t>Goal:</a:t>
            </a:r>
            <a:r>
              <a:rPr lang="en-US" dirty="0"/>
              <a:t> Define a Car class that models a real-world car with its properties and actions.</a:t>
            </a:r>
          </a:p>
          <a:p>
            <a:r>
              <a:rPr lang="en-US" b="1" dirty="0"/>
              <a:t>Step-by-Step Instructions:</a:t>
            </a:r>
            <a:endParaRPr lang="en-US" dirty="0"/>
          </a:p>
          <a:p>
            <a:pPr lvl="1"/>
            <a:r>
              <a:rPr lang="en-US" dirty="0"/>
              <a:t>Create a new file car_class.py</a:t>
            </a:r>
          </a:p>
          <a:p>
            <a:endParaRPr lang="en-US" dirty="0"/>
          </a:p>
        </p:txBody>
      </p:sp>
    </p:spTree>
    <p:extLst>
      <p:ext uri="{BB962C8B-B14F-4D97-AF65-F5344CB8AC3E}">
        <p14:creationId xmlns:p14="http://schemas.microsoft.com/office/powerpoint/2010/main" val="2437335638"/>
      </p:ext>
    </p:extLst>
  </p:cSld>
  <p:clrMapOvr>
    <a:masterClrMapping/>
  </p:clrMapOvr>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1: The Blueprint (__</a:t>
            </a:r>
            <a:r>
              <a:rPr lang="en-US" b="1" dirty="0" err="1"/>
              <a:t>init</a:t>
            </a:r>
            <a:r>
              <a:rPr lang="en-US" b="1" dirty="0"/>
              <a:t>__)</a:t>
            </a:r>
            <a:endParaRPr lang="en-US" dirty="0"/>
          </a:p>
        </p:txBody>
      </p:sp>
      <p:sp>
        <p:nvSpPr>
          <p:cNvPr id="3" name="Content Placeholder 2"/>
          <p:cNvSpPr>
            <a:spLocks noGrp="1"/>
          </p:cNvSpPr>
          <p:nvPr>
            <p:ph idx="1"/>
          </p:nvPr>
        </p:nvSpPr>
        <p:spPr/>
        <p:txBody>
          <a:bodyPr/>
          <a:lstStyle/>
          <a:p>
            <a:r>
              <a:rPr lang="en-US" dirty="0"/>
              <a:t>Define a class named Car.</a:t>
            </a:r>
          </a:p>
          <a:p>
            <a:r>
              <a:rPr lang="en-US" dirty="0"/>
              <a:t>Create the __</a:t>
            </a:r>
            <a:r>
              <a:rPr lang="en-US" dirty="0" err="1"/>
              <a:t>init</a:t>
            </a:r>
            <a:r>
              <a:rPr lang="en-US" dirty="0"/>
              <a:t>__ method. It should accept brand and color as parameters.</a:t>
            </a:r>
          </a:p>
          <a:p>
            <a:r>
              <a:rPr lang="en-US" dirty="0"/>
              <a:t>Inside __</a:t>
            </a:r>
            <a:r>
              <a:rPr lang="en-US" dirty="0" err="1"/>
              <a:t>init</a:t>
            </a:r>
            <a:r>
              <a:rPr lang="en-US" dirty="0"/>
              <a:t>__, create the attributes </a:t>
            </a:r>
            <a:r>
              <a:rPr lang="en-US" dirty="0" err="1"/>
              <a:t>self.brand</a:t>
            </a:r>
            <a:r>
              <a:rPr lang="en-US" dirty="0"/>
              <a:t>, </a:t>
            </a:r>
            <a:r>
              <a:rPr lang="en-US" dirty="0" err="1"/>
              <a:t>self.color</a:t>
            </a:r>
            <a:r>
              <a:rPr lang="en-US" dirty="0"/>
              <a:t>.</a:t>
            </a:r>
          </a:p>
          <a:p>
            <a:r>
              <a:rPr lang="en-US" dirty="0"/>
              <a:t>Add a new attribute called </a:t>
            </a:r>
            <a:r>
              <a:rPr lang="en-US" dirty="0" err="1"/>
              <a:t>self.is_running</a:t>
            </a:r>
            <a:r>
              <a:rPr lang="en-US" dirty="0"/>
              <a:t> and initialize it to False. This will track the car's state.</a:t>
            </a:r>
          </a:p>
        </p:txBody>
      </p:sp>
    </p:spTree>
    <p:extLst>
      <p:ext uri="{BB962C8B-B14F-4D97-AF65-F5344CB8AC3E}">
        <p14:creationId xmlns:p14="http://schemas.microsoft.com/office/powerpoint/2010/main" val="2753989650"/>
      </p:ext>
    </p:extLst>
  </p:cSld>
  <p:clrMapOvr>
    <a:masterClrMapping/>
  </p:clrMapOvr>
</p:sld>
</file>

<file path=ppt/slides/slide2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2: Adding Behaviors (Methods)</a:t>
            </a:r>
            <a:endParaRPr lang="en-US" dirty="0"/>
          </a:p>
        </p:txBody>
      </p:sp>
      <p:sp>
        <p:nvSpPr>
          <p:cNvPr id="3" name="Content Placeholder 2"/>
          <p:cNvSpPr>
            <a:spLocks noGrp="1"/>
          </p:cNvSpPr>
          <p:nvPr>
            <p:ph idx="1"/>
          </p:nvPr>
        </p:nvSpPr>
        <p:spPr/>
        <p:txBody>
          <a:bodyPr>
            <a:normAutofit fontScale="92500" lnSpcReduction="20000"/>
          </a:bodyPr>
          <a:lstStyle/>
          <a:p>
            <a:r>
              <a:rPr lang="en-US" dirty="0"/>
              <a:t>Define a method called start().</a:t>
            </a:r>
          </a:p>
          <a:p>
            <a:pPr lvl="1"/>
            <a:r>
              <a:rPr lang="en-US" dirty="0"/>
              <a:t>This method should check if </a:t>
            </a:r>
            <a:r>
              <a:rPr lang="en-US" dirty="0" err="1"/>
              <a:t>self.is_running</a:t>
            </a:r>
            <a:r>
              <a:rPr lang="en-US" dirty="0"/>
              <a:t> is already True. If it is, print a message like "The Toyota is already running."</a:t>
            </a:r>
          </a:p>
          <a:p>
            <a:pPr lvl="1"/>
            <a:r>
              <a:rPr lang="en-US" dirty="0"/>
              <a:t>If it's False, it should set </a:t>
            </a:r>
            <a:r>
              <a:rPr lang="en-US" dirty="0" err="1"/>
              <a:t>self.is_running</a:t>
            </a:r>
            <a:r>
              <a:rPr lang="en-US" dirty="0"/>
              <a:t> to True and print a message like "The Toyota starts. Vroom </a:t>
            </a:r>
            <a:r>
              <a:rPr lang="en-US" dirty="0" err="1"/>
              <a:t>vroom</a:t>
            </a:r>
            <a:r>
              <a:rPr lang="en-US" dirty="0"/>
              <a:t>!"</a:t>
            </a:r>
          </a:p>
          <a:p>
            <a:pPr lvl="1"/>
            <a:r>
              <a:rPr lang="en-US" dirty="0"/>
              <a:t>(Use f-strings to include the car's brand in the messages!)</a:t>
            </a:r>
          </a:p>
          <a:p>
            <a:r>
              <a:rPr lang="en-US" dirty="0"/>
              <a:t>Define a method called stop().</a:t>
            </a:r>
          </a:p>
          <a:p>
            <a:pPr lvl="1"/>
            <a:r>
              <a:rPr lang="en-US" dirty="0"/>
              <a:t>This method should check if the car is running. If it is, set </a:t>
            </a:r>
            <a:r>
              <a:rPr lang="en-US" dirty="0" err="1"/>
              <a:t>self.is_running</a:t>
            </a:r>
            <a:r>
              <a:rPr lang="en-US" dirty="0"/>
              <a:t> to False and print a message like "The Toyota engine is turned off."</a:t>
            </a:r>
          </a:p>
          <a:p>
            <a:pPr lvl="1"/>
            <a:r>
              <a:rPr lang="en-US" dirty="0"/>
              <a:t>If it's already off, print "The Toyota is already off."</a:t>
            </a:r>
          </a:p>
          <a:p>
            <a:endParaRPr lang="en-US" dirty="0"/>
          </a:p>
        </p:txBody>
      </p:sp>
    </p:spTree>
    <p:extLst>
      <p:ext uri="{BB962C8B-B14F-4D97-AF65-F5344CB8AC3E}">
        <p14:creationId xmlns:p14="http://schemas.microsoft.com/office/powerpoint/2010/main" val="3654141309"/>
      </p:ext>
    </p:extLst>
  </p:cSld>
  <p:clrMapOvr>
    <a:masterClrMapping/>
  </p:clrMapOvr>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Part 3: Testing Your Class</a:t>
            </a:r>
            <a:endParaRPr lang="en-US" dirty="0"/>
          </a:p>
        </p:txBody>
      </p:sp>
      <p:sp>
        <p:nvSpPr>
          <p:cNvPr id="3" name="Content Placeholder 2"/>
          <p:cNvSpPr>
            <a:spLocks noGrp="1"/>
          </p:cNvSpPr>
          <p:nvPr>
            <p:ph idx="1"/>
          </p:nvPr>
        </p:nvSpPr>
        <p:spPr/>
        <p:txBody>
          <a:bodyPr>
            <a:normAutofit fontScale="92500" lnSpcReduction="10000"/>
          </a:bodyPr>
          <a:lstStyle/>
          <a:p>
            <a:r>
              <a:rPr lang="en-US" dirty="0"/>
              <a:t>Below your class definition, create two different Car objects (instances) with different brands and colors. For example:</a:t>
            </a:r>
          </a:p>
          <a:p>
            <a:pPr marL="457200" lvl="1" indent="0">
              <a:buNone/>
            </a:pPr>
            <a:r>
              <a:rPr lang="en-US" dirty="0" err="1"/>
              <a:t>my_car</a:t>
            </a:r>
            <a:r>
              <a:rPr lang="en-US" dirty="0"/>
              <a:t> = Car("Toyota", "blue")</a:t>
            </a:r>
          </a:p>
          <a:p>
            <a:pPr marL="457200" lvl="1" indent="0">
              <a:buNone/>
            </a:pPr>
            <a:r>
              <a:rPr lang="en-US" dirty="0" err="1"/>
              <a:t>your_car</a:t>
            </a:r>
            <a:r>
              <a:rPr lang="en-US" dirty="0"/>
              <a:t> = Car("Ford", "red")</a:t>
            </a:r>
          </a:p>
          <a:p>
            <a:pPr marL="457200" lvl="1" indent="0">
              <a:buNone/>
            </a:pPr>
            <a:endParaRPr lang="en-US" dirty="0"/>
          </a:p>
          <a:p>
            <a:r>
              <a:rPr lang="en-US" dirty="0"/>
              <a:t>Print the attributes of each car to make sure they were created correctly.</a:t>
            </a:r>
          </a:p>
          <a:p>
            <a:r>
              <a:rPr lang="en-US" dirty="0"/>
              <a:t>Call the start() and stop() methods on your car objects. Call them multiple times in a row to test the logic that checks if the car is already on or off.</a:t>
            </a:r>
          </a:p>
        </p:txBody>
      </p:sp>
    </p:spTree>
    <p:extLst>
      <p:ext uri="{BB962C8B-B14F-4D97-AF65-F5344CB8AC3E}">
        <p14:creationId xmlns:p14="http://schemas.microsoft.com/office/powerpoint/2010/main" val="3397323277"/>
      </p:ext>
    </p:extLst>
  </p:cSld>
  <p:clrMapOvr>
    <a:masterClrMapping/>
  </p:clrMapOvr>
</p:sld>
</file>

<file path=ppt/slides/slide2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Challenge / Bonus Features: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Add a __</a:t>
            </a:r>
            <a:r>
              <a:rPr lang="en-US" b="1" dirty="0" err="1"/>
              <a:t>str</a:t>
            </a:r>
            <a:r>
              <a:rPr lang="en-US" b="1" dirty="0"/>
              <a:t>__ method</a:t>
            </a:r>
            <a:r>
              <a:rPr lang="en-US" dirty="0"/>
              <a:t> to your Car class to give it a nice string representation, like "A blue Toyota".</a:t>
            </a:r>
          </a:p>
          <a:p>
            <a:r>
              <a:rPr lang="en-US" b="1" dirty="0"/>
              <a:t>Add more attributes</a:t>
            </a:r>
            <a:r>
              <a:rPr lang="en-US" dirty="0"/>
              <a:t> in __</a:t>
            </a:r>
            <a:r>
              <a:rPr lang="en-US" dirty="0" err="1"/>
              <a:t>init</a:t>
            </a:r>
            <a:r>
              <a:rPr lang="en-US" dirty="0"/>
              <a:t>__, such as model and year. Update the __</a:t>
            </a:r>
            <a:r>
              <a:rPr lang="en-US" dirty="0" err="1"/>
              <a:t>str</a:t>
            </a:r>
            <a:r>
              <a:rPr lang="en-US" dirty="0"/>
              <a:t>__ method to include them.</a:t>
            </a:r>
          </a:p>
          <a:p>
            <a:r>
              <a:rPr lang="en-US" b="1" dirty="0"/>
              <a:t>Create a state-aware method:</a:t>
            </a:r>
            <a:r>
              <a:rPr lang="en-US" dirty="0"/>
              <a:t> Add a method drive(self, distance). This method should only work if </a:t>
            </a:r>
            <a:r>
              <a:rPr lang="en-US" dirty="0" err="1"/>
              <a:t>self.is_running</a:t>
            </a:r>
            <a:r>
              <a:rPr lang="en-US" dirty="0"/>
              <a:t> is True. If the car is off, it should print a message telling the user to start the car first. If it's on, it should print </a:t>
            </a:r>
            <a:r>
              <a:rPr lang="en-US" dirty="0" err="1"/>
              <a:t>f"Driving</a:t>
            </a:r>
            <a:r>
              <a:rPr lang="en-US" dirty="0"/>
              <a:t> {distance} miles.".</a:t>
            </a:r>
          </a:p>
        </p:txBody>
      </p:sp>
    </p:spTree>
    <p:extLst>
      <p:ext uri="{BB962C8B-B14F-4D97-AF65-F5344CB8AC3E}">
        <p14:creationId xmlns:p14="http://schemas.microsoft.com/office/powerpoint/2010/main" val="3811660975"/>
      </p:ext>
    </p:extLst>
  </p:cSld>
  <p:clrMapOvr>
    <a:masterClrMapping/>
  </p:clrMapOvr>
</p:sld>
</file>

<file path=ppt/slides/slide2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399F98-5216-A67C-FA72-DDD287267724}"/>
              </a:ext>
            </a:extLst>
          </p:cNvPr>
          <p:cNvSpPr>
            <a:spLocks noGrp="1"/>
          </p:cNvSpPr>
          <p:nvPr>
            <p:ph type="title"/>
          </p:nvPr>
        </p:nvSpPr>
        <p:spPr/>
        <p:txBody>
          <a:bodyPr/>
          <a:lstStyle/>
          <a:p>
            <a:r>
              <a:rPr lang="en-US" dirty="0"/>
              <a:t>The Power of Inheritance</a:t>
            </a:r>
            <a:br>
              <a:rPr lang="en-US" dirty="0"/>
            </a:br>
            <a:endParaRPr lang="en-US" dirty="0"/>
          </a:p>
        </p:txBody>
      </p:sp>
      <p:sp>
        <p:nvSpPr>
          <p:cNvPr id="3" name="Content Placeholder 2">
            <a:extLst>
              <a:ext uri="{FF2B5EF4-FFF2-40B4-BE49-F238E27FC236}">
                <a16:creationId xmlns:a16="http://schemas.microsoft.com/office/drawing/2014/main" id="{6E7877D7-ACB6-EC09-3093-3A4AEBAF7A69}"/>
              </a:ext>
            </a:extLst>
          </p:cNvPr>
          <p:cNvSpPr>
            <a:spLocks noGrp="1"/>
          </p:cNvSpPr>
          <p:nvPr>
            <p:ph idx="1"/>
          </p:nvPr>
        </p:nvSpPr>
        <p:spPr/>
        <p:txBody>
          <a:bodyPr/>
          <a:lstStyle/>
          <a:p>
            <a:r>
              <a:rPr lang="en-US" dirty="0"/>
              <a:t>This core OOP principle allows a new class (child) to reuse and extend the functionality of an existing class (parent). Instead of duplicating code, you place the common attributes and methods in the parent and let child classes inherit them. For example, a Dog and a Cat both share behaviors like eat() and sleep() from an Animal class but can also have their own unique methods like bark() or meow(). This makes code more organized, reusable, and easier to maintain.</a:t>
            </a:r>
          </a:p>
        </p:txBody>
      </p:sp>
    </p:spTree>
    <p:extLst>
      <p:ext uri="{BB962C8B-B14F-4D97-AF65-F5344CB8AC3E}">
        <p14:creationId xmlns:p14="http://schemas.microsoft.com/office/powerpoint/2010/main" val="609671232"/>
      </p:ext>
    </p:extLst>
  </p:cSld>
  <p:clrMapOvr>
    <a:masterClrMapping/>
  </p:clrMapOvr>
</p:sld>
</file>

<file path=ppt/slides/slide2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52F7AC9-9D51-7C33-812E-74877C726371}"/>
              </a:ext>
            </a:extLst>
          </p:cNvPr>
          <p:cNvSpPr>
            <a:spLocks noGrp="1"/>
          </p:cNvSpPr>
          <p:nvPr>
            <p:ph type="title"/>
          </p:nvPr>
        </p:nvSpPr>
        <p:spPr/>
        <p:txBody>
          <a:bodyPr/>
          <a:lstStyle/>
          <a:p>
            <a:r>
              <a:rPr lang="en-US" dirty="0"/>
              <a:t>The Power of Polymorphism</a:t>
            </a:r>
          </a:p>
        </p:txBody>
      </p:sp>
      <p:sp>
        <p:nvSpPr>
          <p:cNvPr id="3" name="Content Placeholder 2">
            <a:extLst>
              <a:ext uri="{FF2B5EF4-FFF2-40B4-BE49-F238E27FC236}">
                <a16:creationId xmlns:a16="http://schemas.microsoft.com/office/drawing/2014/main" id="{32E5F43B-6D7A-BB52-299C-5BDE7EB2A6D2}"/>
              </a:ext>
            </a:extLst>
          </p:cNvPr>
          <p:cNvSpPr>
            <a:spLocks noGrp="1"/>
          </p:cNvSpPr>
          <p:nvPr>
            <p:ph idx="1"/>
          </p:nvPr>
        </p:nvSpPr>
        <p:spPr/>
        <p:txBody>
          <a:bodyPr/>
          <a:lstStyle/>
          <a:p>
            <a:r>
              <a:rPr lang="en-US"/>
              <a:t>Polymorphism means “many forms” — the same method name can behave differently depending on the object. It allows us to write code that can handle different types of objects in a uniform way. For example, both a Circle and a Rectangle can have an area() method, but each calculates it differently. This makes code more flexible and scalable.</a:t>
            </a:r>
            <a:endParaRPr lang="en-US" dirty="0"/>
          </a:p>
        </p:txBody>
      </p:sp>
    </p:spTree>
    <p:extLst>
      <p:ext uri="{BB962C8B-B14F-4D97-AF65-F5344CB8AC3E}">
        <p14:creationId xmlns:p14="http://schemas.microsoft.com/office/powerpoint/2010/main" val="311837650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dirty="0"/>
              <a:t>Today's Agenda</a:t>
            </a:r>
          </a:p>
        </p:txBody>
      </p:sp>
      <p:sp>
        <p:nvSpPr>
          <p:cNvPr id="3" name="Content Placeholder 2"/>
          <p:cNvSpPr>
            <a:spLocks noGrp="1"/>
          </p:cNvSpPr>
          <p:nvPr>
            <p:ph idx="1"/>
          </p:nvPr>
        </p:nvSpPr>
        <p:spPr>
          <a:xfrm>
            <a:off x="1141413" y="2097088"/>
            <a:ext cx="4847908" cy="4151313"/>
          </a:xfrm>
        </p:spPr>
        <p:txBody>
          <a:bodyPr>
            <a:noAutofit/>
          </a:bodyPr>
          <a:lstStyle/>
          <a:p>
            <a:r>
              <a:rPr lang="en-US" sz="2000" b="1" dirty="0"/>
              <a:t>The "Why" - From Data to Objects</a:t>
            </a:r>
          </a:p>
          <a:p>
            <a:pPr lvl="1"/>
            <a:r>
              <a:rPr lang="en-US" sz="1600" dirty="0"/>
              <a:t>The Problem with Procedural Code: Managing Complexity</a:t>
            </a:r>
          </a:p>
          <a:p>
            <a:pPr lvl="1"/>
            <a:r>
              <a:rPr lang="en-US" sz="1600" dirty="0"/>
              <a:t>The Core Idea of OOP: Bundling Data and Behavior</a:t>
            </a:r>
          </a:p>
          <a:p>
            <a:pPr lvl="1"/>
            <a:r>
              <a:rPr lang="en-US" sz="1600" dirty="0"/>
              <a:t>Analogy: The Blueprint and the House (Classes and Objects)</a:t>
            </a:r>
          </a:p>
          <a:p>
            <a:pPr lvl="1"/>
            <a:r>
              <a:rPr lang="en-US" sz="1600" dirty="0"/>
              <a:t>Defining a Class: The class Keyword</a:t>
            </a:r>
          </a:p>
          <a:p>
            <a:pPr lvl="1"/>
            <a:r>
              <a:rPr lang="en-US" sz="1600" dirty="0"/>
              <a:t>The Constructor: Initializing an Object with __</a:t>
            </a:r>
            <a:r>
              <a:rPr lang="en-US" sz="1600" dirty="0" err="1"/>
              <a:t>init</a:t>
            </a:r>
            <a:r>
              <a:rPr lang="en-US" sz="1600" dirty="0"/>
              <a:t>__()</a:t>
            </a:r>
          </a:p>
          <a:p>
            <a:pPr lvl="1"/>
            <a:r>
              <a:rPr lang="en-US" sz="1600" dirty="0"/>
              <a:t>The Magic of self: The Instance Variable</a:t>
            </a:r>
          </a:p>
          <a:p>
            <a:pPr lvl="1"/>
            <a:r>
              <a:rPr lang="en-US" sz="1600" dirty="0"/>
              <a:t>Interactive Exercise: Creating Your First Dog Object</a:t>
            </a:r>
          </a:p>
        </p:txBody>
      </p:sp>
      <p:sp>
        <p:nvSpPr>
          <p:cNvPr id="7" name="Content Placeholder 2"/>
          <p:cNvSpPr txBox="1">
            <a:spLocks/>
          </p:cNvSpPr>
          <p:nvPr/>
        </p:nvSpPr>
        <p:spPr>
          <a:xfrm>
            <a:off x="6370320" y="2097087"/>
            <a:ext cx="4677091" cy="4151313"/>
          </a:xfrm>
          <a:prstGeom prst="rect">
            <a:avLst/>
          </a:prstGeom>
        </p:spPr>
        <p:txBody>
          <a:bodyPr vert="horz" lIns="91440" tIns="45720" rIns="91440" bIns="45720" rtlCol="0">
            <a:normAutofit fontScale="92500" lnSpcReduction="10000"/>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b="1" dirty="0"/>
              <a:t>Bringing Objects to Life with Methods</a:t>
            </a:r>
            <a:endParaRPr lang="en-US" dirty="0"/>
          </a:p>
          <a:p>
            <a:pPr lvl="1"/>
            <a:r>
              <a:rPr lang="en-US" dirty="0"/>
              <a:t>What are Methods? Functions that Belong to a Class</a:t>
            </a:r>
          </a:p>
          <a:p>
            <a:pPr lvl="1"/>
            <a:r>
              <a:rPr lang="en-US" dirty="0"/>
              <a:t>Defining and Calling Methods</a:t>
            </a:r>
          </a:p>
          <a:p>
            <a:pPr lvl="1"/>
            <a:r>
              <a:rPr lang="en-US" dirty="0"/>
              <a:t>How Methods Use self to Modify an Object's State</a:t>
            </a:r>
          </a:p>
          <a:p>
            <a:pPr lvl="1"/>
            <a:r>
              <a:rPr lang="en-US" dirty="0"/>
              <a:t>Special Methods: Making Your Objects User-Friendly with __</a:t>
            </a:r>
            <a:r>
              <a:rPr lang="en-US" dirty="0" err="1"/>
              <a:t>str</a:t>
            </a:r>
            <a:r>
              <a:rPr lang="en-US" dirty="0"/>
              <a:t>__()</a:t>
            </a:r>
          </a:p>
          <a:p>
            <a:pPr lvl="1"/>
            <a:r>
              <a:rPr lang="en-US" i="1" dirty="0"/>
              <a:t>Interactive Exercise: Making the Dog Bark and Sit</a:t>
            </a:r>
            <a:endParaRPr lang="en-US" dirty="0"/>
          </a:p>
        </p:txBody>
      </p:sp>
    </p:spTree>
    <p:extLst>
      <p:ext uri="{BB962C8B-B14F-4D97-AF65-F5344CB8AC3E}">
        <p14:creationId xmlns:p14="http://schemas.microsoft.com/office/powerpoint/2010/main" val="4265737944"/>
      </p:ext>
    </p:extLst>
  </p:cSld>
  <p:clrMapOvr>
    <a:masterClrMapping/>
  </p:clrMapOvr>
</p:sld>
</file>

<file path=ppt/slides/slide3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8ED7885-A2F7-DE9D-0682-433E038BEA2A}"/>
              </a:ext>
            </a:extLst>
          </p:cNvPr>
          <p:cNvSpPr>
            <a:spLocks noGrp="1"/>
          </p:cNvSpPr>
          <p:nvPr>
            <p:ph type="title"/>
          </p:nvPr>
        </p:nvSpPr>
        <p:spPr/>
        <p:txBody>
          <a:bodyPr/>
          <a:lstStyle/>
          <a:p>
            <a:r>
              <a:rPr lang="en-US" dirty="0"/>
              <a:t>Hands-On Lab: The Shape Class</a:t>
            </a:r>
          </a:p>
        </p:txBody>
      </p:sp>
      <p:sp>
        <p:nvSpPr>
          <p:cNvPr id="3" name="Content Placeholder 2">
            <a:extLst>
              <a:ext uri="{FF2B5EF4-FFF2-40B4-BE49-F238E27FC236}">
                <a16:creationId xmlns:a16="http://schemas.microsoft.com/office/drawing/2014/main" id="{64DA1AE1-8EF8-21DD-32C3-1AD873393F79}"/>
              </a:ext>
            </a:extLst>
          </p:cNvPr>
          <p:cNvSpPr>
            <a:spLocks noGrp="1"/>
          </p:cNvSpPr>
          <p:nvPr>
            <p:ph idx="1"/>
          </p:nvPr>
        </p:nvSpPr>
        <p:spPr/>
        <p:txBody>
          <a:bodyPr/>
          <a:lstStyle/>
          <a:p>
            <a:r>
              <a:rPr lang="en-US" dirty="0"/>
              <a:t>Goal: Define a Shape base class and create child classes like Circle and Rectangle so the same method name (area) behaves differently across types.</a:t>
            </a:r>
          </a:p>
          <a:p>
            <a:r>
              <a:rPr lang="en-US" dirty="0"/>
              <a:t>Step-by-Step Instructions :</a:t>
            </a:r>
          </a:p>
          <a:p>
            <a:pPr lvl="1"/>
            <a:r>
              <a:rPr lang="en-US" dirty="0"/>
              <a:t>Create a new file shape_class.py</a:t>
            </a:r>
          </a:p>
        </p:txBody>
      </p:sp>
    </p:spTree>
    <p:extLst>
      <p:ext uri="{BB962C8B-B14F-4D97-AF65-F5344CB8AC3E}">
        <p14:creationId xmlns:p14="http://schemas.microsoft.com/office/powerpoint/2010/main" val="2419334436"/>
      </p:ext>
    </p:extLst>
  </p:cSld>
  <p:clrMapOvr>
    <a:masterClrMapping/>
  </p:clrMapOvr>
</p:sld>
</file>

<file path=ppt/slides/slide3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5AB56852-F9ED-6B43-F27B-BED8A1A20423}"/>
              </a:ext>
            </a:extLst>
          </p:cNvPr>
          <p:cNvSpPr>
            <a:spLocks noGrp="1"/>
          </p:cNvSpPr>
          <p:nvPr>
            <p:ph type="title"/>
          </p:nvPr>
        </p:nvSpPr>
        <p:spPr/>
        <p:txBody>
          <a:bodyPr/>
          <a:lstStyle/>
          <a:p>
            <a:r>
              <a:rPr lang="en-US" dirty="0"/>
              <a:t>Part 1 — The Blueprint (__</a:t>
            </a:r>
            <a:r>
              <a:rPr lang="en-US" dirty="0" err="1"/>
              <a:t>init</a:t>
            </a:r>
            <a:r>
              <a:rPr lang="en-US" dirty="0"/>
              <a:t>__)</a:t>
            </a:r>
          </a:p>
        </p:txBody>
      </p:sp>
      <p:sp>
        <p:nvSpPr>
          <p:cNvPr id="3" name="Content Placeholder 2">
            <a:extLst>
              <a:ext uri="{FF2B5EF4-FFF2-40B4-BE49-F238E27FC236}">
                <a16:creationId xmlns:a16="http://schemas.microsoft.com/office/drawing/2014/main" id="{1133B2AE-9C5D-D7AA-98AB-9796CD093ECF}"/>
              </a:ext>
            </a:extLst>
          </p:cNvPr>
          <p:cNvSpPr>
            <a:spLocks noGrp="1"/>
          </p:cNvSpPr>
          <p:nvPr>
            <p:ph idx="1"/>
          </p:nvPr>
        </p:nvSpPr>
        <p:spPr/>
        <p:txBody>
          <a:bodyPr/>
          <a:lstStyle/>
          <a:p>
            <a:r>
              <a:rPr lang="en-US" dirty="0"/>
              <a:t>Define a class named Shape.</a:t>
            </a:r>
          </a:p>
          <a:p>
            <a:r>
              <a:rPr lang="en-US" dirty="0"/>
              <a:t>Inside Shape, define a method area() that contains only pass (placeholder).</a:t>
            </a:r>
          </a:p>
        </p:txBody>
      </p:sp>
    </p:spTree>
    <p:extLst>
      <p:ext uri="{BB962C8B-B14F-4D97-AF65-F5344CB8AC3E}">
        <p14:creationId xmlns:p14="http://schemas.microsoft.com/office/powerpoint/2010/main" val="2859342572"/>
      </p:ext>
    </p:extLst>
  </p:cSld>
  <p:clrMapOvr>
    <a:masterClrMapping/>
  </p:clrMapOvr>
</p:sld>
</file>

<file path=ppt/slides/slide3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B18A758-C25E-C219-BB89-5C152676DD66}"/>
              </a:ext>
            </a:extLst>
          </p:cNvPr>
          <p:cNvSpPr>
            <a:spLocks noGrp="1"/>
          </p:cNvSpPr>
          <p:nvPr>
            <p:ph type="title"/>
          </p:nvPr>
        </p:nvSpPr>
        <p:spPr/>
        <p:txBody>
          <a:bodyPr/>
          <a:lstStyle/>
          <a:p>
            <a:r>
              <a:rPr lang="en-US" dirty="0"/>
              <a:t>Part 2 — Adding Behaviors (Methods)</a:t>
            </a:r>
          </a:p>
        </p:txBody>
      </p:sp>
      <p:sp>
        <p:nvSpPr>
          <p:cNvPr id="3" name="Content Placeholder 2">
            <a:extLst>
              <a:ext uri="{FF2B5EF4-FFF2-40B4-BE49-F238E27FC236}">
                <a16:creationId xmlns:a16="http://schemas.microsoft.com/office/drawing/2014/main" id="{7982C46D-F836-C567-C6AF-C0A81C941C91}"/>
              </a:ext>
            </a:extLst>
          </p:cNvPr>
          <p:cNvSpPr>
            <a:spLocks noGrp="1"/>
          </p:cNvSpPr>
          <p:nvPr>
            <p:ph idx="1"/>
          </p:nvPr>
        </p:nvSpPr>
        <p:spPr/>
        <p:txBody>
          <a:bodyPr/>
          <a:lstStyle/>
          <a:p>
            <a:r>
              <a:rPr lang="en-US" dirty="0"/>
              <a:t>Define a class Circle that inherits from Shape.</a:t>
            </a:r>
          </a:p>
          <a:p>
            <a:r>
              <a:rPr lang="en-US" dirty="0"/>
              <a:t>Add an __</a:t>
            </a:r>
            <a:r>
              <a:rPr lang="en-US" dirty="0" err="1"/>
              <a:t>init</a:t>
            </a:r>
            <a:r>
              <a:rPr lang="en-US" dirty="0"/>
              <a:t>__ that accepts radius and sets </a:t>
            </a:r>
            <a:r>
              <a:rPr lang="en-US" dirty="0" err="1"/>
              <a:t>self.radius</a:t>
            </a:r>
            <a:r>
              <a:rPr lang="en-US" dirty="0"/>
              <a:t>. </a:t>
            </a:r>
          </a:p>
          <a:p>
            <a:r>
              <a:rPr lang="en-US" dirty="0"/>
              <a:t>Implement area() in Circle to return 3.14 * </a:t>
            </a:r>
            <a:r>
              <a:rPr lang="en-US" dirty="0" err="1"/>
              <a:t>self.radius</a:t>
            </a:r>
            <a:r>
              <a:rPr lang="en-US" dirty="0"/>
              <a:t> * </a:t>
            </a:r>
            <a:r>
              <a:rPr lang="en-US" dirty="0" err="1"/>
              <a:t>self.radius</a:t>
            </a:r>
            <a:r>
              <a:rPr lang="en-US" dirty="0"/>
              <a:t>. </a:t>
            </a:r>
          </a:p>
          <a:p>
            <a:r>
              <a:rPr lang="en-US" dirty="0"/>
              <a:t>Define a class Rectangle that inherits from Shape.</a:t>
            </a:r>
          </a:p>
          <a:p>
            <a:r>
              <a:rPr lang="en-US" dirty="0"/>
              <a:t>Add an __</a:t>
            </a:r>
            <a:r>
              <a:rPr lang="en-US" dirty="0" err="1"/>
              <a:t>init</a:t>
            </a:r>
            <a:r>
              <a:rPr lang="en-US" dirty="0"/>
              <a:t>__ that accepts width and height and sets </a:t>
            </a:r>
            <a:r>
              <a:rPr lang="en-US" dirty="0" err="1"/>
              <a:t>self.width</a:t>
            </a:r>
            <a:r>
              <a:rPr lang="en-US" dirty="0"/>
              <a:t>, </a:t>
            </a:r>
            <a:r>
              <a:rPr lang="en-US" dirty="0" err="1"/>
              <a:t>self.height</a:t>
            </a:r>
            <a:r>
              <a:rPr lang="en-US" dirty="0"/>
              <a:t>.</a:t>
            </a:r>
          </a:p>
          <a:p>
            <a:r>
              <a:rPr lang="en-US" dirty="0"/>
              <a:t> Implement area() in Rectangle to return </a:t>
            </a:r>
            <a:r>
              <a:rPr lang="en-US" dirty="0" err="1"/>
              <a:t>self.width</a:t>
            </a:r>
            <a:r>
              <a:rPr lang="en-US" dirty="0"/>
              <a:t> * </a:t>
            </a:r>
            <a:r>
              <a:rPr lang="en-US" dirty="0" err="1"/>
              <a:t>self.height</a:t>
            </a:r>
            <a:r>
              <a:rPr lang="en-US" dirty="0"/>
              <a:t>.</a:t>
            </a:r>
          </a:p>
        </p:txBody>
      </p:sp>
    </p:spTree>
    <p:extLst>
      <p:ext uri="{BB962C8B-B14F-4D97-AF65-F5344CB8AC3E}">
        <p14:creationId xmlns:p14="http://schemas.microsoft.com/office/powerpoint/2010/main" val="298390297"/>
      </p:ext>
    </p:extLst>
  </p:cSld>
  <p:clrMapOvr>
    <a:masterClrMapping/>
  </p:clrMapOvr>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DDA0EB2-7FAF-1776-D5B9-7C082AE5F9FF}"/>
              </a:ext>
            </a:extLst>
          </p:cNvPr>
          <p:cNvSpPr>
            <a:spLocks noGrp="1"/>
          </p:cNvSpPr>
          <p:nvPr>
            <p:ph type="title"/>
          </p:nvPr>
        </p:nvSpPr>
        <p:spPr/>
        <p:txBody>
          <a:bodyPr/>
          <a:lstStyle/>
          <a:p>
            <a:r>
              <a:rPr lang="en-US" dirty="0"/>
              <a:t>Part 3 — Testing Your Classes</a:t>
            </a:r>
          </a:p>
        </p:txBody>
      </p:sp>
      <p:sp>
        <p:nvSpPr>
          <p:cNvPr id="3" name="Content Placeholder 2">
            <a:extLst>
              <a:ext uri="{FF2B5EF4-FFF2-40B4-BE49-F238E27FC236}">
                <a16:creationId xmlns:a16="http://schemas.microsoft.com/office/drawing/2014/main" id="{FE2A0FB8-B9FD-23BB-A34E-C2B450DD803C}"/>
              </a:ext>
            </a:extLst>
          </p:cNvPr>
          <p:cNvSpPr>
            <a:spLocks noGrp="1"/>
          </p:cNvSpPr>
          <p:nvPr>
            <p:ph idx="1"/>
          </p:nvPr>
        </p:nvSpPr>
        <p:spPr/>
        <p:txBody>
          <a:bodyPr/>
          <a:lstStyle/>
          <a:p>
            <a:r>
              <a:rPr lang="en-US" dirty="0"/>
              <a:t>Create a list shapes = [Circle(5), Rectangle(4, 6)]. </a:t>
            </a:r>
          </a:p>
          <a:p>
            <a:r>
              <a:rPr lang="en-US" dirty="0"/>
              <a:t>Loop over shapes and call </a:t>
            </a:r>
            <a:r>
              <a:rPr lang="en-US" dirty="0" err="1"/>
              <a:t>shape.area</a:t>
            </a:r>
            <a:r>
              <a:rPr lang="en-US" dirty="0"/>
              <a:t>() for each item.</a:t>
            </a:r>
          </a:p>
          <a:p>
            <a:r>
              <a:rPr lang="en-US" dirty="0"/>
              <a:t>Observe that each object responds to area() in its own way.</a:t>
            </a:r>
          </a:p>
        </p:txBody>
      </p:sp>
    </p:spTree>
    <p:extLst>
      <p:ext uri="{BB962C8B-B14F-4D97-AF65-F5344CB8AC3E}">
        <p14:creationId xmlns:p14="http://schemas.microsoft.com/office/powerpoint/2010/main" val="3950235598"/>
      </p:ext>
    </p:extLst>
  </p:cSld>
  <p:clrMapOvr>
    <a:masterClrMapping/>
  </p:clrMapOvr>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255C91EA-DD4A-7F6B-B20B-AF9B42A69B86}"/>
              </a:ext>
            </a:extLst>
          </p:cNvPr>
          <p:cNvSpPr>
            <a:spLocks noGrp="1"/>
          </p:cNvSpPr>
          <p:nvPr>
            <p:ph type="title"/>
          </p:nvPr>
        </p:nvSpPr>
        <p:spPr/>
        <p:txBody>
          <a:bodyPr/>
          <a:lstStyle/>
          <a:p>
            <a:r>
              <a:rPr lang="en-US" dirty="0"/>
              <a:t>Challenge / Bonus Features:</a:t>
            </a:r>
          </a:p>
        </p:txBody>
      </p:sp>
      <p:sp>
        <p:nvSpPr>
          <p:cNvPr id="3" name="Content Placeholder 2">
            <a:extLst>
              <a:ext uri="{FF2B5EF4-FFF2-40B4-BE49-F238E27FC236}">
                <a16:creationId xmlns:a16="http://schemas.microsoft.com/office/drawing/2014/main" id="{AE25E893-AF96-B775-8392-8A084D2BE86A}"/>
              </a:ext>
            </a:extLst>
          </p:cNvPr>
          <p:cNvSpPr>
            <a:spLocks noGrp="1"/>
          </p:cNvSpPr>
          <p:nvPr>
            <p:ph idx="1"/>
          </p:nvPr>
        </p:nvSpPr>
        <p:spPr/>
        <p:txBody>
          <a:bodyPr/>
          <a:lstStyle/>
          <a:p>
            <a:r>
              <a:rPr lang="en-US" dirty="0"/>
              <a:t>Add a Triangle class with base and height; implement area() as 0.5 * base * height.</a:t>
            </a:r>
          </a:p>
          <a:p>
            <a:r>
              <a:rPr lang="en-US" dirty="0"/>
              <a:t>Implement __str__ for each shape to return a friendly description.</a:t>
            </a:r>
          </a:p>
          <a:p>
            <a:r>
              <a:rPr lang="en-US" dirty="0"/>
              <a:t>Write </a:t>
            </a:r>
            <a:r>
              <a:rPr lang="en-US" dirty="0" err="1"/>
              <a:t>total_area</a:t>
            </a:r>
            <a:r>
              <a:rPr lang="en-US" dirty="0"/>
              <a:t>(shapes) that sums area() for any list of Shape objects.</a:t>
            </a:r>
          </a:p>
        </p:txBody>
      </p:sp>
    </p:spTree>
    <p:extLst>
      <p:ext uri="{BB962C8B-B14F-4D97-AF65-F5344CB8AC3E}">
        <p14:creationId xmlns:p14="http://schemas.microsoft.com/office/powerpoint/2010/main" val="2332960287"/>
      </p:ext>
    </p:extLst>
  </p:cSld>
  <p:clrMapOvr>
    <a:masterClrMapping/>
  </p:clrMapOvr>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A931AB1-F11C-E1EE-1F40-BC95EDAA9000}"/>
              </a:ext>
            </a:extLst>
          </p:cNvPr>
          <p:cNvSpPr>
            <a:spLocks noGrp="1"/>
          </p:cNvSpPr>
          <p:nvPr>
            <p:ph type="title"/>
          </p:nvPr>
        </p:nvSpPr>
        <p:spPr/>
        <p:txBody>
          <a:bodyPr/>
          <a:lstStyle/>
          <a:p>
            <a:r>
              <a:rPr lang="en-US" dirty="0"/>
              <a:t>The Power of Abstraction</a:t>
            </a:r>
          </a:p>
        </p:txBody>
      </p:sp>
      <p:sp>
        <p:nvSpPr>
          <p:cNvPr id="3" name="Content Placeholder 2">
            <a:extLst>
              <a:ext uri="{FF2B5EF4-FFF2-40B4-BE49-F238E27FC236}">
                <a16:creationId xmlns:a16="http://schemas.microsoft.com/office/drawing/2014/main" id="{DBCF529F-3EF4-A78C-B668-F113513725E2}"/>
              </a:ext>
            </a:extLst>
          </p:cNvPr>
          <p:cNvSpPr>
            <a:spLocks noGrp="1"/>
          </p:cNvSpPr>
          <p:nvPr>
            <p:ph idx="1"/>
          </p:nvPr>
        </p:nvSpPr>
        <p:spPr/>
        <p:txBody>
          <a:bodyPr/>
          <a:lstStyle/>
          <a:p>
            <a:r>
              <a:rPr lang="en-US" dirty="0"/>
              <a:t>Abstraction is about hiding unnecessary details and exposing only what’s essential. In Python, this is often done with abstract classes that define a contract. Subclasses must implement the abstract methods, but each can do so in their own way. For example, a </a:t>
            </a:r>
            <a:r>
              <a:rPr lang="en-US" dirty="0" err="1"/>
              <a:t>PaymentMethod</a:t>
            </a:r>
            <a:r>
              <a:rPr lang="en-US" dirty="0"/>
              <a:t> class may define pay(), but how the payment happens depends on whether it’s </a:t>
            </a:r>
            <a:r>
              <a:rPr lang="en-US" dirty="0" err="1"/>
              <a:t>CreditCard</a:t>
            </a:r>
            <a:r>
              <a:rPr lang="en-US" dirty="0"/>
              <a:t>, PayPal, or Cash. This makes systems more organized and extensible.</a:t>
            </a:r>
          </a:p>
        </p:txBody>
      </p:sp>
    </p:spTree>
    <p:extLst>
      <p:ext uri="{BB962C8B-B14F-4D97-AF65-F5344CB8AC3E}">
        <p14:creationId xmlns:p14="http://schemas.microsoft.com/office/powerpoint/2010/main" val="2366003928"/>
      </p:ext>
    </p:extLst>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37376475-186E-A241-8CE4-19BE859C0EED}"/>
              </a:ext>
            </a:extLst>
          </p:cNvPr>
          <p:cNvSpPr>
            <a:spLocks noGrp="1"/>
          </p:cNvSpPr>
          <p:nvPr>
            <p:ph type="title"/>
          </p:nvPr>
        </p:nvSpPr>
        <p:spPr/>
        <p:txBody>
          <a:bodyPr/>
          <a:lstStyle/>
          <a:p>
            <a:r>
              <a:rPr lang="en-US" dirty="0"/>
              <a:t>Hands-On Lab: The Payment System</a:t>
            </a:r>
          </a:p>
        </p:txBody>
      </p:sp>
      <p:sp>
        <p:nvSpPr>
          <p:cNvPr id="3" name="Content Placeholder 2">
            <a:extLst>
              <a:ext uri="{FF2B5EF4-FFF2-40B4-BE49-F238E27FC236}">
                <a16:creationId xmlns:a16="http://schemas.microsoft.com/office/drawing/2014/main" id="{5EC64C73-5054-69C4-B14A-0C306A63C22F}"/>
              </a:ext>
            </a:extLst>
          </p:cNvPr>
          <p:cNvSpPr>
            <a:spLocks noGrp="1"/>
          </p:cNvSpPr>
          <p:nvPr>
            <p:ph idx="1"/>
          </p:nvPr>
        </p:nvSpPr>
        <p:spPr/>
        <p:txBody>
          <a:bodyPr/>
          <a:lstStyle/>
          <a:p>
            <a:r>
              <a:rPr lang="en-US" dirty="0"/>
              <a:t>Goal: Define a </a:t>
            </a:r>
            <a:r>
              <a:rPr lang="en-US" dirty="0" err="1"/>
              <a:t>PaymentMethod</a:t>
            </a:r>
            <a:r>
              <a:rPr lang="en-US" dirty="0"/>
              <a:t> abstract base class that specifies a contract, then implement concrete payment classes that follow it.</a:t>
            </a:r>
          </a:p>
          <a:p>
            <a:r>
              <a:rPr lang="en-US" dirty="0"/>
              <a:t>Step-by-Step Instructions :</a:t>
            </a:r>
          </a:p>
          <a:p>
            <a:pPr lvl="1"/>
            <a:r>
              <a:rPr lang="en-US" dirty="0"/>
              <a:t>Create a new file payment_system.py</a:t>
            </a:r>
          </a:p>
        </p:txBody>
      </p:sp>
    </p:spTree>
    <p:extLst>
      <p:ext uri="{BB962C8B-B14F-4D97-AF65-F5344CB8AC3E}">
        <p14:creationId xmlns:p14="http://schemas.microsoft.com/office/powerpoint/2010/main" val="1011777335"/>
      </p:ext>
    </p:extLst>
  </p:cSld>
  <p:clrMapOvr>
    <a:masterClrMapping/>
  </p:clrMapOvr>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D0F204D-3DFD-9685-9FE5-79FF5AEDB218}"/>
              </a:ext>
            </a:extLst>
          </p:cNvPr>
          <p:cNvSpPr>
            <a:spLocks noGrp="1"/>
          </p:cNvSpPr>
          <p:nvPr>
            <p:ph type="title"/>
          </p:nvPr>
        </p:nvSpPr>
        <p:spPr/>
        <p:txBody>
          <a:bodyPr/>
          <a:lstStyle/>
          <a:p>
            <a:r>
              <a:rPr lang="en-US" dirty="0"/>
              <a:t>Part 1 — The Blueprint (Abstract Class)</a:t>
            </a:r>
          </a:p>
        </p:txBody>
      </p:sp>
      <p:sp>
        <p:nvSpPr>
          <p:cNvPr id="3" name="Content Placeholder 2">
            <a:extLst>
              <a:ext uri="{FF2B5EF4-FFF2-40B4-BE49-F238E27FC236}">
                <a16:creationId xmlns:a16="http://schemas.microsoft.com/office/drawing/2014/main" id="{23CCE58C-BC60-93EB-C1B8-720A529651D0}"/>
              </a:ext>
            </a:extLst>
          </p:cNvPr>
          <p:cNvSpPr>
            <a:spLocks noGrp="1"/>
          </p:cNvSpPr>
          <p:nvPr>
            <p:ph idx="1"/>
          </p:nvPr>
        </p:nvSpPr>
        <p:spPr/>
        <p:txBody>
          <a:bodyPr/>
          <a:lstStyle/>
          <a:p>
            <a:r>
              <a:rPr lang="en-US" dirty="0"/>
              <a:t>Import ABC and </a:t>
            </a:r>
            <a:r>
              <a:rPr lang="en-US" dirty="0" err="1"/>
              <a:t>abstractmethod</a:t>
            </a:r>
            <a:r>
              <a:rPr lang="en-US" dirty="0"/>
              <a:t> from the </a:t>
            </a:r>
            <a:r>
              <a:rPr lang="en-US" dirty="0" err="1"/>
              <a:t>abc</a:t>
            </a:r>
            <a:r>
              <a:rPr lang="en-US" dirty="0"/>
              <a:t> module.</a:t>
            </a:r>
          </a:p>
          <a:p>
            <a:r>
              <a:rPr lang="en-US" dirty="0"/>
              <a:t>Define a class </a:t>
            </a:r>
            <a:r>
              <a:rPr lang="en-US" dirty="0" err="1"/>
              <a:t>PaymentMethod</a:t>
            </a:r>
            <a:r>
              <a:rPr lang="en-US" dirty="0"/>
              <a:t> that inherits from ABC.</a:t>
            </a:r>
          </a:p>
          <a:p>
            <a:r>
              <a:rPr lang="en-US" dirty="0"/>
              <a:t>Inside it, declare an abstract method pay(self, amount) using @abstractmethod.</a:t>
            </a:r>
          </a:p>
        </p:txBody>
      </p:sp>
    </p:spTree>
    <p:extLst>
      <p:ext uri="{BB962C8B-B14F-4D97-AF65-F5344CB8AC3E}">
        <p14:creationId xmlns:p14="http://schemas.microsoft.com/office/powerpoint/2010/main" val="3165277717"/>
      </p:ext>
    </p:extLst>
  </p:cSld>
  <p:clrMapOvr>
    <a:masterClrMapping/>
  </p:clrMapOvr>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DC419D2-F4BC-3011-B1F6-A506BA13D7B1}"/>
              </a:ext>
            </a:extLst>
          </p:cNvPr>
          <p:cNvSpPr>
            <a:spLocks noGrp="1"/>
          </p:cNvSpPr>
          <p:nvPr>
            <p:ph type="title"/>
          </p:nvPr>
        </p:nvSpPr>
        <p:spPr/>
        <p:txBody>
          <a:bodyPr/>
          <a:lstStyle/>
          <a:p>
            <a:r>
              <a:rPr lang="en-US" dirty="0"/>
              <a:t>Part 2 — Adding Behaviors (Methods)</a:t>
            </a:r>
          </a:p>
        </p:txBody>
      </p:sp>
      <p:sp>
        <p:nvSpPr>
          <p:cNvPr id="3" name="Content Placeholder 2">
            <a:extLst>
              <a:ext uri="{FF2B5EF4-FFF2-40B4-BE49-F238E27FC236}">
                <a16:creationId xmlns:a16="http://schemas.microsoft.com/office/drawing/2014/main" id="{BFECB433-E090-9D03-300F-A4591DC1DF20}"/>
              </a:ext>
            </a:extLst>
          </p:cNvPr>
          <p:cNvSpPr>
            <a:spLocks noGrp="1"/>
          </p:cNvSpPr>
          <p:nvPr>
            <p:ph idx="1"/>
          </p:nvPr>
        </p:nvSpPr>
        <p:spPr/>
        <p:txBody>
          <a:bodyPr/>
          <a:lstStyle/>
          <a:p>
            <a:r>
              <a:rPr lang="en-US" dirty="0"/>
              <a:t>Define a class </a:t>
            </a:r>
            <a:r>
              <a:rPr lang="en-US" dirty="0" err="1"/>
              <a:t>CreditCard</a:t>
            </a:r>
            <a:r>
              <a:rPr lang="en-US" dirty="0"/>
              <a:t> that inherits from </a:t>
            </a:r>
            <a:r>
              <a:rPr lang="en-US" dirty="0" err="1"/>
              <a:t>PaymentMethod</a:t>
            </a:r>
            <a:r>
              <a:rPr lang="en-US" dirty="0"/>
              <a:t>.</a:t>
            </a:r>
          </a:p>
          <a:p>
            <a:r>
              <a:rPr lang="en-US" dirty="0"/>
              <a:t> Implement pay(self, amount) to print "Paid $&lt;amount&gt; using Credit Card".</a:t>
            </a:r>
          </a:p>
          <a:p>
            <a:r>
              <a:rPr lang="en-US" dirty="0"/>
              <a:t> Define a class PayPal that inherits from </a:t>
            </a:r>
            <a:r>
              <a:rPr lang="en-US" dirty="0" err="1"/>
              <a:t>PaymentMethod</a:t>
            </a:r>
            <a:r>
              <a:rPr lang="en-US" dirty="0"/>
              <a:t>.</a:t>
            </a:r>
          </a:p>
          <a:p>
            <a:r>
              <a:rPr lang="en-US" dirty="0"/>
              <a:t> Implement pay(self, amount) to print "Paid $&lt;amount&gt; using PayPal".</a:t>
            </a:r>
          </a:p>
        </p:txBody>
      </p:sp>
    </p:spTree>
    <p:extLst>
      <p:ext uri="{BB962C8B-B14F-4D97-AF65-F5344CB8AC3E}">
        <p14:creationId xmlns:p14="http://schemas.microsoft.com/office/powerpoint/2010/main" val="2778161811"/>
      </p:ext>
    </p:extLst>
  </p:cSld>
  <p:clrMapOvr>
    <a:masterClrMapping/>
  </p:clrMapOvr>
</p:sld>
</file>

<file path=ppt/slides/slide3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7740F44-AAB0-9753-F4F5-C809FA58270A}"/>
              </a:ext>
            </a:extLst>
          </p:cNvPr>
          <p:cNvSpPr>
            <a:spLocks noGrp="1"/>
          </p:cNvSpPr>
          <p:nvPr>
            <p:ph type="title"/>
          </p:nvPr>
        </p:nvSpPr>
        <p:spPr/>
        <p:txBody>
          <a:bodyPr/>
          <a:lstStyle/>
          <a:p>
            <a:r>
              <a:rPr lang="en-US" dirty="0"/>
              <a:t>Part 3 — Testing Your Classes</a:t>
            </a:r>
          </a:p>
        </p:txBody>
      </p:sp>
      <p:sp>
        <p:nvSpPr>
          <p:cNvPr id="3" name="Content Placeholder 2">
            <a:extLst>
              <a:ext uri="{FF2B5EF4-FFF2-40B4-BE49-F238E27FC236}">
                <a16:creationId xmlns:a16="http://schemas.microsoft.com/office/drawing/2014/main" id="{93B6C91D-DE5A-52E2-1E0C-315E041BBACE}"/>
              </a:ext>
            </a:extLst>
          </p:cNvPr>
          <p:cNvSpPr>
            <a:spLocks noGrp="1"/>
          </p:cNvSpPr>
          <p:nvPr>
            <p:ph idx="1"/>
          </p:nvPr>
        </p:nvSpPr>
        <p:spPr/>
        <p:txBody>
          <a:bodyPr/>
          <a:lstStyle/>
          <a:p>
            <a:r>
              <a:rPr lang="en-US" dirty="0"/>
              <a:t>Create a list methods = [</a:t>
            </a:r>
            <a:r>
              <a:rPr lang="en-US" dirty="0" err="1"/>
              <a:t>CreditCard</a:t>
            </a:r>
            <a:r>
              <a:rPr lang="en-US" dirty="0"/>
              <a:t>(), PayPal()].</a:t>
            </a:r>
          </a:p>
          <a:p>
            <a:r>
              <a:rPr lang="en-US" dirty="0"/>
              <a:t> Loop for m in methods: </a:t>
            </a:r>
            <a:r>
              <a:rPr lang="en-US" dirty="0" err="1"/>
              <a:t>m.pay</a:t>
            </a:r>
            <a:r>
              <a:rPr lang="en-US" dirty="0"/>
              <a:t>(100) and observe each implementation run.</a:t>
            </a:r>
          </a:p>
          <a:p>
            <a:r>
              <a:rPr lang="en-US" dirty="0"/>
              <a:t> Note that you cannot instantiate </a:t>
            </a:r>
            <a:r>
              <a:rPr lang="en-US" dirty="0" err="1"/>
              <a:t>PaymentMethod</a:t>
            </a:r>
            <a:r>
              <a:rPr lang="en-US" dirty="0"/>
              <a:t> directly — it enforces the contract.</a:t>
            </a:r>
          </a:p>
        </p:txBody>
      </p:sp>
    </p:spTree>
    <p:extLst>
      <p:ext uri="{BB962C8B-B14F-4D97-AF65-F5344CB8AC3E}">
        <p14:creationId xmlns:p14="http://schemas.microsoft.com/office/powerpoint/2010/main" val="801510742"/>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Agenda cont.</a:t>
            </a:r>
            <a:endParaRPr lang="en-US" sz="2400" b="1" dirty="0"/>
          </a:p>
        </p:txBody>
      </p:sp>
      <p:sp>
        <p:nvSpPr>
          <p:cNvPr id="3" name="Content Placeholder 2"/>
          <p:cNvSpPr>
            <a:spLocks noGrp="1"/>
          </p:cNvSpPr>
          <p:nvPr>
            <p:ph idx="1"/>
          </p:nvPr>
        </p:nvSpPr>
        <p:spPr>
          <a:xfrm>
            <a:off x="1141412" y="2249486"/>
            <a:ext cx="9905999" cy="4608513"/>
          </a:xfrm>
        </p:spPr>
        <p:txBody>
          <a:bodyPr>
            <a:normAutofit/>
          </a:bodyPr>
          <a:lstStyle/>
          <a:p>
            <a:r>
              <a:rPr lang="en-US" b="1" dirty="0"/>
              <a:t>Putting It All Together &amp; The Hands-On Lab</a:t>
            </a:r>
            <a:endParaRPr lang="en-US" dirty="0"/>
          </a:p>
          <a:p>
            <a:pPr lvl="1"/>
            <a:r>
              <a:rPr lang="en-US" dirty="0"/>
              <a:t>Key Takeaways: Class vs. Object, Attribute vs. Method</a:t>
            </a:r>
          </a:p>
          <a:p>
            <a:pPr lvl="1"/>
            <a:r>
              <a:rPr lang="en-US" dirty="0"/>
              <a:t>The Power of Encapsulation</a:t>
            </a:r>
          </a:p>
          <a:p>
            <a:pPr lvl="1"/>
            <a:r>
              <a:rPr lang="en-US" b="1" dirty="0"/>
              <a:t>Hands-On Lab: The Car Class</a:t>
            </a:r>
            <a:endParaRPr lang="en-US" dirty="0"/>
          </a:p>
          <a:p>
            <a:pPr lvl="1"/>
            <a:r>
              <a:rPr lang="en-US" dirty="0"/>
              <a:t>Q&amp;A and Wrap-up</a:t>
            </a:r>
          </a:p>
        </p:txBody>
      </p:sp>
    </p:spTree>
    <p:extLst>
      <p:ext uri="{BB962C8B-B14F-4D97-AF65-F5344CB8AC3E}">
        <p14:creationId xmlns:p14="http://schemas.microsoft.com/office/powerpoint/2010/main" val="4128528991"/>
      </p:ext>
    </p:extLst>
  </p:cSld>
  <p:clrMapOvr>
    <a:masterClrMapping/>
  </p:clrMapOvr>
</p:sld>
</file>

<file path=ppt/slides/slide4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156EA67C-1340-DFFD-5292-02394F9E7AC3}"/>
              </a:ext>
            </a:extLst>
          </p:cNvPr>
          <p:cNvSpPr>
            <a:spLocks noGrp="1"/>
          </p:cNvSpPr>
          <p:nvPr>
            <p:ph type="title"/>
          </p:nvPr>
        </p:nvSpPr>
        <p:spPr/>
        <p:txBody>
          <a:bodyPr/>
          <a:lstStyle/>
          <a:p>
            <a:r>
              <a:rPr lang="en-US" b="1" dirty="0"/>
              <a:t>Challenge / Bonus Features:</a:t>
            </a:r>
            <a:r>
              <a:rPr lang="en-US" dirty="0"/>
              <a:t/>
            </a:r>
            <a:br>
              <a:rPr lang="en-US" dirty="0"/>
            </a:br>
            <a:endParaRPr lang="en-US" dirty="0"/>
          </a:p>
        </p:txBody>
      </p:sp>
      <p:sp>
        <p:nvSpPr>
          <p:cNvPr id="3" name="Content Placeholder 2">
            <a:extLst>
              <a:ext uri="{FF2B5EF4-FFF2-40B4-BE49-F238E27FC236}">
                <a16:creationId xmlns:a16="http://schemas.microsoft.com/office/drawing/2014/main" id="{A8B2FDC4-0F8A-B3CD-9CD7-82FBD53F45DB}"/>
              </a:ext>
            </a:extLst>
          </p:cNvPr>
          <p:cNvSpPr>
            <a:spLocks noGrp="1"/>
          </p:cNvSpPr>
          <p:nvPr>
            <p:ph idx="1"/>
          </p:nvPr>
        </p:nvSpPr>
        <p:spPr/>
        <p:txBody>
          <a:bodyPr/>
          <a:lstStyle/>
          <a:p>
            <a:r>
              <a:rPr lang="en-US" dirty="0"/>
              <a:t>Create a Cash class that implements pay() (no external API required).</a:t>
            </a:r>
          </a:p>
          <a:p>
            <a:r>
              <a:rPr lang="en-US" dirty="0"/>
              <a:t>Add a new abstract method refund(self, amount) to </a:t>
            </a:r>
            <a:r>
              <a:rPr lang="en-US" dirty="0" err="1"/>
              <a:t>PaymentMethod</a:t>
            </a:r>
            <a:r>
              <a:rPr lang="en-US" dirty="0"/>
              <a:t> and implement it in all subclasses.</a:t>
            </a:r>
          </a:p>
          <a:p>
            <a:r>
              <a:rPr lang="en-US" dirty="0"/>
              <a:t>Add simple validation (e.g., raise </a:t>
            </a:r>
            <a:r>
              <a:rPr lang="en-US" dirty="0" err="1"/>
              <a:t>ValueError</a:t>
            </a:r>
            <a:r>
              <a:rPr lang="en-US" dirty="0"/>
              <a:t> for negative amounts).</a:t>
            </a:r>
          </a:p>
          <a:p>
            <a:r>
              <a:rPr lang="en-US" dirty="0"/>
              <a:t>Extend to support currencies (add a currency attribute and format outputs).</a:t>
            </a:r>
          </a:p>
        </p:txBody>
      </p:sp>
    </p:spTree>
    <p:extLst>
      <p:ext uri="{BB962C8B-B14F-4D97-AF65-F5344CB8AC3E}">
        <p14:creationId xmlns:p14="http://schemas.microsoft.com/office/powerpoint/2010/main" val="1735174033"/>
      </p:ext>
    </p:extLst>
  </p:cSld>
  <p:clrMapOvr>
    <a:masterClrMapping/>
  </p:clrMapOvr>
</p:sld>
</file>

<file path=ppt/slides/slide4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65016A9-5BB0-568C-1711-B07EE8B649B6}"/>
              </a:ext>
            </a:extLst>
          </p:cNvPr>
          <p:cNvSpPr>
            <a:spLocks noGrp="1"/>
          </p:cNvSpPr>
          <p:nvPr>
            <p:ph type="title"/>
          </p:nvPr>
        </p:nvSpPr>
        <p:spPr/>
        <p:txBody>
          <a:bodyPr/>
          <a:lstStyle/>
          <a:p>
            <a:r>
              <a:rPr lang="en-US" dirty="0"/>
              <a:t>Class Attributes vs Instance Attributes</a:t>
            </a:r>
          </a:p>
        </p:txBody>
      </p:sp>
      <p:sp>
        <p:nvSpPr>
          <p:cNvPr id="3" name="Content Placeholder 2">
            <a:extLst>
              <a:ext uri="{FF2B5EF4-FFF2-40B4-BE49-F238E27FC236}">
                <a16:creationId xmlns:a16="http://schemas.microsoft.com/office/drawing/2014/main" id="{231D8637-A0D7-7D48-AF12-C289EAF24DF5}"/>
              </a:ext>
            </a:extLst>
          </p:cNvPr>
          <p:cNvSpPr>
            <a:spLocks noGrp="1"/>
          </p:cNvSpPr>
          <p:nvPr>
            <p:ph idx="1"/>
          </p:nvPr>
        </p:nvSpPr>
        <p:spPr/>
        <p:txBody>
          <a:bodyPr/>
          <a:lstStyle/>
          <a:p>
            <a:r>
              <a:rPr lang="en-US" dirty="0"/>
              <a:t>So far, we’ve only seen instance attributes — data unique to each object. But sometimes, we need information that is shared by all objects of a class. These are called class attributes.</a:t>
            </a:r>
          </a:p>
          <a:p>
            <a:r>
              <a:rPr lang="en-US" dirty="0"/>
              <a:t>Instance attributes → unique per object (e.g., each student has their own name, age, ID).Class attributes → shared across all objects (e.g., all students belong to the same school).This distinction helps us track data at both the individual and collective level.</a:t>
            </a:r>
          </a:p>
        </p:txBody>
      </p:sp>
    </p:spTree>
    <p:extLst>
      <p:ext uri="{BB962C8B-B14F-4D97-AF65-F5344CB8AC3E}">
        <p14:creationId xmlns:p14="http://schemas.microsoft.com/office/powerpoint/2010/main" val="2119247876"/>
      </p:ext>
    </p:extLst>
  </p:cSld>
  <p:clrMapOvr>
    <a:masterClrMapping/>
  </p:clrMapOvr>
</p:sld>
</file>

<file path=ppt/slides/slide4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9E39008F-3CB7-E504-22FC-4A2D956E07D5}"/>
              </a:ext>
            </a:extLst>
          </p:cNvPr>
          <p:cNvSpPr>
            <a:spLocks noGrp="1"/>
          </p:cNvSpPr>
          <p:nvPr>
            <p:ph type="title"/>
          </p:nvPr>
        </p:nvSpPr>
        <p:spPr/>
        <p:txBody>
          <a:bodyPr/>
          <a:lstStyle/>
          <a:p>
            <a:r>
              <a:rPr lang="en-US" dirty="0"/>
              <a:t>Code Example:</a:t>
            </a:r>
          </a:p>
        </p:txBody>
      </p:sp>
      <p:sp>
        <p:nvSpPr>
          <p:cNvPr id="3" name="Content Placeholder 2">
            <a:extLst>
              <a:ext uri="{FF2B5EF4-FFF2-40B4-BE49-F238E27FC236}">
                <a16:creationId xmlns:a16="http://schemas.microsoft.com/office/drawing/2014/main" id="{039C6F8F-0D28-4237-AA69-35AE0B4ABBB4}"/>
              </a:ext>
            </a:extLst>
          </p:cNvPr>
          <p:cNvSpPr>
            <a:spLocks noGrp="1"/>
          </p:cNvSpPr>
          <p:nvPr>
            <p:ph idx="1"/>
          </p:nvPr>
        </p:nvSpPr>
        <p:spPr>
          <a:xfrm>
            <a:off x="1141412" y="2249486"/>
            <a:ext cx="9905999" cy="4527234"/>
          </a:xfrm>
        </p:spPr>
        <p:txBody>
          <a:bodyPr/>
          <a:lstStyle/>
          <a:p>
            <a:r>
              <a:rPr lang="en-US" dirty="0"/>
              <a:t>class Dog:</a:t>
            </a:r>
          </a:p>
          <a:p>
            <a:r>
              <a:rPr lang="en-US" dirty="0"/>
              <a:t>    species = "Canis </a:t>
            </a:r>
            <a:r>
              <a:rPr lang="en-US" dirty="0" err="1"/>
              <a:t>familiaris</a:t>
            </a:r>
            <a:r>
              <a:rPr lang="en-US" dirty="0"/>
              <a:t>"</a:t>
            </a:r>
          </a:p>
          <a:p>
            <a:r>
              <a:rPr lang="en-US" dirty="0"/>
              <a:t>    count = 0</a:t>
            </a:r>
          </a:p>
          <a:p>
            <a:r>
              <a:rPr lang="en-US" dirty="0"/>
              <a:t>    def __</a:t>
            </a:r>
            <a:r>
              <a:rPr lang="en-US" dirty="0" err="1"/>
              <a:t>init</a:t>
            </a:r>
            <a:r>
              <a:rPr lang="en-US" dirty="0"/>
              <a:t>__(self, name):</a:t>
            </a:r>
          </a:p>
          <a:p>
            <a:r>
              <a:rPr lang="en-US" dirty="0"/>
              <a:t>        self.name = name</a:t>
            </a:r>
          </a:p>
          <a:p>
            <a:r>
              <a:rPr lang="en-US" dirty="0"/>
              <a:t>        </a:t>
            </a:r>
            <a:r>
              <a:rPr lang="en-US" dirty="0" err="1"/>
              <a:t>Dog.count</a:t>
            </a:r>
            <a:r>
              <a:rPr lang="en-US" dirty="0"/>
              <a:t> += 1</a:t>
            </a:r>
          </a:p>
          <a:p>
            <a:endParaRPr lang="en-US" dirty="0"/>
          </a:p>
          <a:p>
            <a:r>
              <a:rPr lang="en-US" dirty="0"/>
              <a:t>print(Dog("Buddy").name, </a:t>
            </a:r>
            <a:r>
              <a:rPr lang="en-US" dirty="0" err="1"/>
              <a:t>Dog.count</a:t>
            </a:r>
            <a:r>
              <a:rPr lang="en-US" dirty="0"/>
              <a:t>)  # Buddy 1</a:t>
            </a:r>
          </a:p>
        </p:txBody>
      </p:sp>
    </p:spTree>
    <p:extLst>
      <p:ext uri="{BB962C8B-B14F-4D97-AF65-F5344CB8AC3E}">
        <p14:creationId xmlns:p14="http://schemas.microsoft.com/office/powerpoint/2010/main" val="425407556"/>
      </p:ext>
    </p:extLst>
  </p:cSld>
  <p:clrMapOvr>
    <a:masterClrMapping/>
  </p:clrMapOvr>
</p:sld>
</file>

<file path=ppt/slides/slide4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C5EF43A-2FF4-C64F-BC91-1B469D9CC990}"/>
              </a:ext>
            </a:extLst>
          </p:cNvPr>
          <p:cNvSpPr>
            <a:spLocks noGrp="1"/>
          </p:cNvSpPr>
          <p:nvPr>
            <p:ph type="title"/>
          </p:nvPr>
        </p:nvSpPr>
        <p:spPr/>
        <p:txBody>
          <a:bodyPr/>
          <a:lstStyle/>
          <a:p>
            <a:r>
              <a:rPr lang="en-US" dirty="0"/>
              <a:t>Modifying &amp; Deleting Object Properties</a:t>
            </a:r>
          </a:p>
        </p:txBody>
      </p:sp>
      <p:sp>
        <p:nvSpPr>
          <p:cNvPr id="3" name="Content Placeholder 2">
            <a:extLst>
              <a:ext uri="{FF2B5EF4-FFF2-40B4-BE49-F238E27FC236}">
                <a16:creationId xmlns:a16="http://schemas.microsoft.com/office/drawing/2014/main" id="{57A5BF63-9949-4883-6C7A-48179F96AE2A}"/>
              </a:ext>
            </a:extLst>
          </p:cNvPr>
          <p:cNvSpPr>
            <a:spLocks noGrp="1"/>
          </p:cNvSpPr>
          <p:nvPr>
            <p:ph idx="1"/>
          </p:nvPr>
        </p:nvSpPr>
        <p:spPr/>
        <p:txBody>
          <a:bodyPr/>
          <a:lstStyle/>
          <a:p>
            <a:r>
              <a:rPr lang="en-US" dirty="0"/>
              <a:t>Python objects are dynamic. After creating an object, you can:</a:t>
            </a:r>
          </a:p>
          <a:p>
            <a:r>
              <a:rPr lang="en-US" dirty="0"/>
              <a:t>Modify existing attributes</a:t>
            </a:r>
          </a:p>
          <a:p>
            <a:r>
              <a:rPr lang="en-US" dirty="0"/>
              <a:t>Add new attributes</a:t>
            </a:r>
          </a:p>
          <a:p>
            <a:r>
              <a:rPr lang="en-US" dirty="0"/>
              <a:t>Delete attributes</a:t>
            </a:r>
          </a:p>
          <a:p>
            <a:r>
              <a:rPr lang="en-US" dirty="0"/>
              <a:t>This flexibility makes Python objects behave like “living” entities that can evolve over time.</a:t>
            </a:r>
          </a:p>
        </p:txBody>
      </p:sp>
    </p:spTree>
    <p:extLst>
      <p:ext uri="{BB962C8B-B14F-4D97-AF65-F5344CB8AC3E}">
        <p14:creationId xmlns:p14="http://schemas.microsoft.com/office/powerpoint/2010/main" val="2535308031"/>
      </p:ext>
    </p:extLst>
  </p:cSld>
  <p:clrMapOvr>
    <a:masterClrMapping/>
  </p:clrMapOvr>
</p:sld>
</file>

<file path=ppt/slides/slide4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B3AE096-BA9F-981A-5385-4DE8029E5E12}"/>
              </a:ext>
            </a:extLst>
          </p:cNvPr>
          <p:cNvSpPr>
            <a:spLocks noGrp="1"/>
          </p:cNvSpPr>
          <p:nvPr>
            <p:ph type="title"/>
          </p:nvPr>
        </p:nvSpPr>
        <p:spPr/>
        <p:txBody>
          <a:bodyPr/>
          <a:lstStyle/>
          <a:p>
            <a:r>
              <a:rPr lang="en-US" dirty="0"/>
              <a:t>Code Example:</a:t>
            </a:r>
          </a:p>
        </p:txBody>
      </p:sp>
      <p:sp>
        <p:nvSpPr>
          <p:cNvPr id="3" name="Content Placeholder 2">
            <a:extLst>
              <a:ext uri="{FF2B5EF4-FFF2-40B4-BE49-F238E27FC236}">
                <a16:creationId xmlns:a16="http://schemas.microsoft.com/office/drawing/2014/main" id="{F7AA7488-CEAA-A015-EEEE-ED97AB9BED3F}"/>
              </a:ext>
            </a:extLst>
          </p:cNvPr>
          <p:cNvSpPr>
            <a:spLocks noGrp="1"/>
          </p:cNvSpPr>
          <p:nvPr>
            <p:ph idx="1"/>
          </p:nvPr>
        </p:nvSpPr>
        <p:spPr/>
        <p:txBody>
          <a:bodyPr>
            <a:normAutofit/>
          </a:bodyPr>
          <a:lstStyle/>
          <a:p>
            <a:r>
              <a:rPr lang="en-US" dirty="0"/>
              <a:t>class Car: </a:t>
            </a:r>
          </a:p>
          <a:p>
            <a:r>
              <a:rPr lang="en-US" dirty="0"/>
              <a:t>    def __</a:t>
            </a:r>
            <a:r>
              <a:rPr lang="en-US" dirty="0" err="1"/>
              <a:t>init</a:t>
            </a:r>
            <a:r>
              <a:rPr lang="en-US" dirty="0"/>
              <a:t>__(self): </a:t>
            </a:r>
            <a:r>
              <a:rPr lang="en-US" dirty="0" err="1"/>
              <a:t>self.color</a:t>
            </a:r>
            <a:r>
              <a:rPr lang="en-US" dirty="0"/>
              <a:t>="blue"</a:t>
            </a:r>
          </a:p>
          <a:p>
            <a:r>
              <a:rPr lang="en-US" dirty="0"/>
              <a:t>c = Car(); </a:t>
            </a:r>
            <a:r>
              <a:rPr lang="en-US" dirty="0" err="1"/>
              <a:t>c.color</a:t>
            </a:r>
            <a:r>
              <a:rPr lang="en-US" dirty="0"/>
              <a:t>="red"    # modify</a:t>
            </a:r>
          </a:p>
          <a:p>
            <a:r>
              <a:rPr lang="en-US" dirty="0" err="1"/>
              <a:t>c.mileage</a:t>
            </a:r>
            <a:r>
              <a:rPr lang="en-US" dirty="0"/>
              <a:t>=50000             # add</a:t>
            </a:r>
          </a:p>
          <a:p>
            <a:r>
              <a:rPr lang="en-US" dirty="0"/>
              <a:t>del </a:t>
            </a:r>
            <a:r>
              <a:rPr lang="en-US" dirty="0" err="1"/>
              <a:t>c.mileage</a:t>
            </a:r>
            <a:r>
              <a:rPr lang="en-US" dirty="0"/>
              <a:t>               # delete</a:t>
            </a:r>
          </a:p>
          <a:p>
            <a:r>
              <a:rPr lang="en-US" dirty="0"/>
              <a:t>print(</a:t>
            </a:r>
            <a:r>
              <a:rPr lang="en-US" dirty="0" err="1"/>
              <a:t>getattr</a:t>
            </a:r>
            <a:r>
              <a:rPr lang="en-US" dirty="0"/>
              <a:t>(</a:t>
            </a:r>
            <a:r>
              <a:rPr lang="en-US" dirty="0" err="1"/>
              <a:t>c,"mileage","N</a:t>
            </a:r>
            <a:r>
              <a:rPr lang="en-US" dirty="0"/>
              <a:t>/A"))  # N/A</a:t>
            </a:r>
          </a:p>
        </p:txBody>
      </p:sp>
    </p:spTree>
    <p:extLst>
      <p:ext uri="{BB962C8B-B14F-4D97-AF65-F5344CB8AC3E}">
        <p14:creationId xmlns:p14="http://schemas.microsoft.com/office/powerpoint/2010/main" val="274747258"/>
      </p:ext>
    </p:extLst>
  </p:cSld>
  <p:clrMapOvr>
    <a:masterClrMapping/>
  </p:clrMapOvr>
</p:sld>
</file>

<file path=ppt/slides/slide4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7E5DC090-19C1-1898-6015-889E53A1AF12}"/>
              </a:ext>
            </a:extLst>
          </p:cNvPr>
          <p:cNvSpPr>
            <a:spLocks noGrp="1"/>
          </p:cNvSpPr>
          <p:nvPr>
            <p:ph type="title"/>
          </p:nvPr>
        </p:nvSpPr>
        <p:spPr/>
        <p:txBody>
          <a:bodyPr/>
          <a:lstStyle/>
          <a:p>
            <a:r>
              <a:rPr lang="en-US" dirty="0"/>
              <a:t>Python Naming Conventions &amp; Privacy</a:t>
            </a:r>
          </a:p>
        </p:txBody>
      </p:sp>
      <p:sp>
        <p:nvSpPr>
          <p:cNvPr id="3" name="Content Placeholder 2">
            <a:extLst>
              <a:ext uri="{FF2B5EF4-FFF2-40B4-BE49-F238E27FC236}">
                <a16:creationId xmlns:a16="http://schemas.microsoft.com/office/drawing/2014/main" id="{5099624C-4AD1-A929-00C1-99C5BC88186D}"/>
              </a:ext>
            </a:extLst>
          </p:cNvPr>
          <p:cNvSpPr>
            <a:spLocks noGrp="1"/>
          </p:cNvSpPr>
          <p:nvPr>
            <p:ph idx="1"/>
          </p:nvPr>
        </p:nvSpPr>
        <p:spPr/>
        <p:txBody>
          <a:bodyPr>
            <a:normAutofit fontScale="92500" lnSpcReduction="20000"/>
          </a:bodyPr>
          <a:lstStyle/>
          <a:p>
            <a:r>
              <a:rPr lang="en-US" dirty="0"/>
              <a:t>Python does not enforce access control like private/protected in Java or C++. Instead, it uses naming conventions to signal intent:</a:t>
            </a:r>
          </a:p>
          <a:p>
            <a:r>
              <a:rPr lang="en-US" dirty="0"/>
              <a:t>Public (default):</a:t>
            </a:r>
          </a:p>
          <a:p>
            <a:pPr lvl="1"/>
            <a:r>
              <a:rPr lang="en-US" dirty="0"/>
              <a:t> Accessible by everyone.</a:t>
            </a:r>
          </a:p>
          <a:p>
            <a:r>
              <a:rPr lang="en-US" dirty="0"/>
              <a:t>Protected (_</a:t>
            </a:r>
            <a:r>
              <a:rPr lang="en-US" dirty="0" err="1"/>
              <a:t>single_underscore</a:t>
            </a:r>
            <a:r>
              <a:rPr lang="en-US" dirty="0"/>
              <a:t>): </a:t>
            </a:r>
          </a:p>
          <a:p>
            <a:pPr lvl="1"/>
            <a:r>
              <a:rPr lang="en-US" dirty="0"/>
              <a:t>Internal use only, but still accessible.</a:t>
            </a:r>
          </a:p>
          <a:p>
            <a:r>
              <a:rPr lang="en-US" dirty="0"/>
              <a:t>Private (__</a:t>
            </a:r>
            <a:r>
              <a:rPr lang="en-US" dirty="0" err="1"/>
              <a:t>double_underscore</a:t>
            </a:r>
            <a:r>
              <a:rPr lang="en-US" dirty="0"/>
              <a:t>): </a:t>
            </a:r>
          </a:p>
          <a:p>
            <a:pPr lvl="1"/>
            <a:r>
              <a:rPr lang="en-US" dirty="0"/>
              <a:t>Python applies name mangling to discourage direct </a:t>
            </a:r>
            <a:r>
              <a:rPr lang="en-US" dirty="0" err="1"/>
              <a:t>access.This</a:t>
            </a:r>
            <a:r>
              <a:rPr lang="en-US" dirty="0"/>
              <a:t> helps developers respect boundaries without restricting flexibility.</a:t>
            </a:r>
          </a:p>
        </p:txBody>
      </p:sp>
    </p:spTree>
    <p:extLst>
      <p:ext uri="{BB962C8B-B14F-4D97-AF65-F5344CB8AC3E}">
        <p14:creationId xmlns:p14="http://schemas.microsoft.com/office/powerpoint/2010/main" val="3044548299"/>
      </p:ext>
    </p:extLst>
  </p:cSld>
  <p:clrMapOvr>
    <a:masterClrMapping/>
  </p:clrMapOvr>
</p:sld>
</file>

<file path=ppt/slides/slide4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DCAB5DA5-0E38-606D-2DEB-8F194AA7CC18}"/>
              </a:ext>
            </a:extLst>
          </p:cNvPr>
          <p:cNvSpPr>
            <a:spLocks noGrp="1"/>
          </p:cNvSpPr>
          <p:nvPr>
            <p:ph type="title"/>
          </p:nvPr>
        </p:nvSpPr>
        <p:spPr/>
        <p:txBody>
          <a:bodyPr/>
          <a:lstStyle/>
          <a:p>
            <a:r>
              <a:rPr lang="en-US" dirty="0"/>
              <a:t>Code Example:</a:t>
            </a:r>
          </a:p>
        </p:txBody>
      </p:sp>
      <p:sp>
        <p:nvSpPr>
          <p:cNvPr id="3" name="Content Placeholder 2">
            <a:extLst>
              <a:ext uri="{FF2B5EF4-FFF2-40B4-BE49-F238E27FC236}">
                <a16:creationId xmlns:a16="http://schemas.microsoft.com/office/drawing/2014/main" id="{7FC2187F-8181-C5D3-45E1-06DEDCA93EE5}"/>
              </a:ext>
            </a:extLst>
          </p:cNvPr>
          <p:cNvSpPr>
            <a:spLocks noGrp="1"/>
          </p:cNvSpPr>
          <p:nvPr>
            <p:ph idx="1"/>
          </p:nvPr>
        </p:nvSpPr>
        <p:spPr/>
        <p:txBody>
          <a:bodyPr>
            <a:normAutofit fontScale="85000" lnSpcReduction="20000"/>
          </a:bodyPr>
          <a:lstStyle/>
          <a:p>
            <a:r>
              <a:rPr lang="en-US" dirty="0"/>
              <a:t>class Account:</a:t>
            </a:r>
          </a:p>
          <a:p>
            <a:r>
              <a:rPr lang="en-US" dirty="0"/>
              <a:t>    def __</a:t>
            </a:r>
            <a:r>
              <a:rPr lang="en-US" dirty="0" err="1"/>
              <a:t>init</a:t>
            </a:r>
            <a:r>
              <a:rPr lang="en-US" dirty="0"/>
              <a:t>__(self):</a:t>
            </a:r>
          </a:p>
          <a:p>
            <a:r>
              <a:rPr lang="en-US" dirty="0"/>
              <a:t>        </a:t>
            </a:r>
            <a:r>
              <a:rPr lang="en-US" dirty="0" err="1"/>
              <a:t>self.owner</a:t>
            </a:r>
            <a:r>
              <a:rPr lang="en-US" dirty="0"/>
              <a:t>="Alice"   # public</a:t>
            </a:r>
          </a:p>
          <a:p>
            <a:r>
              <a:rPr lang="en-US" dirty="0"/>
              <a:t>        self._</a:t>
            </a:r>
            <a:r>
              <a:rPr lang="en-US" dirty="0" err="1"/>
              <a:t>bal</a:t>
            </a:r>
            <a:r>
              <a:rPr lang="en-US" dirty="0"/>
              <a:t>=1000       # protected</a:t>
            </a:r>
          </a:p>
          <a:p>
            <a:r>
              <a:rPr lang="en-US" dirty="0"/>
              <a:t>        </a:t>
            </a:r>
            <a:r>
              <a:rPr lang="en-US" dirty="0" err="1"/>
              <a:t>self.__pin</a:t>
            </a:r>
            <a:r>
              <a:rPr lang="en-US" dirty="0"/>
              <a:t>=1234      # private</a:t>
            </a:r>
          </a:p>
          <a:p>
            <a:endParaRPr lang="en-US" dirty="0"/>
          </a:p>
          <a:p>
            <a:r>
              <a:rPr lang="en-US" dirty="0"/>
              <a:t>a=Account()</a:t>
            </a:r>
          </a:p>
          <a:p>
            <a:r>
              <a:rPr lang="en-US" dirty="0"/>
              <a:t>print(</a:t>
            </a:r>
            <a:r>
              <a:rPr lang="en-US" dirty="0" err="1"/>
              <a:t>a.owner</a:t>
            </a:r>
            <a:r>
              <a:rPr lang="en-US" dirty="0"/>
              <a:t>, a._</a:t>
            </a:r>
            <a:r>
              <a:rPr lang="en-US" dirty="0" err="1"/>
              <a:t>bal</a:t>
            </a:r>
            <a:r>
              <a:rPr lang="en-US" dirty="0"/>
              <a:t>, </a:t>
            </a:r>
            <a:r>
              <a:rPr lang="en-US" dirty="0" err="1"/>
              <a:t>a._Account__pin</a:t>
            </a:r>
            <a:r>
              <a:rPr lang="en-US" dirty="0"/>
              <a:t>)</a:t>
            </a:r>
          </a:p>
        </p:txBody>
      </p:sp>
    </p:spTree>
    <p:extLst>
      <p:ext uri="{BB962C8B-B14F-4D97-AF65-F5344CB8AC3E}">
        <p14:creationId xmlns:p14="http://schemas.microsoft.com/office/powerpoint/2010/main" val="2938357834"/>
      </p:ext>
    </p:extLst>
  </p:cSld>
  <p:clrMapOvr>
    <a:masterClrMapping/>
  </p:clrMapOvr>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B23BAF2F-8BCD-B652-5683-45C0A4DA1966}"/>
              </a:ext>
            </a:extLst>
          </p:cNvPr>
          <p:cNvSpPr>
            <a:spLocks noGrp="1"/>
          </p:cNvSpPr>
          <p:nvPr>
            <p:ph type="title"/>
          </p:nvPr>
        </p:nvSpPr>
        <p:spPr/>
        <p:txBody>
          <a:bodyPr/>
          <a:lstStyle/>
          <a:p>
            <a:r>
              <a:rPr lang="en-US" dirty="0"/>
              <a:t>Hands-On Lab: The Animal Class</a:t>
            </a:r>
            <a:br>
              <a:rPr lang="en-US" dirty="0"/>
            </a:br>
            <a:endParaRPr lang="en-US" dirty="0"/>
          </a:p>
        </p:txBody>
      </p:sp>
      <p:sp>
        <p:nvSpPr>
          <p:cNvPr id="3" name="Content Placeholder 2">
            <a:extLst>
              <a:ext uri="{FF2B5EF4-FFF2-40B4-BE49-F238E27FC236}">
                <a16:creationId xmlns:a16="http://schemas.microsoft.com/office/drawing/2014/main" id="{65AB40F6-FCE3-65AA-9067-1C6477ACBACD}"/>
              </a:ext>
            </a:extLst>
          </p:cNvPr>
          <p:cNvSpPr>
            <a:spLocks noGrp="1"/>
          </p:cNvSpPr>
          <p:nvPr>
            <p:ph idx="1"/>
          </p:nvPr>
        </p:nvSpPr>
        <p:spPr/>
        <p:txBody>
          <a:bodyPr/>
          <a:lstStyle/>
          <a:p>
            <a:r>
              <a:rPr lang="en-US" b="1" dirty="0"/>
              <a:t>Goal:</a:t>
            </a:r>
            <a:r>
              <a:rPr lang="en-US" dirty="0"/>
              <a:t> To apply all the core OOP concepts—Encapsulation, Inheritance, Polymorphism, and Abstraction—by creating a system of related classes. This lab will also reinforce the use of class attributes and naming conventions.</a:t>
            </a:r>
          </a:p>
          <a:p>
            <a:r>
              <a:rPr lang="en-US" b="1" dirty="0"/>
              <a:t>File:</a:t>
            </a:r>
            <a:r>
              <a:rPr lang="en-US" dirty="0"/>
              <a:t> Create a new file named zoo.py.</a:t>
            </a:r>
          </a:p>
        </p:txBody>
      </p:sp>
    </p:spTree>
    <p:extLst>
      <p:ext uri="{BB962C8B-B14F-4D97-AF65-F5344CB8AC3E}">
        <p14:creationId xmlns:p14="http://schemas.microsoft.com/office/powerpoint/2010/main" val="1455065572"/>
      </p:ext>
    </p:extLst>
  </p:cSld>
  <p:clrMapOvr>
    <a:masterClrMapping/>
  </p:clrMapOvr>
</p:sld>
</file>

<file path=ppt/slides/slide4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Part 1: The Abstract Blueprint (Abstraction</a:t>
            </a:r>
            <a:r>
              <a:rPr lang="en-US" b="1" dirty="0" smtClean="0"/>
              <a:t>)</a:t>
            </a:r>
            <a:endParaRPr lang="en-US" dirty="0"/>
          </a:p>
        </p:txBody>
      </p:sp>
      <p:sp>
        <p:nvSpPr>
          <p:cNvPr id="3" name="Content Placeholder 2"/>
          <p:cNvSpPr>
            <a:spLocks noGrp="1"/>
          </p:cNvSpPr>
          <p:nvPr>
            <p:ph idx="1"/>
          </p:nvPr>
        </p:nvSpPr>
        <p:spPr/>
        <p:txBody>
          <a:bodyPr>
            <a:noAutofit/>
          </a:bodyPr>
          <a:lstStyle/>
          <a:p>
            <a:r>
              <a:rPr lang="en-US" sz="1800" b="1" dirty="0"/>
              <a:t>Concept:</a:t>
            </a:r>
            <a:r>
              <a:rPr lang="en-US" sz="1800" dirty="0"/>
              <a:t> We'll start by defining a "contract." We know every animal in our zoo needs to eat and make a sound, but we don't know </a:t>
            </a:r>
            <a:r>
              <a:rPr lang="en-US" sz="1800" i="1" dirty="0"/>
              <a:t>how</a:t>
            </a:r>
            <a:r>
              <a:rPr lang="en-US" sz="1800" dirty="0"/>
              <a:t> yet. This is a perfect use case for an abstract base class</a:t>
            </a:r>
            <a:r>
              <a:rPr lang="en-US" sz="1800" dirty="0" smtClean="0"/>
              <a:t>.</a:t>
            </a:r>
            <a:endParaRPr lang="en-US" sz="1800" dirty="0"/>
          </a:p>
          <a:p>
            <a:r>
              <a:rPr lang="en-US" b="1" dirty="0"/>
              <a:t>Instructions:</a:t>
            </a:r>
            <a:endParaRPr lang="en-US" dirty="0"/>
          </a:p>
          <a:p>
            <a:pPr lvl="1"/>
            <a:r>
              <a:rPr lang="en-US" sz="1400" dirty="0"/>
              <a:t>Import ABC and </a:t>
            </a:r>
            <a:r>
              <a:rPr lang="en-US" sz="1400" dirty="0" err="1"/>
              <a:t>abstractmethod</a:t>
            </a:r>
            <a:r>
              <a:rPr lang="en-US" sz="1400" dirty="0"/>
              <a:t> from the </a:t>
            </a:r>
            <a:r>
              <a:rPr lang="en-US" sz="1400" dirty="0" err="1"/>
              <a:t>abc</a:t>
            </a:r>
            <a:r>
              <a:rPr lang="en-US" sz="1400" dirty="0"/>
              <a:t> module.</a:t>
            </a:r>
          </a:p>
          <a:p>
            <a:pPr lvl="1"/>
            <a:r>
              <a:rPr lang="en-US" sz="1400" dirty="0"/>
              <a:t>Define a class named Animal that inherits from ABC.</a:t>
            </a:r>
          </a:p>
          <a:p>
            <a:pPr lvl="1"/>
            <a:r>
              <a:rPr lang="en-US" sz="1400" dirty="0"/>
              <a:t>In the __</a:t>
            </a:r>
            <a:r>
              <a:rPr lang="en-US" sz="1400" dirty="0" err="1"/>
              <a:t>init</a:t>
            </a:r>
            <a:r>
              <a:rPr lang="en-US" sz="1400" dirty="0"/>
              <a:t>__ method, it should accept a name and species. Create self.name and </a:t>
            </a:r>
            <a:r>
              <a:rPr lang="en-US" sz="1400" dirty="0" err="1"/>
              <a:t>self.species</a:t>
            </a:r>
            <a:r>
              <a:rPr lang="en-US" sz="1400" dirty="0"/>
              <a:t> as </a:t>
            </a:r>
            <a:r>
              <a:rPr lang="en-US" sz="1400" b="1" dirty="0"/>
              <a:t>instance attributes</a:t>
            </a:r>
            <a:r>
              <a:rPr lang="en-US" sz="1400" dirty="0"/>
              <a:t>.</a:t>
            </a:r>
          </a:p>
          <a:p>
            <a:pPr lvl="1"/>
            <a:r>
              <a:rPr lang="en-US" sz="1400" dirty="0"/>
              <a:t>Define a class attribute </a:t>
            </a:r>
            <a:r>
              <a:rPr lang="en-US" sz="1400" dirty="0" err="1"/>
              <a:t>zoo_name</a:t>
            </a:r>
            <a:r>
              <a:rPr lang="en-US" sz="1400" dirty="0"/>
              <a:t> = "The Python Zoo". Class attributes are shared by all instances.</a:t>
            </a:r>
          </a:p>
          <a:p>
            <a:pPr lvl="1"/>
            <a:r>
              <a:rPr lang="en-US" sz="1400" dirty="0"/>
              <a:t>Declare an abstract method </a:t>
            </a:r>
            <a:r>
              <a:rPr lang="en-US" sz="1400" dirty="0" err="1"/>
              <a:t>make_sound</a:t>
            </a:r>
            <a:r>
              <a:rPr lang="en-US" sz="1400" dirty="0"/>
              <a:t>(self) using the @</a:t>
            </a:r>
            <a:r>
              <a:rPr lang="en-US" sz="1400" dirty="0" err="1"/>
              <a:t>abstractmethod</a:t>
            </a:r>
            <a:r>
              <a:rPr lang="en-US" sz="1400" dirty="0"/>
              <a:t> decorator. It should only contain pass.</a:t>
            </a:r>
          </a:p>
          <a:p>
            <a:pPr lvl="1"/>
            <a:r>
              <a:rPr lang="en-US" sz="1400" dirty="0"/>
              <a:t>Declare another abstract method eat(self). It should also only contain </a:t>
            </a:r>
            <a:r>
              <a:rPr lang="en-US" sz="1400" dirty="0" smtClean="0"/>
              <a:t>pass.</a:t>
            </a:r>
          </a:p>
        </p:txBody>
      </p:sp>
    </p:spTree>
    <p:extLst>
      <p:ext uri="{BB962C8B-B14F-4D97-AF65-F5344CB8AC3E}">
        <p14:creationId xmlns:p14="http://schemas.microsoft.com/office/powerpoint/2010/main" val="1349314986"/>
      </p:ext>
    </p:extLst>
  </p:cSld>
  <p:clrMapOvr>
    <a:masterClrMapping/>
  </p:clrMapOvr>
</p:sld>
</file>

<file path=ppt/slides/slide4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Part 2: Creating Concrete Classes (Inheritance</a:t>
            </a:r>
            <a:r>
              <a:rPr lang="en-US" b="1" dirty="0" smtClean="0"/>
              <a:t>)</a:t>
            </a:r>
            <a:endParaRPr lang="en-US" dirty="0"/>
          </a:p>
        </p:txBody>
      </p:sp>
      <p:sp>
        <p:nvSpPr>
          <p:cNvPr id="3" name="Content Placeholder 2"/>
          <p:cNvSpPr>
            <a:spLocks noGrp="1"/>
          </p:cNvSpPr>
          <p:nvPr>
            <p:ph idx="1"/>
          </p:nvPr>
        </p:nvSpPr>
        <p:spPr>
          <a:xfrm>
            <a:off x="1141413" y="2249487"/>
            <a:ext cx="4954589" cy="3541714"/>
          </a:xfrm>
        </p:spPr>
        <p:txBody>
          <a:bodyPr>
            <a:noAutofit/>
          </a:bodyPr>
          <a:lstStyle/>
          <a:p>
            <a:r>
              <a:rPr lang="en-US" sz="1800" b="1" dirty="0"/>
              <a:t>Concept:</a:t>
            </a:r>
            <a:r>
              <a:rPr lang="en-US" sz="1800" dirty="0"/>
              <a:t> Now we'll create specific types of animals. These "child" classes will inherit the common attributes (name, species, </a:t>
            </a:r>
            <a:r>
              <a:rPr lang="en-US" sz="1800" dirty="0" err="1"/>
              <a:t>zoo_name</a:t>
            </a:r>
            <a:r>
              <a:rPr lang="en-US" sz="1800" dirty="0"/>
              <a:t>) from the Animal "parent" class and provide their own concrete implementations for the abstract methods.</a:t>
            </a:r>
          </a:p>
          <a:p>
            <a:r>
              <a:rPr lang="en-US" sz="1800" b="1" dirty="0"/>
              <a:t>Instructions:</a:t>
            </a:r>
            <a:endParaRPr lang="en-US" sz="1800" dirty="0"/>
          </a:p>
          <a:p>
            <a:r>
              <a:rPr lang="en-US" sz="1800" b="1" dirty="0"/>
              <a:t>Create a Lion class that inherits from Animal.</a:t>
            </a:r>
            <a:endParaRPr lang="en-US" sz="1800" dirty="0"/>
          </a:p>
          <a:p>
            <a:pPr lvl="1"/>
            <a:r>
              <a:rPr lang="en-US" sz="1600" dirty="0"/>
              <a:t>In its __</a:t>
            </a:r>
            <a:r>
              <a:rPr lang="en-US" sz="1600" dirty="0" err="1"/>
              <a:t>init</a:t>
            </a:r>
            <a:r>
              <a:rPr lang="en-US" sz="1600" dirty="0"/>
              <a:t>__, it should call the parent's __</a:t>
            </a:r>
            <a:r>
              <a:rPr lang="en-US" sz="1600" dirty="0" err="1"/>
              <a:t>init</a:t>
            </a:r>
            <a:r>
              <a:rPr lang="en-US" sz="1600" dirty="0"/>
              <a:t>__ method using super().__</a:t>
            </a:r>
            <a:r>
              <a:rPr lang="en-US" sz="1600" dirty="0" err="1"/>
              <a:t>init</a:t>
            </a:r>
            <a:r>
              <a:rPr lang="en-US" sz="1600" dirty="0"/>
              <a:t>__(name, species="Lion").</a:t>
            </a:r>
          </a:p>
          <a:p>
            <a:pPr lvl="1"/>
            <a:r>
              <a:rPr lang="en-US" sz="1600" dirty="0"/>
              <a:t>Implement the </a:t>
            </a:r>
            <a:r>
              <a:rPr lang="en-US" sz="1600" dirty="0" err="1"/>
              <a:t>make_sound</a:t>
            </a:r>
            <a:r>
              <a:rPr lang="en-US" sz="1600" dirty="0"/>
              <a:t>() method to print "Roar!".</a:t>
            </a:r>
          </a:p>
          <a:p>
            <a:pPr lvl="1"/>
            <a:r>
              <a:rPr lang="en-US" sz="1600" dirty="0"/>
              <a:t>Implement the eat() method to print f"{self.name} eats a large piece of meat</a:t>
            </a:r>
            <a:r>
              <a:rPr lang="en-US" sz="1600" dirty="0" smtClean="0"/>
              <a:t>.".</a:t>
            </a:r>
            <a:endParaRPr lang="en-US" sz="1600" dirty="0"/>
          </a:p>
        </p:txBody>
      </p:sp>
      <p:sp>
        <p:nvSpPr>
          <p:cNvPr id="4" name="Content Placeholder 2"/>
          <p:cNvSpPr txBox="1">
            <a:spLocks/>
          </p:cNvSpPr>
          <p:nvPr/>
        </p:nvSpPr>
        <p:spPr>
          <a:xfrm>
            <a:off x="6323013" y="2097088"/>
            <a:ext cx="4724398" cy="35417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600" b="1" dirty="0" smtClean="0"/>
              <a:t>Create a Monkey class that inherits from Animal.</a:t>
            </a:r>
            <a:endParaRPr lang="en-US" sz="1600" dirty="0" smtClean="0"/>
          </a:p>
          <a:p>
            <a:pPr lvl="1"/>
            <a:r>
              <a:rPr lang="en-US" sz="1400" dirty="0" smtClean="0"/>
              <a:t>In its __</a:t>
            </a:r>
            <a:r>
              <a:rPr lang="en-US" sz="1400" dirty="0" err="1" smtClean="0"/>
              <a:t>init</a:t>
            </a:r>
            <a:r>
              <a:rPr lang="en-US" sz="1400" dirty="0" smtClean="0"/>
              <a:t>__, use super().__</a:t>
            </a:r>
            <a:r>
              <a:rPr lang="en-US" sz="1400" dirty="0" err="1" smtClean="0"/>
              <a:t>init</a:t>
            </a:r>
            <a:r>
              <a:rPr lang="en-US" sz="1400" dirty="0" smtClean="0"/>
              <a:t>__(name, species="Monkey").</a:t>
            </a:r>
          </a:p>
          <a:p>
            <a:pPr lvl="1"/>
            <a:r>
              <a:rPr lang="en-US" sz="1400" dirty="0" smtClean="0"/>
              <a:t>Implement </a:t>
            </a:r>
            <a:r>
              <a:rPr lang="en-US" sz="1400" dirty="0" err="1" smtClean="0"/>
              <a:t>make_sound</a:t>
            </a:r>
            <a:r>
              <a:rPr lang="en-US" sz="1400" dirty="0" smtClean="0"/>
              <a:t>() to print "Ooh </a:t>
            </a:r>
            <a:r>
              <a:rPr lang="en-US" sz="1400" dirty="0" err="1" smtClean="0"/>
              <a:t>ooh</a:t>
            </a:r>
            <a:r>
              <a:rPr lang="en-US" sz="1400" dirty="0" smtClean="0"/>
              <a:t> </a:t>
            </a:r>
            <a:r>
              <a:rPr lang="en-US" sz="1400" dirty="0" err="1" smtClean="0"/>
              <a:t>aah</a:t>
            </a:r>
            <a:r>
              <a:rPr lang="en-US" sz="1400" dirty="0" smtClean="0"/>
              <a:t> </a:t>
            </a:r>
            <a:r>
              <a:rPr lang="en-US" sz="1400" dirty="0" err="1" smtClean="0"/>
              <a:t>aah</a:t>
            </a:r>
            <a:r>
              <a:rPr lang="en-US" sz="1400" dirty="0" smtClean="0"/>
              <a:t>!".</a:t>
            </a:r>
          </a:p>
          <a:p>
            <a:pPr lvl="1"/>
            <a:r>
              <a:rPr lang="en-US" sz="1400" dirty="0" smtClean="0"/>
              <a:t>Implement eat() to print f"{self.name} peels and eats a banana.".</a:t>
            </a:r>
          </a:p>
          <a:p>
            <a:r>
              <a:rPr lang="en-US" sz="1600" b="1" dirty="0" smtClean="0"/>
              <a:t>Create a Zookeeper class (this one does </a:t>
            </a:r>
            <a:r>
              <a:rPr lang="en-US" sz="1600" b="1" i="1" dirty="0" smtClean="0"/>
              <a:t>not</a:t>
            </a:r>
            <a:r>
              <a:rPr lang="en-US" sz="1600" b="1" dirty="0" smtClean="0"/>
              <a:t> inherit from Animal).</a:t>
            </a:r>
            <a:endParaRPr lang="en-US" sz="1600" dirty="0" smtClean="0"/>
          </a:p>
          <a:p>
            <a:pPr lvl="1"/>
            <a:r>
              <a:rPr lang="en-US" sz="1400" dirty="0" smtClean="0"/>
              <a:t>Its __</a:t>
            </a:r>
            <a:r>
              <a:rPr lang="en-US" sz="1400" dirty="0" err="1" smtClean="0"/>
              <a:t>init</a:t>
            </a:r>
            <a:r>
              <a:rPr lang="en-US" sz="1400" dirty="0" smtClean="0"/>
              <a:t>__ should take a name.</a:t>
            </a:r>
          </a:p>
          <a:p>
            <a:pPr lvl="1"/>
            <a:r>
              <a:rPr lang="en-US" sz="1400" dirty="0" smtClean="0"/>
              <a:t>Add a </a:t>
            </a:r>
            <a:r>
              <a:rPr lang="en-US" sz="1400" b="1" dirty="0" smtClean="0"/>
              <a:t>protected</a:t>
            </a:r>
            <a:r>
              <a:rPr lang="en-US" sz="1400" dirty="0" smtClean="0"/>
              <a:t> instance attribute self._</a:t>
            </a:r>
            <a:r>
              <a:rPr lang="en-US" sz="1400" dirty="0" err="1" smtClean="0"/>
              <a:t>employee_id</a:t>
            </a:r>
            <a:r>
              <a:rPr lang="en-US" sz="1400" dirty="0" smtClean="0"/>
              <a:t> and set it to a random number (e.g., </a:t>
            </a:r>
            <a:r>
              <a:rPr lang="en-US" sz="1400" dirty="0" err="1" smtClean="0"/>
              <a:t>random.randint</a:t>
            </a:r>
            <a:r>
              <a:rPr lang="en-US" sz="1400" dirty="0" smtClean="0"/>
              <a:t>(1000, 9999)—don't forget to import random).</a:t>
            </a:r>
          </a:p>
          <a:p>
            <a:pPr lvl="1"/>
            <a:r>
              <a:rPr lang="en-US" sz="1400" dirty="0" smtClean="0"/>
              <a:t>Add a </a:t>
            </a:r>
            <a:r>
              <a:rPr lang="en-US" sz="1400" b="1" dirty="0" smtClean="0"/>
              <a:t>private</a:t>
            </a:r>
            <a:r>
              <a:rPr lang="en-US" sz="1400" dirty="0" smtClean="0"/>
              <a:t> instance attribute </a:t>
            </a:r>
            <a:r>
              <a:rPr lang="en-US" sz="1400" dirty="0" err="1" smtClean="0"/>
              <a:t>self.__salary</a:t>
            </a:r>
            <a:r>
              <a:rPr lang="en-US" sz="1400" dirty="0" smtClean="0"/>
              <a:t> and set it to a value like 45000.</a:t>
            </a:r>
            <a:endParaRPr lang="en-US" sz="1400" dirty="0"/>
          </a:p>
        </p:txBody>
      </p:sp>
    </p:spTree>
    <p:extLst>
      <p:ext uri="{BB962C8B-B14F-4D97-AF65-F5344CB8AC3E}">
        <p14:creationId xmlns:p14="http://schemas.microsoft.com/office/powerpoint/2010/main" val="586703169"/>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The "Why" - The Need for OOP &amp; The Class Blueprint</a:t>
            </a:r>
            <a:br>
              <a:rPr lang="en-US" b="1" dirty="0"/>
            </a:br>
            <a:r>
              <a:rPr lang="en-US" sz="2400" b="1" dirty="0"/>
              <a:t>The Problem with Procedural Code: A Deeper Look</a:t>
            </a:r>
          </a:p>
        </p:txBody>
      </p:sp>
      <p:sp>
        <p:nvSpPr>
          <p:cNvPr id="3" name="Content Placeholder 2"/>
          <p:cNvSpPr>
            <a:spLocks noGrp="1"/>
          </p:cNvSpPr>
          <p:nvPr>
            <p:ph idx="1"/>
          </p:nvPr>
        </p:nvSpPr>
        <p:spPr>
          <a:xfrm>
            <a:off x="1141413" y="2249487"/>
            <a:ext cx="2683828" cy="3541714"/>
          </a:xfrm>
        </p:spPr>
        <p:txBody>
          <a:bodyPr>
            <a:noAutofit/>
          </a:bodyPr>
          <a:lstStyle/>
          <a:p>
            <a:pPr marL="0" indent="0">
              <a:buNone/>
            </a:pPr>
            <a:r>
              <a:rPr lang="en-US" dirty="0"/>
              <a:t>Imagine we're building a simple game with two characters. Using what we know, we might store their data in dictionaries:</a:t>
            </a:r>
          </a:p>
          <a:p>
            <a:pPr marL="0" indent="0">
              <a:buNone/>
            </a:pPr>
            <a:endParaRPr lang="en-US" dirty="0"/>
          </a:p>
        </p:txBody>
      </p:sp>
      <p:sp>
        <p:nvSpPr>
          <p:cNvPr id="4" name="TextBox 3"/>
          <p:cNvSpPr txBox="1"/>
          <p:nvPr/>
        </p:nvSpPr>
        <p:spPr>
          <a:xfrm>
            <a:off x="4907280" y="2249486"/>
            <a:ext cx="6140131" cy="3970318"/>
          </a:xfrm>
          <a:prstGeom prst="rect">
            <a:avLst/>
          </a:prstGeom>
          <a:noFill/>
        </p:spPr>
        <p:txBody>
          <a:bodyPr wrap="square" rtlCol="0">
            <a:spAutoFit/>
          </a:bodyPr>
          <a:lstStyle/>
          <a:p>
            <a:r>
              <a:rPr lang="en-US"/>
              <a:t>player1 = {"name": "Gandalf", "hp": 100, "mana": 200}</a:t>
            </a:r>
          </a:p>
          <a:p>
            <a:r>
              <a:rPr lang="en-US"/>
              <a:t>player2 = {"name": "Aragorn", "hp": 150, "stamina": 120}</a:t>
            </a:r>
          </a:p>
          <a:p>
            <a:endParaRPr lang="en-US"/>
          </a:p>
          <a:p>
            <a:r>
              <a:rPr lang="en-US"/>
              <a:t>def cast_spell(player, cost):</a:t>
            </a:r>
          </a:p>
          <a:p>
            <a:r>
              <a:rPr lang="en-US"/>
              <a:t>    player["mana"] -= cost</a:t>
            </a:r>
          </a:p>
          <a:p>
            <a:r>
              <a:rPr lang="en-US"/>
              <a:t>    print(f"{player['name']} casts a spell!")</a:t>
            </a:r>
          </a:p>
          <a:p>
            <a:endParaRPr lang="en-US"/>
          </a:p>
          <a:p>
            <a:r>
              <a:rPr lang="en-US"/>
              <a:t>def swing_sword(player, cost):</a:t>
            </a:r>
          </a:p>
          <a:p>
            <a:r>
              <a:rPr lang="en-US"/>
              <a:t>    player["stamina"] -= cost</a:t>
            </a:r>
          </a:p>
          <a:p>
            <a:r>
              <a:rPr lang="en-US"/>
              <a:t>    print(f"{player['name']} swings their sword!")</a:t>
            </a:r>
          </a:p>
          <a:p>
            <a:endParaRPr lang="en-US"/>
          </a:p>
          <a:p>
            <a:r>
              <a:rPr lang="en-US"/>
              <a:t>cast_spell(player1, 30)</a:t>
            </a:r>
          </a:p>
          <a:p>
            <a:r>
              <a:rPr lang="en-US"/>
              <a:t># swing_sword(player1, 10) # This would cause an error! Gandalf has no stamina.</a:t>
            </a:r>
            <a:endParaRPr lang="en-US" dirty="0"/>
          </a:p>
        </p:txBody>
      </p:sp>
    </p:spTree>
    <p:extLst>
      <p:ext uri="{BB962C8B-B14F-4D97-AF65-F5344CB8AC3E}">
        <p14:creationId xmlns:p14="http://schemas.microsoft.com/office/powerpoint/2010/main" val="2861627829"/>
      </p:ext>
    </p:extLst>
  </p:cSld>
  <p:clrMapOvr>
    <a:masterClrMapping/>
  </p:clrMapOvr>
</p:sld>
</file>

<file path=ppt/slides/slide50.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Part 3: Bringing the Zoo to Life (Polymorphism &amp; Class Attributes</a:t>
            </a:r>
            <a:r>
              <a:rPr lang="en-US" b="1" dirty="0" smtClean="0"/>
              <a:t>)</a:t>
            </a:r>
            <a:endParaRPr lang="en-US" dirty="0"/>
          </a:p>
        </p:txBody>
      </p:sp>
      <p:sp>
        <p:nvSpPr>
          <p:cNvPr id="3" name="Content Placeholder 2"/>
          <p:cNvSpPr>
            <a:spLocks noGrp="1"/>
          </p:cNvSpPr>
          <p:nvPr>
            <p:ph idx="1"/>
          </p:nvPr>
        </p:nvSpPr>
        <p:spPr>
          <a:xfrm>
            <a:off x="1141412" y="2249487"/>
            <a:ext cx="4953000" cy="3541714"/>
          </a:xfrm>
        </p:spPr>
        <p:txBody>
          <a:bodyPr>
            <a:noAutofit/>
          </a:bodyPr>
          <a:lstStyle/>
          <a:p>
            <a:r>
              <a:rPr lang="en-US" sz="1600" dirty="0"/>
              <a:t>Concept: The power of polymorphism is that we can treat different objects in a uniform way. We can ask any Animal to </a:t>
            </a:r>
            <a:r>
              <a:rPr lang="en-US" sz="1600" dirty="0" err="1"/>
              <a:t>make_sound</a:t>
            </a:r>
            <a:r>
              <a:rPr lang="en-US" sz="1600" dirty="0"/>
              <a:t>(), and it will respond correctly based on its specific class. We will also see how class attributes work.</a:t>
            </a:r>
          </a:p>
          <a:p>
            <a:r>
              <a:rPr lang="en-US" sz="1600" dirty="0"/>
              <a:t>Instructions:</a:t>
            </a:r>
          </a:p>
          <a:p>
            <a:r>
              <a:rPr lang="en-US" sz="1600" dirty="0"/>
              <a:t>Create a list called animals and populate it with instances of your concrete classes:</a:t>
            </a:r>
          </a:p>
          <a:p>
            <a:r>
              <a:rPr lang="en-US" sz="1600" dirty="0"/>
              <a:t>code</a:t>
            </a:r>
          </a:p>
          <a:p>
            <a:pPr marL="457200" lvl="1" indent="0">
              <a:buNone/>
            </a:pPr>
            <a:r>
              <a:rPr lang="en-US" sz="1400" dirty="0"/>
              <a:t>Python</a:t>
            </a:r>
          </a:p>
          <a:p>
            <a:pPr marL="457200" lvl="1" indent="0">
              <a:buNone/>
            </a:pPr>
            <a:r>
              <a:rPr lang="en-US" sz="1400" dirty="0"/>
              <a:t>animals = [</a:t>
            </a:r>
          </a:p>
          <a:p>
            <a:pPr marL="457200" lvl="1" indent="0">
              <a:buNone/>
            </a:pPr>
            <a:r>
              <a:rPr lang="en-US" sz="1400" dirty="0"/>
              <a:t>    Lion("Leo"),</a:t>
            </a:r>
          </a:p>
          <a:p>
            <a:pPr marL="457200" lvl="1" indent="0">
              <a:buNone/>
            </a:pPr>
            <a:r>
              <a:rPr lang="en-US" sz="1400" dirty="0"/>
              <a:t>    Monkey("</a:t>
            </a:r>
            <a:r>
              <a:rPr lang="en-US" sz="1400" dirty="0" err="1"/>
              <a:t>Momo</a:t>
            </a:r>
            <a:r>
              <a:rPr lang="en-US" sz="1400" dirty="0"/>
              <a:t>")</a:t>
            </a:r>
          </a:p>
          <a:p>
            <a:pPr marL="457200" lvl="1" indent="0">
              <a:buNone/>
            </a:pPr>
            <a:r>
              <a:rPr lang="en-US" sz="1400" dirty="0" smtClean="0"/>
              <a:t>]</a:t>
            </a:r>
            <a:endParaRPr lang="en-US" sz="1400" dirty="0"/>
          </a:p>
        </p:txBody>
      </p:sp>
      <p:sp>
        <p:nvSpPr>
          <p:cNvPr id="5" name="Content Placeholder 2"/>
          <p:cNvSpPr txBox="1">
            <a:spLocks/>
          </p:cNvSpPr>
          <p:nvPr/>
        </p:nvSpPr>
        <p:spPr>
          <a:xfrm>
            <a:off x="6094412" y="2249487"/>
            <a:ext cx="4634548" cy="3541714"/>
          </a:xfrm>
          <a:prstGeom prst="rect">
            <a:avLst/>
          </a:prstGeom>
        </p:spPr>
        <p:txBody>
          <a:bodyPr vert="horz" lIns="91440" tIns="45720" rIns="91440" bIns="45720" rtlCol="0">
            <a:noAutofit/>
          </a:bodyPr>
          <a:lstStyle>
            <a:lvl1pPr marL="228600" indent="-228600" algn="l" defTabSz="914400" rtl="0" eaLnBrk="1" latinLnBrk="0" hangingPunct="1">
              <a:lnSpc>
                <a:spcPct val="120000"/>
              </a:lnSpc>
              <a:spcBef>
                <a:spcPts val="1000"/>
              </a:spcBef>
              <a:buSzPct val="125000"/>
              <a:buFont typeface="Arial" panose="020B0604020202020204" pitchFamily="34" charset="0"/>
              <a:buChar char="•"/>
              <a:defRPr sz="2400" kern="1200">
                <a:solidFill>
                  <a:schemeClr val="tx1"/>
                </a:solidFill>
                <a:latin typeface="+mn-lt"/>
                <a:ea typeface="+mn-ea"/>
                <a:cs typeface="+mn-cs"/>
              </a:defRPr>
            </a:lvl1pPr>
            <a:lvl2pPr marL="685800" indent="-228600" algn="l" defTabSz="914400" rtl="0" eaLnBrk="1" latinLnBrk="0" hangingPunct="1">
              <a:lnSpc>
                <a:spcPct val="120000"/>
              </a:lnSpc>
              <a:spcBef>
                <a:spcPts val="500"/>
              </a:spcBef>
              <a:buSzPct val="125000"/>
              <a:buFont typeface="Arial" panose="020B0604020202020204" pitchFamily="34" charset="0"/>
              <a:buChar char="•"/>
              <a:defRPr sz="2000" kern="1200">
                <a:solidFill>
                  <a:schemeClr val="tx1"/>
                </a:solidFill>
                <a:latin typeface="+mn-lt"/>
                <a:ea typeface="+mn-ea"/>
                <a:cs typeface="+mn-cs"/>
              </a:defRPr>
            </a:lvl2pPr>
            <a:lvl3pPr marL="1143000" indent="-228600" algn="l" defTabSz="914400" rtl="0" eaLnBrk="1" latinLnBrk="0" hangingPunct="1">
              <a:lnSpc>
                <a:spcPct val="120000"/>
              </a:lnSpc>
              <a:spcBef>
                <a:spcPts val="500"/>
              </a:spcBef>
              <a:buSzPct val="125000"/>
              <a:buFont typeface="Arial" panose="020B0604020202020204" pitchFamily="34" charset="0"/>
              <a:buChar char="•"/>
              <a:defRPr sz="1800" kern="1200">
                <a:solidFill>
                  <a:schemeClr val="tx1"/>
                </a:solidFill>
                <a:latin typeface="+mn-lt"/>
                <a:ea typeface="+mn-ea"/>
                <a:cs typeface="+mn-cs"/>
              </a:defRPr>
            </a:lvl3pPr>
            <a:lvl4pPr marL="16002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4pPr>
            <a:lvl5pPr marL="2057400" indent="-228600" algn="l" defTabSz="914400" rtl="0" eaLnBrk="1" latinLnBrk="0" hangingPunct="1">
              <a:lnSpc>
                <a:spcPct val="120000"/>
              </a:lnSpc>
              <a:spcBef>
                <a:spcPts val="500"/>
              </a:spcBef>
              <a:buSzPct val="125000"/>
              <a:buFont typeface="Arial" panose="020B0604020202020204" pitchFamily="34" charset="0"/>
              <a:buChar char="•"/>
              <a:defRPr sz="1600" kern="1200">
                <a:solidFill>
                  <a:schemeClr val="tx1"/>
                </a:solidFill>
                <a:latin typeface="+mn-lt"/>
                <a:ea typeface="+mn-ea"/>
                <a:cs typeface="+mn-cs"/>
              </a:defRPr>
            </a:lvl5pPr>
            <a:lvl6pPr marL="25146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6pPr>
            <a:lvl7pPr marL="29718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7pPr>
            <a:lvl8pPr marL="34290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8pPr>
            <a:lvl9pPr marL="3886200" indent="-228600" algn="l" defTabSz="914400" rtl="0" eaLnBrk="1" latinLnBrk="0" hangingPunct="1">
              <a:lnSpc>
                <a:spcPct val="120000"/>
              </a:lnSpc>
              <a:spcBef>
                <a:spcPts val="500"/>
              </a:spcBef>
              <a:buSzPct val="125000"/>
              <a:buFont typeface="Arial" panose="020B0604020202020204" pitchFamily="34" charset="0"/>
              <a:buChar char="•"/>
              <a:defRPr sz="1400" kern="1200">
                <a:solidFill>
                  <a:schemeClr val="tx1"/>
                </a:solidFill>
                <a:latin typeface="+mn-lt"/>
                <a:ea typeface="+mn-ea"/>
                <a:cs typeface="+mn-cs"/>
              </a:defRPr>
            </a:lvl9pPr>
          </a:lstStyle>
          <a:p>
            <a:r>
              <a:rPr lang="en-US" sz="1400" dirty="0" smtClean="0"/>
              <a:t>Create an instance of your Zookeeper class: zookeeper = Zookeeper("Hamza").</a:t>
            </a:r>
          </a:p>
          <a:p>
            <a:r>
              <a:rPr lang="en-US" sz="1400" dirty="0" smtClean="0"/>
              <a:t>Demonstrate Polymorphism:</a:t>
            </a:r>
          </a:p>
          <a:p>
            <a:r>
              <a:rPr lang="en-US" sz="1400" dirty="0" smtClean="0"/>
              <a:t>Write a for loop that iterates through the animals list.</a:t>
            </a:r>
          </a:p>
          <a:p>
            <a:r>
              <a:rPr lang="en-US" sz="1400" dirty="0" smtClean="0"/>
              <a:t>Inside the loop, call </a:t>
            </a:r>
            <a:r>
              <a:rPr lang="en-US" sz="1400" dirty="0" err="1" smtClean="0"/>
              <a:t>animal.make_sound</a:t>
            </a:r>
            <a:r>
              <a:rPr lang="en-US" sz="1400" dirty="0" smtClean="0"/>
              <a:t>() and </a:t>
            </a:r>
            <a:r>
              <a:rPr lang="en-US" sz="1400" dirty="0" err="1" smtClean="0"/>
              <a:t>animal.eat</a:t>
            </a:r>
            <a:r>
              <a:rPr lang="en-US" sz="1400" dirty="0" smtClean="0"/>
              <a:t>() for each animal.</a:t>
            </a:r>
          </a:p>
          <a:p>
            <a:r>
              <a:rPr lang="en-US" sz="1400" dirty="0" smtClean="0"/>
              <a:t>Observe how each object responds to the same method call in its own unique way.</a:t>
            </a:r>
          </a:p>
          <a:p>
            <a:r>
              <a:rPr lang="en-US" sz="1400" dirty="0" smtClean="0"/>
              <a:t>Demonstrate Class Attributes:</a:t>
            </a:r>
          </a:p>
          <a:p>
            <a:r>
              <a:rPr lang="en-US" sz="1400" dirty="0" smtClean="0"/>
              <a:t>For each animal in your loop, print f"{animal.name} lives at {</a:t>
            </a:r>
            <a:r>
              <a:rPr lang="en-US" sz="1400" dirty="0" err="1" smtClean="0"/>
              <a:t>animal.zoo_name</a:t>
            </a:r>
            <a:r>
              <a:rPr lang="en-US" sz="1400" dirty="0" smtClean="0"/>
              <a:t>}".</a:t>
            </a:r>
          </a:p>
          <a:p>
            <a:r>
              <a:rPr lang="en-US" sz="1400" dirty="0" smtClean="0"/>
              <a:t>Notice that you can access </a:t>
            </a:r>
            <a:r>
              <a:rPr lang="en-US" sz="1400" dirty="0" err="1" smtClean="0"/>
              <a:t>zoo_name</a:t>
            </a:r>
            <a:r>
              <a:rPr lang="en-US" sz="1400" dirty="0" smtClean="0"/>
              <a:t> from both the instance (</a:t>
            </a:r>
            <a:r>
              <a:rPr lang="en-US" sz="1400" dirty="0" err="1" smtClean="0"/>
              <a:t>leo.zoo_name</a:t>
            </a:r>
            <a:r>
              <a:rPr lang="en-US" sz="1400" dirty="0" smtClean="0"/>
              <a:t>) and the class itself (</a:t>
            </a:r>
            <a:r>
              <a:rPr lang="en-US" sz="1400" dirty="0" err="1" smtClean="0"/>
              <a:t>Lion.zoo_name</a:t>
            </a:r>
            <a:r>
              <a:rPr lang="en-US" sz="1400" dirty="0" smtClean="0"/>
              <a:t>).</a:t>
            </a:r>
            <a:endParaRPr lang="en-US" sz="1400" dirty="0"/>
          </a:p>
        </p:txBody>
      </p:sp>
    </p:spTree>
    <p:extLst>
      <p:ext uri="{BB962C8B-B14F-4D97-AF65-F5344CB8AC3E}">
        <p14:creationId xmlns:p14="http://schemas.microsoft.com/office/powerpoint/2010/main" val="3185453052"/>
      </p:ext>
    </p:extLst>
  </p:cSld>
  <p:clrMapOvr>
    <a:masterClrMapping/>
  </p:clrMapOvr>
  <p:timing>
    <p:tnLst>
      <p:par>
        <p:cTn id="1" dur="indefinite" restart="never" nodeType="tmRoot"/>
      </p:par>
    </p:tnLst>
  </p:timing>
</p:sld>
</file>

<file path=ppt/slides/slide5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normAutofit/>
          </a:bodyPr>
          <a:lstStyle/>
          <a:p>
            <a:r>
              <a:rPr lang="en-US" b="1" dirty="0"/>
              <a:t>Challenge / Bonus Features (Applying All Concepts</a:t>
            </a:r>
            <a:r>
              <a:rPr lang="en-US" b="1" dirty="0" smtClean="0"/>
              <a:t>)</a:t>
            </a:r>
            <a:endParaRPr lang="en-US" dirty="0"/>
          </a:p>
        </p:txBody>
      </p:sp>
      <p:sp>
        <p:nvSpPr>
          <p:cNvPr id="3" name="Content Placeholder 2"/>
          <p:cNvSpPr>
            <a:spLocks noGrp="1"/>
          </p:cNvSpPr>
          <p:nvPr>
            <p:ph idx="1"/>
          </p:nvPr>
        </p:nvSpPr>
        <p:spPr/>
        <p:txBody>
          <a:bodyPr>
            <a:normAutofit fontScale="92500" lnSpcReduction="20000"/>
          </a:bodyPr>
          <a:lstStyle/>
          <a:p>
            <a:r>
              <a:rPr lang="en-US" b="1" dirty="0"/>
              <a:t>Modify an Object:</a:t>
            </a:r>
            <a:r>
              <a:rPr lang="en-US" dirty="0"/>
              <a:t> After creating your Lion object, add a new attribute to it directly: </a:t>
            </a:r>
            <a:r>
              <a:rPr lang="en-US" dirty="0" err="1"/>
              <a:t>leo.favorite_toy</a:t>
            </a:r>
            <a:r>
              <a:rPr lang="en-US" dirty="0"/>
              <a:t> = "Big Red Ball". Print this new attribute to show that Python objects are dynamic.</a:t>
            </a:r>
          </a:p>
          <a:p>
            <a:r>
              <a:rPr lang="en-US" b="1" dirty="0"/>
              <a:t>Naming Conventions &amp; Privacy:</a:t>
            </a:r>
            <a:endParaRPr lang="en-US" dirty="0"/>
          </a:p>
          <a:p>
            <a:pPr lvl="1"/>
            <a:r>
              <a:rPr lang="en-US" dirty="0"/>
              <a:t>Try to print the zookeeper's protected ID: print(zookeeper._</a:t>
            </a:r>
            <a:r>
              <a:rPr lang="en-US" dirty="0" err="1"/>
              <a:t>employee_id</a:t>
            </a:r>
            <a:r>
              <a:rPr lang="en-US" dirty="0"/>
              <a:t>). Observe that it works, but the underscore signals that you </a:t>
            </a:r>
            <a:r>
              <a:rPr lang="en-US" i="1" dirty="0"/>
              <a:t>shouldn't</a:t>
            </a:r>
            <a:r>
              <a:rPr lang="en-US" dirty="0"/>
              <a:t> do this.</a:t>
            </a:r>
          </a:p>
          <a:p>
            <a:pPr lvl="1"/>
            <a:r>
              <a:rPr lang="en-US" dirty="0"/>
              <a:t>Try to print the zookeeper's private salary: print(</a:t>
            </a:r>
            <a:r>
              <a:rPr lang="en-US" dirty="0" err="1"/>
              <a:t>zookeeper.__salary</a:t>
            </a:r>
            <a:r>
              <a:rPr lang="en-US" dirty="0"/>
              <a:t>). Observe that this causes an </a:t>
            </a:r>
            <a:r>
              <a:rPr lang="en-US" dirty="0" err="1"/>
              <a:t>AttributeError</a:t>
            </a:r>
            <a:r>
              <a:rPr lang="en-US" dirty="0"/>
              <a:t>.</a:t>
            </a:r>
          </a:p>
          <a:p>
            <a:pPr lvl="1"/>
            <a:r>
              <a:rPr lang="en-US" dirty="0"/>
              <a:t>Now, access the "mangled" name: print(</a:t>
            </a:r>
            <a:r>
              <a:rPr lang="en-US" dirty="0" err="1"/>
              <a:t>zookeeper._Zookeeper__salary</a:t>
            </a:r>
            <a:r>
              <a:rPr lang="en-US" dirty="0"/>
              <a:t>). This demonstrates how name mangling works to discourage direct access.</a:t>
            </a:r>
          </a:p>
          <a:p>
            <a:endParaRPr lang="en-US" dirty="0"/>
          </a:p>
        </p:txBody>
      </p:sp>
    </p:spTree>
    <p:extLst>
      <p:ext uri="{BB962C8B-B14F-4D97-AF65-F5344CB8AC3E}">
        <p14:creationId xmlns:p14="http://schemas.microsoft.com/office/powerpoint/2010/main" val="3387700776"/>
      </p:ext>
    </p:extLst>
  </p:cSld>
  <p:clrMapOvr>
    <a:masterClrMapping/>
  </p:clrMapOvr>
</p:sld>
</file>

<file path=ppt/slides/slide5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endParaRPr lang="en-US"/>
          </a:p>
        </p:txBody>
      </p:sp>
      <p:sp>
        <p:nvSpPr>
          <p:cNvPr id="3" name="Content Placeholder 2"/>
          <p:cNvSpPr>
            <a:spLocks noGrp="1"/>
          </p:cNvSpPr>
          <p:nvPr>
            <p:ph idx="1"/>
          </p:nvPr>
        </p:nvSpPr>
        <p:spPr/>
        <p:txBody>
          <a:bodyPr>
            <a:normAutofit fontScale="85000" lnSpcReduction="20000"/>
          </a:bodyPr>
          <a:lstStyle/>
          <a:p>
            <a:r>
              <a:rPr lang="en-US" b="1" dirty="0" smtClean="0"/>
              <a:t>Extend </a:t>
            </a:r>
            <a:r>
              <a:rPr lang="en-US" b="1" dirty="0"/>
              <a:t>with a New Class:</a:t>
            </a:r>
            <a:endParaRPr lang="en-US" dirty="0"/>
          </a:p>
          <a:p>
            <a:pPr lvl="1"/>
            <a:r>
              <a:rPr lang="en-US" dirty="0"/>
              <a:t>Create a Penguin class that inherits from Animal.</a:t>
            </a:r>
          </a:p>
          <a:p>
            <a:pPr lvl="1"/>
            <a:r>
              <a:rPr lang="en-US" dirty="0"/>
              <a:t>Implement its </a:t>
            </a:r>
            <a:r>
              <a:rPr lang="en-US" dirty="0" err="1"/>
              <a:t>make_sound</a:t>
            </a:r>
            <a:r>
              <a:rPr lang="en-US" dirty="0"/>
              <a:t>() and eat() methods.</a:t>
            </a:r>
          </a:p>
          <a:p>
            <a:pPr lvl="1"/>
            <a:r>
              <a:rPr lang="en-US" dirty="0"/>
              <a:t>Add a new method unique to penguins, like slide(), that prints f"{self.name} slides on its belly!".</a:t>
            </a:r>
          </a:p>
          <a:p>
            <a:pPr lvl="1"/>
            <a:r>
              <a:rPr lang="en-US" dirty="0"/>
              <a:t>Add a penguin to your animals list and re-run your loop.</a:t>
            </a:r>
          </a:p>
          <a:p>
            <a:r>
              <a:rPr lang="en-US" b="1" dirty="0"/>
              <a:t>Create a </a:t>
            </a:r>
            <a:r>
              <a:rPr lang="en-US" b="1" dirty="0" err="1"/>
              <a:t>feed_animals</a:t>
            </a:r>
            <a:r>
              <a:rPr lang="en-US" b="1" dirty="0"/>
              <a:t> Method:</a:t>
            </a:r>
            <a:endParaRPr lang="en-US" dirty="0"/>
          </a:p>
          <a:p>
            <a:pPr lvl="1"/>
            <a:r>
              <a:rPr lang="en-US" dirty="0"/>
              <a:t>Add a method to your Zookeeper class called </a:t>
            </a:r>
            <a:r>
              <a:rPr lang="en-US" dirty="0" err="1"/>
              <a:t>feed_animals</a:t>
            </a:r>
            <a:r>
              <a:rPr lang="en-US" dirty="0"/>
              <a:t>(self, </a:t>
            </a:r>
            <a:r>
              <a:rPr lang="en-US" dirty="0" err="1"/>
              <a:t>animals_list</a:t>
            </a:r>
            <a:r>
              <a:rPr lang="en-US" dirty="0"/>
              <a:t>).</a:t>
            </a:r>
          </a:p>
          <a:p>
            <a:pPr lvl="1"/>
            <a:r>
              <a:rPr lang="en-US" dirty="0"/>
              <a:t>This method should take a list of Animal objects as a parameter.</a:t>
            </a:r>
          </a:p>
          <a:p>
            <a:pPr lvl="1"/>
            <a:r>
              <a:rPr lang="en-US" dirty="0"/>
              <a:t>It should loop through the list and call the eat() method on each animal, demonstrating how different classes can interact. Call this method with your list of animals.</a:t>
            </a:r>
          </a:p>
          <a:p>
            <a:endParaRPr lang="en-US" dirty="0"/>
          </a:p>
        </p:txBody>
      </p:sp>
    </p:spTree>
    <p:extLst>
      <p:ext uri="{BB962C8B-B14F-4D97-AF65-F5344CB8AC3E}">
        <p14:creationId xmlns:p14="http://schemas.microsoft.com/office/powerpoint/2010/main" val="4257501046"/>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Problems:</a:t>
            </a:r>
            <a:endParaRPr lang="en-US" dirty="0"/>
          </a:p>
        </p:txBody>
      </p:sp>
      <p:sp>
        <p:nvSpPr>
          <p:cNvPr id="3" name="Content Placeholder 2"/>
          <p:cNvSpPr>
            <a:spLocks noGrp="1"/>
          </p:cNvSpPr>
          <p:nvPr>
            <p:ph idx="1"/>
          </p:nvPr>
        </p:nvSpPr>
        <p:spPr/>
        <p:txBody>
          <a:bodyPr>
            <a:normAutofit fontScale="92500" lnSpcReduction="10000"/>
          </a:bodyPr>
          <a:lstStyle/>
          <a:p>
            <a:r>
              <a:rPr lang="en-US" b="1" dirty="0"/>
              <a:t>No Connection:</a:t>
            </a:r>
            <a:r>
              <a:rPr lang="en-US" dirty="0"/>
              <a:t> The player data and the </a:t>
            </a:r>
            <a:r>
              <a:rPr lang="en-US" dirty="0" err="1"/>
              <a:t>take_damage</a:t>
            </a:r>
            <a:r>
              <a:rPr lang="en-US" dirty="0"/>
              <a:t> function are completely separate. There's nothing stopping us from accidentally calling a function with the wrong kind of data.</a:t>
            </a:r>
          </a:p>
          <a:p>
            <a:r>
              <a:rPr lang="en-US" b="1" dirty="0"/>
              <a:t>Hard to Manage:</a:t>
            </a:r>
            <a:r>
              <a:rPr lang="en-US" dirty="0"/>
              <a:t> What if we add 50 more functions? </a:t>
            </a:r>
            <a:r>
              <a:rPr lang="en-US" dirty="0" err="1"/>
              <a:t>use_potion</a:t>
            </a:r>
            <a:r>
              <a:rPr lang="en-US" dirty="0"/>
              <a:t>, </a:t>
            </a:r>
            <a:r>
              <a:rPr lang="en-US" dirty="0" err="1"/>
              <a:t>equip_armor</a:t>
            </a:r>
            <a:r>
              <a:rPr lang="en-US" dirty="0"/>
              <a:t>, </a:t>
            </a:r>
            <a:r>
              <a:rPr lang="en-US" dirty="0" err="1"/>
              <a:t>level_up</a:t>
            </a:r>
            <a:r>
              <a:rPr lang="en-US" dirty="0"/>
              <a:t>. Our code becomes a long, confusing list of functions and variables.</a:t>
            </a:r>
          </a:p>
          <a:p>
            <a:r>
              <a:rPr lang="en-US" b="1" dirty="0"/>
              <a:t>Not Reusable:</a:t>
            </a:r>
            <a:r>
              <a:rPr lang="en-US" dirty="0"/>
              <a:t> If we want to create a new game with a similar "character" concept, we have to copy and paste all this code and hope we don't miss anything.</a:t>
            </a:r>
          </a:p>
        </p:txBody>
      </p:sp>
    </p:spTree>
    <p:extLst>
      <p:ext uri="{BB962C8B-B14F-4D97-AF65-F5344CB8AC3E}">
        <p14:creationId xmlns:p14="http://schemas.microsoft.com/office/powerpoint/2010/main" val="3706097797"/>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The Solution: The Four Pillars of OOP</a:t>
            </a:r>
            <a:endParaRPr lang="en-US" dirty="0"/>
          </a:p>
        </p:txBody>
      </p:sp>
      <p:sp>
        <p:nvSpPr>
          <p:cNvPr id="3" name="Content Placeholder 2"/>
          <p:cNvSpPr>
            <a:spLocks noGrp="1"/>
          </p:cNvSpPr>
          <p:nvPr>
            <p:ph idx="1"/>
          </p:nvPr>
        </p:nvSpPr>
        <p:spPr/>
        <p:txBody>
          <a:bodyPr>
            <a:normAutofit fontScale="85000" lnSpcReduction="10000"/>
          </a:bodyPr>
          <a:lstStyle/>
          <a:p>
            <a:r>
              <a:rPr lang="en-US" dirty="0"/>
              <a:t>Object-Oriented Programming solves these problems by allowing us to create "objects" that bundle data and behavior together. It's built on four main principles:</a:t>
            </a:r>
          </a:p>
          <a:p>
            <a:pPr lvl="1"/>
            <a:r>
              <a:rPr lang="en-US" b="1" dirty="0"/>
              <a:t>Encapsulation:</a:t>
            </a:r>
            <a:r>
              <a:rPr lang="en-US" dirty="0"/>
              <a:t> Bundling data (attributes) and the methods that operate on that data into a single object. This is the core concept we are learning today. It protects data from outside interference.</a:t>
            </a:r>
          </a:p>
          <a:p>
            <a:pPr lvl="1"/>
            <a:r>
              <a:rPr lang="en-US" b="1" dirty="0"/>
              <a:t>Abstraction:</a:t>
            </a:r>
            <a:r>
              <a:rPr lang="en-US" dirty="0"/>
              <a:t> Hiding the complex implementation details and showing only the essential features of the object. (e.g., you press the "on" button on a TV without needing to know how the electronics work).</a:t>
            </a:r>
          </a:p>
          <a:p>
            <a:pPr lvl="1"/>
            <a:r>
              <a:rPr lang="en-US" b="1" dirty="0"/>
              <a:t>Inheritance:</a:t>
            </a:r>
            <a:r>
              <a:rPr lang="en-US" dirty="0"/>
              <a:t> Allowing a new class to adopt the properties and methods of an existing class. (e.g., Dog and Cat classes can both inherit from a general Animal class).</a:t>
            </a:r>
          </a:p>
          <a:p>
            <a:pPr lvl="1"/>
            <a:r>
              <a:rPr lang="en-US" b="1" dirty="0"/>
              <a:t>Polymorphism:</a:t>
            </a:r>
            <a:r>
              <a:rPr lang="en-US" dirty="0"/>
              <a:t> Allowing objects of different classes to be treated as objects of a common super class. (e.g., you can tell both a Dog and a Cat to </a:t>
            </a:r>
            <a:r>
              <a:rPr lang="en-US" dirty="0" err="1"/>
              <a:t>make_sound</a:t>
            </a:r>
            <a:r>
              <a:rPr lang="en-US" dirty="0"/>
              <a:t>(), and they will respond differently).</a:t>
            </a:r>
          </a:p>
        </p:txBody>
      </p:sp>
    </p:spTree>
    <p:extLst>
      <p:ext uri="{BB962C8B-B14F-4D97-AF65-F5344CB8AC3E}">
        <p14:creationId xmlns:p14="http://schemas.microsoft.com/office/powerpoint/2010/main" val="4125406975"/>
      </p:ext>
    </p:extLst>
  </p:cSld>
  <p:clrMapOvr>
    <a:masterClrMapping/>
  </p:clrMapOvr>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our focus is on ENCAPSULATION.</a:t>
            </a:r>
            <a:br>
              <a:rPr lang="en-US" b="1" dirty="0"/>
            </a:br>
            <a:r>
              <a:rPr lang="en-US" sz="2800" b="1" dirty="0"/>
              <a:t>Analogy: The Blueprint and the House</a:t>
            </a:r>
            <a:endParaRPr lang="en-US" dirty="0"/>
          </a:p>
        </p:txBody>
      </p:sp>
      <p:sp>
        <p:nvSpPr>
          <p:cNvPr id="3" name="Content Placeholder 2"/>
          <p:cNvSpPr>
            <a:spLocks noGrp="1"/>
          </p:cNvSpPr>
          <p:nvPr>
            <p:ph idx="1"/>
          </p:nvPr>
        </p:nvSpPr>
        <p:spPr/>
        <p:txBody>
          <a:bodyPr/>
          <a:lstStyle/>
          <a:p>
            <a:r>
              <a:rPr lang="en-US" dirty="0"/>
              <a:t>A </a:t>
            </a:r>
            <a:r>
              <a:rPr lang="en-US" b="1" dirty="0"/>
              <a:t>Class</a:t>
            </a:r>
            <a:r>
              <a:rPr lang="en-US" dirty="0"/>
              <a:t> is like a blueprint. It defines the structure and capabilities of something. A blueprint for a house defines how many rooms it will have (attributes) and what you can do in it, like open doors (methods).</a:t>
            </a:r>
          </a:p>
          <a:p>
            <a:r>
              <a:rPr lang="en-US" dirty="0"/>
              <a:t>An </a:t>
            </a:r>
            <a:r>
              <a:rPr lang="en-US" b="1" dirty="0"/>
              <a:t>Object</a:t>
            </a:r>
            <a:r>
              <a:rPr lang="en-US" dirty="0"/>
              <a:t> is the actual thing created from the blueprint. It's the physical house you build. You can build many houses (objects) from the same blueprint (class), but each one is a separate, unique instance.</a:t>
            </a:r>
          </a:p>
        </p:txBody>
      </p:sp>
    </p:spTree>
    <p:extLst>
      <p:ext uri="{BB962C8B-B14F-4D97-AF65-F5344CB8AC3E}">
        <p14:creationId xmlns:p14="http://schemas.microsoft.com/office/powerpoint/2010/main" val="697979124"/>
      </p:ext>
    </p:extLst>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b="1" dirty="0"/>
              <a:t>Defining a Class: The class Keyword</a:t>
            </a:r>
            <a:endParaRPr lang="en-US" dirty="0"/>
          </a:p>
        </p:txBody>
      </p:sp>
      <p:sp>
        <p:nvSpPr>
          <p:cNvPr id="3" name="Content Placeholder 2"/>
          <p:cNvSpPr>
            <a:spLocks noGrp="1"/>
          </p:cNvSpPr>
          <p:nvPr>
            <p:ph idx="1"/>
          </p:nvPr>
        </p:nvSpPr>
        <p:spPr/>
        <p:txBody>
          <a:bodyPr/>
          <a:lstStyle/>
          <a:p>
            <a:r>
              <a:rPr lang="en-US" dirty="0"/>
              <a:t>We use the class keyword to create the blueprint. Class names, by convention, use </a:t>
            </a:r>
            <a:r>
              <a:rPr lang="en-US" b="1" dirty="0" err="1"/>
              <a:t>PascalCase</a:t>
            </a:r>
            <a:r>
              <a:rPr lang="en-US" dirty="0"/>
              <a:t> (or </a:t>
            </a:r>
            <a:r>
              <a:rPr lang="en-US" dirty="0" err="1"/>
              <a:t>CapWords</a:t>
            </a:r>
            <a:r>
              <a:rPr lang="en-US" dirty="0"/>
              <a:t>), where each word is capitalized.</a:t>
            </a:r>
          </a:p>
          <a:p>
            <a:endParaRPr lang="en-US" dirty="0"/>
          </a:p>
          <a:p>
            <a:pPr marL="0" indent="0">
              <a:buNone/>
            </a:pPr>
            <a:r>
              <a:rPr lang="en-US" dirty="0"/>
              <a:t>class Dog:</a:t>
            </a:r>
          </a:p>
          <a:p>
            <a:pPr marL="0" indent="0">
              <a:buNone/>
            </a:pPr>
            <a:r>
              <a:rPr lang="en-US" dirty="0"/>
              <a:t>    pass # The 'pass' keyword means we're leaving the body empty for now</a:t>
            </a:r>
          </a:p>
        </p:txBody>
      </p:sp>
    </p:spTree>
    <p:extLst>
      <p:ext uri="{BB962C8B-B14F-4D97-AF65-F5344CB8AC3E}">
        <p14:creationId xmlns:p14="http://schemas.microsoft.com/office/powerpoint/2010/main" val="2474701804"/>
      </p:ext>
    </p:extLst>
  </p:cSld>
  <p:clrMapOvr>
    <a:masterClrMapping/>
  </p:clrMapOvr>
</p:sld>
</file>

<file path=ppt/theme/_rels/theme1.xml.rels><?xml version="1.0" encoding="UTF-8" standalone="yes"?>
<Relationships xmlns="http://schemas.openxmlformats.org/package/2006/relationships"><Relationship Id="rId1" Type="http://schemas.openxmlformats.org/officeDocument/2006/relationships/image" Target="../media/image1.jpeg"/></Relationships>
</file>

<file path=ppt/theme/theme1.xml><?xml version="1.0" encoding="utf-8"?>
<a:theme xmlns:a="http://schemas.openxmlformats.org/drawingml/2006/main" name="Circuit">
  <a:themeElements>
    <a:clrScheme name="Blue">
      <a:dk1>
        <a:sysClr val="windowText" lastClr="000000"/>
      </a:dk1>
      <a:lt1>
        <a:sysClr val="window" lastClr="FFFFFF"/>
      </a:lt1>
      <a:dk2>
        <a:srgbClr val="17406D"/>
      </a:dk2>
      <a:lt2>
        <a:srgbClr val="DBEFF9"/>
      </a:lt2>
      <a:accent1>
        <a:srgbClr val="0F6FC6"/>
      </a:accent1>
      <a:accent2>
        <a:srgbClr val="009DD9"/>
      </a:accent2>
      <a:accent3>
        <a:srgbClr val="0BD0D9"/>
      </a:accent3>
      <a:accent4>
        <a:srgbClr val="10CF9B"/>
      </a:accent4>
      <a:accent5>
        <a:srgbClr val="7CCA62"/>
      </a:accent5>
      <a:accent6>
        <a:srgbClr val="A5C249"/>
      </a:accent6>
      <a:hlink>
        <a:srgbClr val="F49100"/>
      </a:hlink>
      <a:folHlink>
        <a:srgbClr val="85DFD0"/>
      </a:folHlink>
    </a:clrScheme>
    <a:fontScheme name="Circuit">
      <a:majorFont>
        <a:latin typeface="Tw Cen MT" panose="020B0602020104020603"/>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Tw Cen MT" panose="020B0602020104020603"/>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Circuit">
      <a:fillStyleLst>
        <a:solidFill>
          <a:schemeClr val="phClr"/>
        </a:solidFill>
        <a:gradFill rotWithShape="1">
          <a:gsLst>
            <a:gs pos="0">
              <a:schemeClr val="phClr">
                <a:tint val="58000"/>
                <a:satMod val="108000"/>
                <a:lumMod val="110000"/>
              </a:schemeClr>
            </a:gs>
            <a:gs pos="100000">
              <a:schemeClr val="phClr">
                <a:tint val="81000"/>
                <a:satMod val="109000"/>
                <a:lumMod val="105000"/>
              </a:schemeClr>
            </a:gs>
          </a:gsLst>
          <a:lin ang="5040000" scaled="0"/>
        </a:gradFill>
        <a:gradFill rotWithShape="1">
          <a:gsLst>
            <a:gs pos="0">
              <a:schemeClr val="phClr">
                <a:tint val="94000"/>
                <a:satMod val="105000"/>
                <a:lumMod val="102000"/>
              </a:schemeClr>
            </a:gs>
            <a:gs pos="100000">
              <a:schemeClr val="phClr">
                <a:shade val="74000"/>
                <a:satMod val="128000"/>
                <a:lumMod val="100000"/>
              </a:schemeClr>
            </a:gs>
          </a:gsLst>
          <a:lin ang="5400000" scaled="0"/>
        </a:gradFill>
      </a:fillStyleLst>
      <a:lnStyleLst>
        <a:ln w="9525" cap="flat" cmpd="sng" algn="ctr">
          <a:solidFill>
            <a:schemeClr val="phClr"/>
          </a:solidFill>
          <a:prstDash val="solid"/>
        </a:ln>
        <a:ln w="15875" cap="flat" cmpd="sng" algn="ctr">
          <a:solidFill>
            <a:schemeClr val="phClr"/>
          </a:solidFill>
          <a:prstDash val="solid"/>
        </a:ln>
        <a:ln w="22225" cap="flat" cmpd="sng" algn="ctr">
          <a:solidFill>
            <a:schemeClr val="phClr"/>
          </a:solidFill>
          <a:prstDash val="solid"/>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gradFill rotWithShape="1">
          <a:gsLst>
            <a:gs pos="0">
              <a:schemeClr val="phClr">
                <a:tint val="98000"/>
                <a:hueMod val="94000"/>
                <a:satMod val="148000"/>
                <a:lumMod val="150000"/>
              </a:schemeClr>
            </a:gs>
            <a:gs pos="100000">
              <a:schemeClr val="phClr">
                <a:shade val="92000"/>
                <a:hueMod val="104000"/>
                <a:satMod val="140000"/>
                <a:lumMod val="68000"/>
              </a:schemeClr>
            </a:gs>
          </a:gsLst>
          <a:lin ang="5040000" scaled="0"/>
        </a:gradFill>
        <a:blipFill>
          <a:blip xmlns:r="http://schemas.openxmlformats.org/officeDocument/2006/relationships" r:embed="rId1">
            <a:duotone>
              <a:schemeClr val="phClr">
                <a:shade val="88000"/>
                <a:hueMod val="106000"/>
                <a:satMod val="140000"/>
                <a:lumMod val="54000"/>
              </a:schemeClr>
              <a:schemeClr val="phClr">
                <a:tint val="98000"/>
                <a:hueMod val="90000"/>
                <a:satMod val="150000"/>
                <a:lumMod val="160000"/>
              </a:schemeClr>
            </a:duotone>
          </a:blip>
          <a:stretch/>
        </a:blipFill>
      </a:bgFillStyleLst>
    </a:fmtScheme>
  </a:themeElements>
  <a:objectDefaults/>
  <a:extraClrSchemeLst/>
  <a:extLst>
    <a:ext uri="{05A4C25C-085E-4340-85A3-A5531E510DB2}">
      <thm15:themeFamily xmlns:thm15="http://schemas.microsoft.com/office/thememl/2012/main" name="Circuit" id="{0AC2F7E7-15F5-431C-B2A2-456FE929F56C}" vid="{0911B802-464C-4241-8DD9-B60FF88E379F}"/>
    </a:ext>
  </a:extLst>
</a:theme>
</file>

<file path=docProps/app.xml><?xml version="1.0" encoding="utf-8"?>
<Properties xmlns="http://schemas.openxmlformats.org/officeDocument/2006/extended-properties" xmlns:vt="http://schemas.openxmlformats.org/officeDocument/2006/docPropsVTypes">
  <Template>TM04033919[[fn=Circuit]]</Template>
  <TotalTime>2674</TotalTime>
  <Words>2239</Words>
  <Application>Microsoft Office PowerPoint</Application>
  <PresentationFormat>Widescreen</PresentationFormat>
  <Paragraphs>327</Paragraphs>
  <Slides>52</Slides>
  <Notes>0</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52</vt:i4>
      </vt:variant>
    </vt:vector>
  </HeadingPairs>
  <TitlesOfParts>
    <vt:vector size="56" baseType="lpstr">
      <vt:lpstr>Arial</vt:lpstr>
      <vt:lpstr>Trebuchet MS</vt:lpstr>
      <vt:lpstr>Tw Cen MT</vt:lpstr>
      <vt:lpstr>Circuit</vt:lpstr>
      <vt:lpstr>Module 1: Core Python &amp; Data</vt:lpstr>
      <vt:lpstr>A New Way of Thinking: Introduction to Object-Oriented Programming (OOP)</vt:lpstr>
      <vt:lpstr>Today's Agenda</vt:lpstr>
      <vt:lpstr>Agenda cont.</vt:lpstr>
      <vt:lpstr>The "Why" - The Need for OOP &amp; The Class Blueprint The Problem with Procedural Code: A Deeper Look</vt:lpstr>
      <vt:lpstr>The Problems:</vt:lpstr>
      <vt:lpstr>The Solution: The Four Pillars of OOP</vt:lpstr>
      <vt:lpstr>our focus is on ENCAPSULATION. Analogy: The Blueprint and the House</vt:lpstr>
      <vt:lpstr>Defining a Class: The class Keyword</vt:lpstr>
      <vt:lpstr>The Constructor: __init__()</vt:lpstr>
      <vt:lpstr>Example</vt:lpstr>
      <vt:lpstr>The Magic of self</vt:lpstr>
      <vt:lpstr>EXAMPLE</vt:lpstr>
      <vt:lpstr>In-Class Exercise: Modeling a Student</vt:lpstr>
      <vt:lpstr>Bringing Objects to Life with Methods What are Methods?</vt:lpstr>
      <vt:lpstr>PowerPoint Presentation</vt:lpstr>
      <vt:lpstr>Calling Methods</vt:lpstr>
      <vt:lpstr>Special Methods: __str__()</vt:lpstr>
      <vt:lpstr>PowerPoint Presentation</vt:lpstr>
      <vt:lpstr>In-Class Exercise: Bank Account</vt:lpstr>
      <vt:lpstr>Putting It All Together &amp; The Hands-On Lab Key Takeaways</vt:lpstr>
      <vt:lpstr>The Power of Encapsulation</vt:lpstr>
      <vt:lpstr>Hands-On Lab: The Car Class</vt:lpstr>
      <vt:lpstr>Part 1: The Blueprint (__init__)</vt:lpstr>
      <vt:lpstr>Part 2: Adding Behaviors (Methods)</vt:lpstr>
      <vt:lpstr>Part 3: Testing Your Class</vt:lpstr>
      <vt:lpstr>Challenge / Bonus Features:</vt:lpstr>
      <vt:lpstr>The Power of Inheritance </vt:lpstr>
      <vt:lpstr>The Power of Polymorphism</vt:lpstr>
      <vt:lpstr>Hands-On Lab: The Shape Class</vt:lpstr>
      <vt:lpstr>Part 1 — The Blueprint (__init__)</vt:lpstr>
      <vt:lpstr>Part 2 — Adding Behaviors (Methods)</vt:lpstr>
      <vt:lpstr>Part 3 — Testing Your Classes</vt:lpstr>
      <vt:lpstr>Challenge / Bonus Features:</vt:lpstr>
      <vt:lpstr>The Power of Abstraction</vt:lpstr>
      <vt:lpstr>Hands-On Lab: The Payment System</vt:lpstr>
      <vt:lpstr>Part 1 — The Blueprint (Abstract Class)</vt:lpstr>
      <vt:lpstr>Part 2 — Adding Behaviors (Methods)</vt:lpstr>
      <vt:lpstr>Part 3 — Testing Your Classes</vt:lpstr>
      <vt:lpstr>Challenge / Bonus Features: </vt:lpstr>
      <vt:lpstr>Class Attributes vs Instance Attributes</vt:lpstr>
      <vt:lpstr>Code Example:</vt:lpstr>
      <vt:lpstr>Modifying &amp; Deleting Object Properties</vt:lpstr>
      <vt:lpstr>Code Example:</vt:lpstr>
      <vt:lpstr>Python Naming Conventions &amp; Privacy</vt:lpstr>
      <vt:lpstr>Code Example:</vt:lpstr>
      <vt:lpstr>Hands-On Lab: The Animal Class </vt:lpstr>
      <vt:lpstr>Part 1: The Abstract Blueprint (Abstraction)</vt:lpstr>
      <vt:lpstr>Part 2: Creating Concrete Classes (Inheritance)</vt:lpstr>
      <vt:lpstr>Part 3: Bringing the Zoo to Life (Polymorphism &amp; Class Attributes)</vt:lpstr>
      <vt:lpstr>Challenge / Bonus Features (Applying All Concepts)</vt:lpstr>
      <vt:lpstr>PowerPoint Presentation</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PowerPoint Presentation</dc:title>
  <dc:creator>A</dc:creator>
  <cp:lastModifiedBy>A</cp:lastModifiedBy>
  <cp:revision>107</cp:revision>
  <dcterms:created xsi:type="dcterms:W3CDTF">2025-08-15T11:55:55Z</dcterms:created>
  <dcterms:modified xsi:type="dcterms:W3CDTF">2025-08-28T12:48:04Z</dcterms:modified>
</cp:coreProperties>
</file>