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78" r:id="rId5"/>
    <p:sldId id="261" r:id="rId6"/>
    <p:sldId id="262" r:id="rId7"/>
    <p:sldId id="263" r:id="rId8"/>
    <p:sldId id="286" r:id="rId9"/>
    <p:sldId id="283" r:id="rId10"/>
    <p:sldId id="287" r:id="rId11"/>
    <p:sldId id="264" r:id="rId12"/>
    <p:sldId id="284" r:id="rId13"/>
    <p:sldId id="285" r:id="rId14"/>
    <p:sldId id="280" r:id="rId15"/>
    <p:sldId id="265" r:id="rId16"/>
    <p:sldId id="288" r:id="rId17"/>
    <p:sldId id="266" r:id="rId18"/>
    <p:sldId id="28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9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5A2D-6C40-4F77-8A8A-D4AFBA009BE2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Week: 4 Lecture: 15</a:t>
            </a:r>
          </a:p>
          <a:p>
            <a:pPr algn="r"/>
            <a:r>
              <a:rPr lang="en-US" dirty="0" err="1"/>
              <a:t>DatE</a:t>
            </a:r>
            <a:r>
              <a:rPr lang="en-US" dirty="0"/>
              <a:t>: 08/09/2025</a:t>
            </a:r>
          </a:p>
          <a:p>
            <a:pPr algn="r"/>
            <a:r>
              <a:rPr lang="en-US" dirty="0"/>
              <a:t>Instructor: HAMZA SAJID</a:t>
            </a:r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432-D6EA-643F-4D5D-D9B5C8E4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Query: Let's design a simple table to store products.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16C5-9334-F743-1791-6C431251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CREATE TABLE Products (</a:t>
            </a:r>
          </a:p>
          <a:p>
            <a:r>
              <a:rPr lang="en-US" dirty="0"/>
              <a:t>    </a:t>
            </a:r>
            <a:r>
              <a:rPr lang="en-US" dirty="0" err="1"/>
              <a:t>ProductID</a:t>
            </a:r>
            <a:r>
              <a:rPr lang="en-US" dirty="0"/>
              <a:t> INTEGER PRIMARY KEY,</a:t>
            </a:r>
          </a:p>
          <a:p>
            <a:r>
              <a:rPr lang="en-US" dirty="0"/>
              <a:t>    Name TEXT NOT NULL,</a:t>
            </a:r>
          </a:p>
          <a:p>
            <a:r>
              <a:rPr lang="en-US" dirty="0"/>
              <a:t>    Price REAL,</a:t>
            </a:r>
          </a:p>
          <a:p>
            <a:r>
              <a:rPr lang="en-US" dirty="0"/>
              <a:t>    SKU TEXT UNIQUE</a:t>
            </a:r>
          </a:p>
          <a:p>
            <a:r>
              <a:rPr lang="en-US" dirty="0"/>
              <a:t>);</a:t>
            </a:r>
          </a:p>
          <a:p>
            <a:r>
              <a:rPr lang="en-US" dirty="0"/>
              <a:t>Breakdown:</a:t>
            </a:r>
          </a:p>
          <a:p>
            <a:pPr lvl="1"/>
            <a:r>
              <a:rPr lang="en-US" dirty="0" err="1"/>
              <a:t>ProductID</a:t>
            </a:r>
            <a:r>
              <a:rPr lang="en-US" dirty="0"/>
              <a:t> INTEGER PRIMARY KEY: An auto-incrementing, unique ID for each product.</a:t>
            </a:r>
          </a:p>
          <a:p>
            <a:pPr lvl="1"/>
            <a:r>
              <a:rPr lang="en-US" dirty="0"/>
              <a:t>Name TEXT NOT NULL: The product's name, which cannot be empty.</a:t>
            </a:r>
          </a:p>
          <a:p>
            <a:pPr lvl="1"/>
            <a:r>
              <a:rPr lang="en-US" dirty="0"/>
              <a:t>Price REAL: The price, which can have a decimal point.</a:t>
            </a:r>
          </a:p>
          <a:p>
            <a:pPr lvl="1"/>
            <a:r>
              <a:rPr lang="en-US" dirty="0"/>
              <a:t>SKU TEXT UNIQUE: A unique Stock Keeping Unit code for each product.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2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D47-B5C2-3993-B7E0-90D89B6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DDL Example 2: The ALTER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0BCF-87AE-1153-B0FB-856E5D25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Purpose: To change the structure of a table that already exists, without deleting it.</a:t>
            </a:r>
          </a:p>
          <a:p>
            <a:r>
              <a:rPr lang="en-US" dirty="0"/>
              <a:t>Lets you modify a table's structure without losing its data. The most common use is adding a new column.</a:t>
            </a:r>
          </a:p>
          <a:p>
            <a:r>
              <a:rPr lang="en-US" dirty="0"/>
              <a:t>Example Query: We decided we need to track the stock quantity for our products. </a:t>
            </a:r>
          </a:p>
          <a:p>
            <a:pPr lvl="1"/>
            <a:r>
              <a:rPr lang="en-US" dirty="0"/>
              <a:t>ALTER TABLE Products ADD COLUMN </a:t>
            </a:r>
            <a:r>
              <a:rPr lang="en-US" dirty="0" err="1"/>
              <a:t>StockQuantity</a:t>
            </a:r>
            <a:r>
              <a:rPr lang="en-US" dirty="0"/>
              <a:t> INTEGER DEFAULT 0;</a:t>
            </a:r>
          </a:p>
          <a:p>
            <a:r>
              <a:rPr lang="en-US" dirty="0"/>
              <a:t>Breakdown:</a:t>
            </a:r>
          </a:p>
          <a:p>
            <a:pPr lvl="1"/>
            <a:r>
              <a:rPr lang="en-US" dirty="0"/>
              <a:t>ALTER TABLE Products: Specifies which table we are modifying.</a:t>
            </a:r>
          </a:p>
          <a:p>
            <a:pPr lvl="1"/>
            <a:r>
              <a:rPr lang="en-US" dirty="0"/>
              <a:t>ADD COLUMN </a:t>
            </a:r>
            <a:r>
              <a:rPr lang="en-US" dirty="0" err="1"/>
              <a:t>StockQuantity</a:t>
            </a:r>
            <a:r>
              <a:rPr lang="en-US" dirty="0"/>
              <a:t>: Tells the database we are adding a new column named </a:t>
            </a:r>
            <a:r>
              <a:rPr lang="en-US" dirty="0" err="1"/>
              <a:t>StockQuantity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INTEGER DEFAULT 0: Defines the new column's data type and sets its default value to 0 for all existing and new rows.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646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9979-DD88-7760-C90F-44FA4E3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DDL Example 3: The DROP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367D9-7DA1-DA94-E07A-5A90354633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Purpose: To completely and permanently delete a table, including its structure and all data inside it. Use with extreme caution!</a:t>
            </a:r>
          </a:p>
          <a:p>
            <a:r>
              <a:rPr lang="en-US" dirty="0"/>
              <a:t>A permanent, irreversible command that deletes an entire table and all its data.</a:t>
            </a:r>
          </a:p>
          <a:p>
            <a:r>
              <a:rPr lang="en-US" dirty="0"/>
              <a:t>Example Query: We've decided to stop selling products and want to remove the table.</a:t>
            </a:r>
          </a:p>
          <a:p>
            <a:pPr lvl="1"/>
            <a:r>
              <a:rPr lang="en-US" dirty="0"/>
              <a:t>DROP TABLE Products;</a:t>
            </a:r>
          </a:p>
          <a:p>
            <a:r>
              <a:rPr lang="en-US" dirty="0"/>
              <a:t>Best Practice: To avoid errors if the table doesn't exist, use IF EXISTS.</a:t>
            </a:r>
          </a:p>
          <a:p>
            <a:pPr lvl="1"/>
            <a:r>
              <a:rPr lang="en-US" dirty="0"/>
              <a:t>DROP TABLE IF EXISTS Products;</a:t>
            </a:r>
          </a:p>
        </p:txBody>
      </p:sp>
    </p:spTree>
    <p:extLst>
      <p:ext uri="{BB962C8B-B14F-4D97-AF65-F5344CB8AC3E}">
        <p14:creationId xmlns:p14="http://schemas.microsoft.com/office/powerpoint/2010/main" val="429049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417C-024C-C1A4-CC0C-B48002C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 HANDS-ON LAB: PREPARING THE 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EA6D-7D7A-1935-B413-80AC9135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Goal: </a:t>
            </a:r>
          </a:p>
          <a:p>
            <a:pPr lvl="1"/>
            <a:r>
              <a:rPr lang="en-US" dirty="0"/>
              <a:t>Write a Python script from scratch to create the entire blog database structure.</a:t>
            </a:r>
          </a:p>
          <a:p>
            <a:r>
              <a:rPr lang="en-US" dirty="0"/>
              <a:t>Tool: </a:t>
            </a:r>
          </a:p>
          <a:p>
            <a:pPr lvl="1"/>
            <a:r>
              <a:rPr lang="en-US" dirty="0"/>
              <a:t>VS Code for writing Python, and DB Browser for SQLite for visual verification.</a:t>
            </a:r>
          </a:p>
        </p:txBody>
      </p:sp>
    </p:spTree>
    <p:extLst>
      <p:ext uri="{BB962C8B-B14F-4D97-AF65-F5344CB8AC3E}">
        <p14:creationId xmlns:p14="http://schemas.microsoft.com/office/powerpoint/2010/main" val="327354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6CA2-D0EE-65AB-5F73-39C4EB2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Step 1: Create the File and Basic Connection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7F058-414F-86EC-31EF-A3604C6DA3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 VS Code, create a new file named setup_database.py.</a:t>
            </a:r>
          </a:p>
          <a:p>
            <a:r>
              <a:rPr lang="en-US" dirty="0"/>
              <a:t>In the editor, type the following setup code: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4D303B-31C2-446E-3067-400D95D407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934" y="3429000"/>
            <a:ext cx="3968954" cy="332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CE5-9308-0750-72FE-F2FDDF50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LAB STEP 2: CREATE THE Users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AAAB-30EF-5144-D6ED-7C94C1E1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</a:t>
            </a:r>
          </a:p>
          <a:p>
            <a:pPr lvl="1"/>
            <a:r>
              <a:rPr lang="en-US" dirty="0"/>
              <a:t>Define and create the main Users table.</a:t>
            </a:r>
          </a:p>
          <a:p>
            <a:r>
              <a:rPr lang="en-US" dirty="0"/>
              <a:t>In your setup_database.py script, add the following code in the middle section: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0D21E3-8DBB-4E65-E529-4E6AB5583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318" y="4020344"/>
            <a:ext cx="5696243" cy="2502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98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C4B-0E8C-219F-29BD-141BC306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LAB STEP 2: CREATE THE Users TABLE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09732-7A3A-271D-B0F4-3A81B8A663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 </a:t>
            </a:r>
          </a:p>
          <a:p>
            <a:pPr lvl="1"/>
            <a:r>
              <a:rPr lang="en-US" dirty="0"/>
              <a:t>This SQL command tells the database: "Build a table named Users. Give it a </a:t>
            </a:r>
            <a:r>
              <a:rPr lang="en-US" dirty="0" err="1"/>
              <a:t>UserID</a:t>
            </a:r>
            <a:r>
              <a:rPr lang="en-US" dirty="0"/>
              <a:t> that is an auto-incrementing primary key, a Username that must be unique text, and an Email that must also be unique text."</a:t>
            </a:r>
          </a:p>
          <a:p>
            <a:r>
              <a:rPr lang="en-US" dirty="0"/>
              <a:t>Run the script. </a:t>
            </a:r>
          </a:p>
          <a:p>
            <a:pPr lvl="1"/>
            <a:r>
              <a:rPr lang="en-US" dirty="0"/>
              <a:t>A </a:t>
            </a:r>
            <a:r>
              <a:rPr lang="en-US" dirty="0" err="1"/>
              <a:t>blog.db</a:t>
            </a:r>
            <a:r>
              <a:rPr lang="en-US" dirty="0"/>
              <a:t> file will appear. You can open it with DB Browser to see your new Users table!</a:t>
            </a:r>
          </a:p>
        </p:txBody>
      </p:sp>
    </p:spTree>
    <p:extLst>
      <p:ext uri="{BB962C8B-B14F-4D97-AF65-F5344CB8AC3E}">
        <p14:creationId xmlns:p14="http://schemas.microsoft.com/office/powerpoint/2010/main" val="143038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348B-1A75-AE87-7FB5-6E354B9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LAB STEP 3: CREATE THE Posts AND Comments TABLES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AAFE-65AE-EA87-4FB2-87FD315D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Task: Add the Posts and Comments tables and link them using Foreign Keys.</a:t>
            </a:r>
          </a:p>
          <a:p>
            <a:r>
              <a:rPr lang="en-US" dirty="0"/>
              <a:t>Add the following code right after the Users table creation in your script: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3C3CE-A4C0-0824-FCF8-F0BD83FC5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5663" y="3429000"/>
            <a:ext cx="3797495" cy="3270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35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623E-8663-AD4F-E031-32459870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LAB STEP 3: CREATE THE Posts AND Comments TABLES continued…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3E0E7-F032-E764-CBED-D7E7B835BE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Explanation: </a:t>
            </a:r>
          </a:p>
          <a:p>
            <a:pPr lvl="1"/>
            <a:r>
              <a:rPr lang="en-US" dirty="0"/>
              <a:t>The FOREIGN KEY constraint creates a formal link. It ensures that any </a:t>
            </a:r>
            <a:r>
              <a:rPr lang="en-US" dirty="0" err="1"/>
              <a:t>UserID</a:t>
            </a:r>
            <a:r>
              <a:rPr lang="en-US" dirty="0"/>
              <a:t> in the Posts table must already exist in the Users table. This enforces data integrity.</a:t>
            </a:r>
          </a:p>
          <a:p>
            <a:r>
              <a:rPr lang="en-US" dirty="0"/>
              <a:t>Run the script again.</a:t>
            </a:r>
          </a:p>
          <a:p>
            <a:pPr lvl="1"/>
            <a:r>
              <a:rPr lang="en-US" dirty="0"/>
              <a:t> Now, when you check your </a:t>
            </a:r>
            <a:r>
              <a:rPr lang="en-US" dirty="0" err="1"/>
              <a:t>blog.db</a:t>
            </a:r>
            <a:r>
              <a:rPr lang="en-US" dirty="0"/>
              <a:t> file in DB Browser, you will see all three tables.</a:t>
            </a:r>
          </a:p>
        </p:txBody>
      </p:sp>
    </p:spTree>
    <p:extLst>
      <p:ext uri="{BB962C8B-B14F-4D97-AF65-F5344CB8AC3E}">
        <p14:creationId xmlns:p14="http://schemas.microsoft.com/office/powerpoint/2010/main" val="348071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D59F-8CB6-F404-856D-F0AB28D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BONUS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6D92-F87D-27C7-7DA6-EF6920FD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Challenge 1: The "Reply-To" Feature</a:t>
            </a:r>
            <a:endParaRPr lang="en-US" dirty="0"/>
          </a:p>
          <a:p>
            <a:pPr lvl="1"/>
            <a:r>
              <a:rPr lang="en-US" b="1" dirty="0"/>
              <a:t>Task:</a:t>
            </a:r>
            <a:r>
              <a:rPr lang="en-US" dirty="0"/>
              <a:t> A great blog allows threaded comments (replies to other comments). Let's add this feature! Modify the Comments table so a comment can be a reply to another comment.</a:t>
            </a:r>
          </a:p>
          <a:p>
            <a:pPr lvl="1"/>
            <a:r>
              <a:rPr lang="en-US" b="1" dirty="0"/>
              <a:t>Instructions:</a:t>
            </a:r>
            <a:endParaRPr lang="en-US" dirty="0"/>
          </a:p>
          <a:p>
            <a:pPr lvl="2"/>
            <a:r>
              <a:rPr lang="en-US" dirty="0"/>
              <a:t>Create a new script, modify_blog.py.</a:t>
            </a:r>
          </a:p>
          <a:p>
            <a:pPr lvl="2"/>
            <a:r>
              <a:rPr lang="en-US" dirty="0"/>
              <a:t>Connect to </a:t>
            </a:r>
            <a:r>
              <a:rPr lang="en-US" dirty="0" err="1"/>
              <a:t>blog.db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Use ALTER TABLE to add a new column called </a:t>
            </a:r>
            <a:r>
              <a:rPr lang="en-US" dirty="0" err="1"/>
              <a:t>ParentCommentID</a:t>
            </a:r>
            <a:r>
              <a:rPr lang="en-US" dirty="0"/>
              <a:t> of type INTEGER.</a:t>
            </a:r>
          </a:p>
          <a:p>
            <a:pPr lvl="2"/>
            <a:r>
              <a:rPr lang="en-US" dirty="0"/>
              <a:t>This new column should be a FOREIGN KEY that points back to the </a:t>
            </a:r>
            <a:r>
              <a:rPr lang="en-US" dirty="0" err="1"/>
              <a:t>CommentID</a:t>
            </a:r>
            <a:r>
              <a:rPr lang="en-US" dirty="0"/>
              <a:t> of the </a:t>
            </a:r>
            <a:r>
              <a:rPr lang="en-US" b="1" dirty="0"/>
              <a:t>very same table</a:t>
            </a:r>
            <a:r>
              <a:rPr lang="en-US" dirty="0"/>
              <a:t> (Comments). This is called a self-referencing relationship.</a:t>
            </a:r>
          </a:p>
          <a:p>
            <a:r>
              <a:rPr lang="en-US" b="1" dirty="0"/>
              <a:t>Challenge 2: The "Draft" Status</a:t>
            </a:r>
            <a:endParaRPr lang="en-US" dirty="0"/>
          </a:p>
          <a:p>
            <a:pPr lvl="1"/>
            <a:r>
              <a:rPr lang="en-US" b="1" dirty="0"/>
              <a:t>Task:</a:t>
            </a:r>
            <a:r>
              <a:rPr lang="en-US" dirty="0"/>
              <a:t> We don't want posts to be public immediately. Add a Status column to the Posts table that can only be 'draft' or 'published', with 'draft' as the default.</a:t>
            </a:r>
          </a:p>
          <a:p>
            <a:pPr lvl="1"/>
            <a:r>
              <a:rPr lang="en-US" b="1" dirty="0"/>
              <a:t>Instructions:</a:t>
            </a:r>
            <a:endParaRPr lang="en-US" dirty="0"/>
          </a:p>
          <a:p>
            <a:pPr lvl="2"/>
            <a:r>
              <a:rPr lang="en-US" dirty="0"/>
              <a:t>In your modify_blog.py script, use ALTER TABLE on the Posts table.</a:t>
            </a:r>
          </a:p>
          <a:p>
            <a:pPr lvl="2"/>
            <a:r>
              <a:rPr lang="en-US" dirty="0"/>
              <a:t>Add a column Status of type TEXT.</a:t>
            </a:r>
          </a:p>
          <a:p>
            <a:pPr lvl="2"/>
            <a:r>
              <a:rPr lang="en-US" dirty="0"/>
              <a:t>Add a DEFAULT 'draft' constraint.</a:t>
            </a:r>
          </a:p>
          <a:p>
            <a:pPr lvl="2"/>
            <a:r>
              <a:rPr lang="en-US" dirty="0"/>
              <a:t>Add a CHECK (Status IN ('draft', 'published')) constraint. This powerful rule prevents any other value from ever being inserted into this column.</a:t>
            </a:r>
          </a:p>
        </p:txBody>
      </p:sp>
    </p:spTree>
    <p:extLst>
      <p:ext uri="{BB962C8B-B14F-4D97-AF65-F5344CB8AC3E}">
        <p14:creationId xmlns:p14="http://schemas.microsoft.com/office/powerpoint/2010/main" val="27655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A8B-4273-AC00-9162-1EEAE4E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Today's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8A2-A3DC-9ACF-9DC9-93ED83D4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Setting Up Your Local Workshop</a:t>
            </a:r>
          </a:p>
          <a:p>
            <a:pPr lvl="1"/>
            <a:r>
              <a:rPr lang="en-US" dirty="0"/>
              <a:t>Step-by-Step: Installing the necessary tools.</a:t>
            </a:r>
          </a:p>
          <a:p>
            <a:pPr lvl="1"/>
            <a:r>
              <a:rPr lang="en-US" dirty="0"/>
              <a:t>Verification: Confirming your environment is ready.</a:t>
            </a:r>
          </a:p>
          <a:p>
            <a:r>
              <a:rPr lang="en-US" dirty="0"/>
              <a:t>Python Meets SQLite: A Simple Example</a:t>
            </a:r>
          </a:p>
          <a:p>
            <a:pPr lvl="1"/>
            <a:r>
              <a:rPr lang="en-US" dirty="0"/>
              <a:t>Understanding the 4 key steps of database communication.</a:t>
            </a:r>
          </a:p>
          <a:p>
            <a:pPr lvl="1"/>
            <a:r>
              <a:rPr lang="en-US" dirty="0"/>
              <a:t>Code Breakdown: connect, cursor, execute, commit, and close.</a:t>
            </a:r>
          </a:p>
          <a:p>
            <a:r>
              <a:rPr lang="en-US" dirty="0"/>
              <a:t>Deep Dive: Data Definition Language (DDL)</a:t>
            </a:r>
          </a:p>
          <a:p>
            <a:pPr lvl="1"/>
            <a:r>
              <a:rPr lang="en-US" dirty="0"/>
              <a:t>The SQL commands for building our database blueprint.</a:t>
            </a:r>
          </a:p>
          <a:p>
            <a:pPr lvl="1"/>
            <a:r>
              <a:rPr lang="en-US" dirty="0"/>
              <a:t>CREATE, ALTER, and DROP in detail.</a:t>
            </a:r>
          </a:p>
          <a:p>
            <a:r>
              <a:rPr lang="en-US" dirty="0"/>
              <a:t>Hands-On Lab: Build Your Database in VS Code</a:t>
            </a:r>
          </a:p>
          <a:p>
            <a:pPr lvl="1"/>
            <a:r>
              <a:rPr lang="en-US" dirty="0"/>
              <a:t>Write a Python script to create the entire blog schema, step-by-step.</a:t>
            </a:r>
          </a:p>
        </p:txBody>
      </p:sp>
    </p:spTree>
    <p:extLst>
      <p:ext uri="{BB962C8B-B14F-4D97-AF65-F5344CB8AC3E}">
        <p14:creationId xmlns:p14="http://schemas.microsoft.com/office/powerpoint/2010/main" val="26103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09E-6F9B-7CBE-541D-71753B21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Download &amp;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FCE8-0AB7-D1E5-323C-2F7B57C6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Go to: https://sqlitebrowser.org/dl/</a:t>
            </a:r>
          </a:p>
          <a:p>
            <a:r>
              <a:rPr lang="en-US"/>
              <a:t>Download and run the standard installer for your OS (Windows 64-bit or Mac .dmg).</a:t>
            </a:r>
          </a:p>
          <a:p>
            <a:r>
              <a:rPr lang="en-US"/>
              <a:t>Follow the setup wizard, keeping the default options.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2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7D43-5439-EFA5-9F19-167763B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Verify the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8CBE-5898-3CD0-6D62-0D415B47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Command Prompt (Windows) or Terminal (Mac).</a:t>
            </a:r>
          </a:p>
          <a:p>
            <a:r>
              <a:rPr lang="en-US" dirty="0"/>
              <a:t>Type sqlite3 --version and press Enter.</a:t>
            </a:r>
          </a:p>
          <a:p>
            <a:r>
              <a:rPr lang="en-US" dirty="0"/>
              <a:t>You should see a version number. This confirms the engine is ready for Python!</a:t>
            </a:r>
          </a:p>
          <a:p>
            <a:r>
              <a:rPr lang="en-US" dirty="0"/>
              <a:t>Our Workflow: </a:t>
            </a:r>
          </a:p>
          <a:p>
            <a:pPr lvl="1"/>
            <a:r>
              <a:rPr lang="en-US" dirty="0"/>
              <a:t>We will write all our code in VS Code. We will only use the DB Browser for SQLite application to visually open our .</a:t>
            </a:r>
            <a:r>
              <a:rPr lang="en-US" dirty="0" err="1"/>
              <a:t>db</a:t>
            </a:r>
            <a:r>
              <a:rPr lang="en-US" dirty="0"/>
              <a:t> file and confirm our Python script worked.</a:t>
            </a:r>
          </a:p>
        </p:txBody>
      </p:sp>
    </p:spTree>
    <p:extLst>
      <p:ext uri="{BB962C8B-B14F-4D97-AF65-F5344CB8AC3E}">
        <p14:creationId xmlns:p14="http://schemas.microsoft.com/office/powerpoint/2010/main" val="26712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6163-5547-EDC3-983C-AC259F6D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Python Meets SQLite: A Simple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E622-F6A2-B691-8853-9D29B73B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import sqlite3</a:t>
            </a:r>
          </a:p>
          <a:p>
            <a:r>
              <a:rPr lang="en-US" dirty="0"/>
              <a:t>conn = sqlite3.connect("</a:t>
            </a:r>
            <a:r>
              <a:rPr lang="en-US" dirty="0" err="1"/>
              <a:t>test.db</a:t>
            </a:r>
            <a:r>
              <a:rPr lang="en-US" dirty="0"/>
              <a:t>")</a:t>
            </a:r>
          </a:p>
          <a:p>
            <a:r>
              <a:rPr lang="en-US" dirty="0"/>
              <a:t>cur = </a:t>
            </a:r>
            <a:r>
              <a:rPr lang="en-US" dirty="0" err="1"/>
              <a:t>conn.cursor</a:t>
            </a:r>
            <a:r>
              <a:rPr lang="en-US" dirty="0"/>
              <a:t>()</a:t>
            </a:r>
          </a:p>
          <a:p>
            <a:r>
              <a:rPr lang="en-US" dirty="0" err="1"/>
              <a:t>cur.execute</a:t>
            </a:r>
            <a:r>
              <a:rPr lang="en-US" dirty="0"/>
              <a:t>("CREATE TABLE IF NOT EXISTS users (id INTEGER PRIMARY KEY, name TEXT)")</a:t>
            </a:r>
          </a:p>
          <a:p>
            <a:r>
              <a:rPr lang="en-US" dirty="0" err="1"/>
              <a:t>cur.execute</a:t>
            </a:r>
            <a:r>
              <a:rPr lang="en-US" dirty="0"/>
              <a:t>("INSERT INTO users (name) VALUES (?)", ("Alice",))</a:t>
            </a:r>
          </a:p>
          <a:p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r>
              <a:rPr lang="en-US" dirty="0" err="1"/>
              <a:t>cur.execute</a:t>
            </a:r>
            <a:r>
              <a:rPr lang="en-US" dirty="0"/>
              <a:t>("SELECT * FROM users")</a:t>
            </a:r>
          </a:p>
          <a:p>
            <a:r>
              <a:rPr lang="en-US" dirty="0"/>
              <a:t>print(</a:t>
            </a:r>
            <a:r>
              <a:rPr lang="en-US" dirty="0" err="1"/>
              <a:t>cur.fetchall</a:t>
            </a:r>
            <a:r>
              <a:rPr lang="en-US" dirty="0"/>
              <a:t>())</a:t>
            </a:r>
          </a:p>
          <a:p>
            <a:r>
              <a:rPr lang="en-US" dirty="0" err="1"/>
              <a:t>conn.close</a:t>
            </a:r>
            <a:r>
              <a:rPr lang="en-US" dirty="0"/>
              <a:t>() </a:t>
            </a:r>
          </a:p>
          <a:p>
            <a:r>
              <a:rPr lang="en-US" dirty="0"/>
              <a:t>This code creates a database, makes a table, adds one person, saves, reads the data back, and closes the connection. Let's break down the key commands.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69D4-9623-52CE-480E-2943250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CONNECT(), CURSOR() AND EXECUTE()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CE74-30E2-631B-E40E-09CC0BF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connect() - Open the Line</a:t>
            </a:r>
          </a:p>
          <a:p>
            <a:pPr lvl="1"/>
            <a:r>
              <a:rPr lang="en-US" dirty="0"/>
              <a:t>conn = sqlite3.connect("</a:t>
            </a:r>
            <a:r>
              <a:rPr lang="en-US" dirty="0" err="1"/>
              <a:t>test.db</a:t>
            </a:r>
            <a:r>
              <a:rPr lang="en-US" dirty="0"/>
              <a:t>")</a:t>
            </a:r>
          </a:p>
          <a:p>
            <a:pPr lvl="1"/>
            <a:r>
              <a:rPr lang="en-US" dirty="0"/>
              <a:t>What it does: It opens a connection to a database file. If the file doesn't exist, it creates it for you.</a:t>
            </a:r>
          </a:p>
          <a:p>
            <a:pPr lvl="1"/>
            <a:r>
              <a:rPr lang="en-US" dirty="0"/>
              <a:t>Analogy: Picking up the phone and dialing the database's number.</a:t>
            </a:r>
          </a:p>
          <a:p>
            <a:r>
              <a:rPr lang="en-US" dirty="0"/>
              <a:t>cursor() &amp; execute() - Send the Message</a:t>
            </a:r>
          </a:p>
          <a:p>
            <a:pPr lvl="1"/>
            <a:r>
              <a:rPr lang="en-US" dirty="0"/>
              <a:t>cur = </a:t>
            </a:r>
            <a:r>
              <a:rPr lang="en-US" dirty="0" err="1"/>
              <a:t>conn.cursor</a:t>
            </a:r>
            <a:r>
              <a:rPr lang="en-US" dirty="0"/>
              <a:t>() and </a:t>
            </a:r>
            <a:r>
              <a:rPr lang="en-US" dirty="0" err="1"/>
              <a:t>cur.execute</a:t>
            </a:r>
            <a:r>
              <a:rPr lang="en-US" dirty="0"/>
              <a:t>(...)</a:t>
            </a:r>
          </a:p>
          <a:p>
            <a:pPr lvl="1"/>
            <a:r>
              <a:rPr lang="en-US" dirty="0"/>
              <a:t>What they do: The cursor is your messenger. The execute() command gives that messenger a specific SQL instruction to carry to the database.</a:t>
            </a:r>
          </a:p>
          <a:p>
            <a:pPr lvl="1"/>
            <a:r>
              <a:rPr lang="en-US" dirty="0"/>
              <a:t>Analogy: Writing a note (execute) and giving it to your messenger (cursor) to deliver.</a:t>
            </a:r>
          </a:p>
        </p:txBody>
      </p:sp>
    </p:spTree>
    <p:extLst>
      <p:ext uri="{BB962C8B-B14F-4D97-AF65-F5344CB8AC3E}">
        <p14:creationId xmlns:p14="http://schemas.microsoft.com/office/powerpoint/2010/main" val="18788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5260-65C1-05D9-9126-8A1BAE53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Commit() and close()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1AD-5DC6-62B4-2AD1-AEA88EDD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commit() - Save Your Work</a:t>
            </a:r>
          </a:p>
          <a:p>
            <a:pPr lvl="1"/>
            <a:r>
              <a:rPr lang="en-US" dirty="0" err="1"/>
              <a:t>conn.commit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What it does: This is the most important step! It permanently saves all the changes you've made (like INSERT or CREATE) to the database file.</a:t>
            </a:r>
          </a:p>
          <a:p>
            <a:pPr lvl="1"/>
            <a:r>
              <a:rPr lang="en-US" dirty="0"/>
              <a:t>Analogy: Hitting the "Save" button on a document. Without it, your work is lost.</a:t>
            </a:r>
          </a:p>
          <a:p>
            <a:r>
              <a:rPr lang="en-US" dirty="0"/>
              <a:t>close() - Hang Up</a:t>
            </a:r>
          </a:p>
          <a:p>
            <a:pPr lvl="1"/>
            <a:r>
              <a:rPr lang="en-US" dirty="0" err="1"/>
              <a:t>conn.close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What it does: Safely closes the connection to the database.</a:t>
            </a:r>
          </a:p>
          <a:p>
            <a:pPr lvl="1"/>
            <a:r>
              <a:rPr lang="en-US" dirty="0"/>
              <a:t>Analogy: Hanging up the phone. It's good practice to always end the conversation cleanly.</a:t>
            </a:r>
          </a:p>
        </p:txBody>
      </p:sp>
    </p:spTree>
    <p:extLst>
      <p:ext uri="{BB962C8B-B14F-4D97-AF65-F5344CB8AC3E}">
        <p14:creationId xmlns:p14="http://schemas.microsoft.com/office/powerpoint/2010/main" val="34463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620-CA65-7A81-2325-C0596CE9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What is Data Definition Language (DDL)?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E349-FFD6-0DE3-D6E7-1F10575C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Analogy: If your data is the furniture and people in a house, DDL is the construction crew that builds, modifies, and demolishes the rooms, walls, and floors.</a:t>
            </a:r>
          </a:p>
          <a:p>
            <a:r>
              <a:rPr lang="en-US" dirty="0"/>
              <a:t>DDL commands do not touch the data itself. They only define the structure where the data will live.</a:t>
            </a:r>
          </a:p>
          <a:p>
            <a:r>
              <a:rPr lang="en-US" dirty="0"/>
              <a:t>The three core DDL commands are CREATE, ALTER, and DROP.</a:t>
            </a:r>
          </a:p>
        </p:txBody>
      </p:sp>
    </p:spTree>
    <p:extLst>
      <p:ext uri="{BB962C8B-B14F-4D97-AF65-F5344CB8AC3E}">
        <p14:creationId xmlns:p14="http://schemas.microsoft.com/office/powerpoint/2010/main" val="29998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90C-7AC5-AF1B-3881-89DF965B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DDL Example 1: The CREATE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58F1-3A9A-F6BE-391A-CB00CE2D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US" dirty="0"/>
              <a:t>Purpose: To construct a new table from scratch, defining every column and its rules.</a:t>
            </a:r>
          </a:p>
          <a:p>
            <a:pPr lvl="1"/>
            <a:r>
              <a:rPr lang="en-US" dirty="0"/>
              <a:t>Common Data Types:</a:t>
            </a:r>
          </a:p>
          <a:p>
            <a:pPr lvl="2"/>
            <a:r>
              <a:rPr lang="en-US" dirty="0"/>
              <a:t>INTEGER: For whole numbers (e.g., </a:t>
            </a:r>
            <a:r>
              <a:rPr lang="en-US" dirty="0" err="1"/>
              <a:t>UserID</a:t>
            </a:r>
            <a:r>
              <a:rPr lang="en-US" dirty="0"/>
              <a:t>).</a:t>
            </a:r>
          </a:p>
          <a:p>
            <a:pPr lvl="2"/>
            <a:r>
              <a:rPr lang="en-US" dirty="0"/>
              <a:t>TEXT: For strings (e.g., Username, Email).</a:t>
            </a:r>
          </a:p>
          <a:p>
            <a:pPr lvl="2"/>
            <a:r>
              <a:rPr lang="en-US" dirty="0"/>
              <a:t>REAL: For decimal numbers.</a:t>
            </a:r>
          </a:p>
          <a:p>
            <a:pPr lvl="1"/>
            <a:r>
              <a:rPr lang="en-US" dirty="0"/>
              <a:t>Essential Constraints (The Rules):</a:t>
            </a:r>
          </a:p>
          <a:p>
            <a:pPr lvl="2"/>
            <a:r>
              <a:rPr lang="en-US" dirty="0"/>
              <a:t>PRIMARY KEY: Marks a column as the unique ID for each row.</a:t>
            </a:r>
          </a:p>
          <a:p>
            <a:pPr lvl="2"/>
            <a:r>
              <a:rPr lang="en-US" dirty="0"/>
              <a:t>FOREIGN KEY: Creates a link to a PRIMARY KEY in another table.</a:t>
            </a:r>
          </a:p>
          <a:p>
            <a:pPr lvl="2"/>
            <a:r>
              <a:rPr lang="en-US" dirty="0"/>
              <a:t>NOT NULL: Guarantees a column must have a value.</a:t>
            </a:r>
          </a:p>
          <a:p>
            <a:pPr lvl="2"/>
            <a:r>
              <a:rPr lang="en-US" dirty="0"/>
              <a:t>UNIQUE: Ensures every value in that column is different.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FFFFFF"/>
      </a:dk1>
      <a:lt1>
        <a:sysClr val="window" lastClr="2D3236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278</TotalTime>
  <Words>1594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Module 1: Core Python &amp; Data</vt:lpstr>
      <vt:lpstr>Today's Agenda</vt:lpstr>
      <vt:lpstr>Download &amp; Install</vt:lpstr>
      <vt:lpstr>Verify the Installation</vt:lpstr>
      <vt:lpstr>Python Meets SQLite: A Simple Example</vt:lpstr>
      <vt:lpstr>CONNECT(), CURSOR() AND EXECUTE() commands</vt:lpstr>
      <vt:lpstr>Commit() and close() commands</vt:lpstr>
      <vt:lpstr>What is Data Definition Language (DDL)?</vt:lpstr>
      <vt:lpstr>DDL Example 1: The CREATE Statement</vt:lpstr>
      <vt:lpstr>Example Query: Let's design a simple table to store products. </vt:lpstr>
      <vt:lpstr>DDL Example 2: The ALTER Statement</vt:lpstr>
      <vt:lpstr>DDL Example 3: The DROP Statement</vt:lpstr>
      <vt:lpstr> HANDS-ON LAB: PREPARING THE SCRIPT</vt:lpstr>
      <vt:lpstr>Step 1: Create the File and Basic Connection</vt:lpstr>
      <vt:lpstr>LAB STEP 2: CREATE THE Users TABLE</vt:lpstr>
      <vt:lpstr>LAB STEP 2: CREATE THE Users TABLE continued…</vt:lpstr>
      <vt:lpstr>LAB STEP 3: CREATE THE Posts AND Comments TABLES</vt:lpstr>
      <vt:lpstr>LAB STEP 3: CREATE THE Posts AND Comments TABLES continued…</vt:lpstr>
      <vt:lpstr>BONUS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Sajid</dc:creator>
  <cp:lastModifiedBy>Hamza Sajid</cp:lastModifiedBy>
  <cp:revision>13</cp:revision>
  <dcterms:created xsi:type="dcterms:W3CDTF">2025-08-29T09:27:42Z</dcterms:created>
  <dcterms:modified xsi:type="dcterms:W3CDTF">2025-09-08T12:19:28Z</dcterms:modified>
</cp:coreProperties>
</file>