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sldIdLst>
    <p:sldId id="256" r:id="rId2"/>
    <p:sldId id="258" r:id="rId3"/>
    <p:sldId id="257" r:id="rId4"/>
    <p:sldId id="295" r:id="rId5"/>
    <p:sldId id="296" r:id="rId6"/>
    <p:sldId id="330" r:id="rId7"/>
    <p:sldId id="331" r:id="rId8"/>
    <p:sldId id="298" r:id="rId9"/>
    <p:sldId id="299" r:id="rId10"/>
    <p:sldId id="332" r:id="rId11"/>
    <p:sldId id="333" r:id="rId12"/>
    <p:sldId id="300" r:id="rId13"/>
    <p:sldId id="301" r:id="rId14"/>
    <p:sldId id="334" r:id="rId15"/>
    <p:sldId id="303" r:id="rId16"/>
    <p:sldId id="320" r:id="rId17"/>
    <p:sldId id="323" r:id="rId18"/>
    <p:sldId id="335" r:id="rId19"/>
    <p:sldId id="336" r:id="rId20"/>
    <p:sldId id="338" r:id="rId21"/>
    <p:sldId id="317" r:id="rId22"/>
    <p:sldId id="324" r:id="rId23"/>
    <p:sldId id="339" r:id="rId24"/>
    <p:sldId id="340" r:id="rId25"/>
    <p:sldId id="341" r:id="rId26"/>
    <p:sldId id="32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42" d="100"/>
          <a:sy n="42" d="100"/>
        </p:scale>
        <p:origin x="652" y="2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18D0131-D2A1-4F52-81FE-03D0C9E0C9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760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080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736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520566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50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492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801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134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998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8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937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18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1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199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3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0131-D2A1-4F52-81FE-03D0C9E0C9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D0131-D2A1-4F52-81FE-03D0C9E0C998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C3EB79-76A8-4B61-9F0B-B0A2D82D44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871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  <p:sldLayoutId id="214748379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1: Core Python &amp;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4775518"/>
            <a:ext cx="8791575" cy="1655762"/>
          </a:xfrm>
        </p:spPr>
        <p:txBody>
          <a:bodyPr/>
          <a:lstStyle/>
          <a:p>
            <a:pPr algn="r"/>
            <a:r>
              <a:rPr lang="en-US" dirty="0" smtClean="0"/>
              <a:t>Week: 1 Lecture: </a:t>
            </a:r>
            <a:r>
              <a:rPr lang="en-US" dirty="0" smtClean="0"/>
              <a:t>6</a:t>
            </a:r>
            <a:endParaRPr lang="en-US" dirty="0" smtClean="0"/>
          </a:p>
          <a:p>
            <a:pPr algn="r"/>
            <a:r>
              <a:rPr lang="en-US" dirty="0" err="1" smtClean="0"/>
              <a:t>DatE</a:t>
            </a:r>
            <a:r>
              <a:rPr lang="en-US" dirty="0" smtClean="0"/>
              <a:t>: </a:t>
            </a:r>
            <a:r>
              <a:rPr lang="en-US" dirty="0" smtClean="0"/>
              <a:t>22/08/2025</a:t>
            </a:r>
            <a:endParaRPr lang="en-US" dirty="0" smtClean="0"/>
          </a:p>
          <a:p>
            <a:pPr algn="r"/>
            <a:r>
              <a:rPr lang="en-US" dirty="0"/>
              <a:t>Instructor: Orangzaib </a:t>
            </a:r>
            <a:r>
              <a:rPr lang="en-US" dirty="0" err="1" smtClean="0"/>
              <a:t>Rajpoot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76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Handling Multiple Paths &amp; Complex Logic</a:t>
            </a:r>
            <a:br>
              <a:rPr lang="en-US" b="1" dirty="0"/>
            </a:br>
            <a:r>
              <a:rPr lang="en-US" sz="2400" b="1" dirty="0"/>
              <a:t>The </a:t>
            </a:r>
            <a:r>
              <a:rPr lang="en-US" sz="2400" b="1" dirty="0" err="1"/>
              <a:t>elif</a:t>
            </a:r>
            <a:r>
              <a:rPr lang="en-US" sz="2400" b="1" dirty="0"/>
              <a:t> Statement: The "Else If</a:t>
            </a:r>
            <a:r>
              <a:rPr lang="en-US" sz="2400" b="1" dirty="0" smtClean="0"/>
              <a:t>"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have more than two possible outcomes? You could nest if/else statements, but that gets messy fast. The </a:t>
            </a:r>
            <a:r>
              <a:rPr lang="en-US" dirty="0" err="1"/>
              <a:t>elif</a:t>
            </a:r>
            <a:r>
              <a:rPr lang="en-US" dirty="0"/>
              <a:t> (else if) statement is the clean solution. Python checks each condition in order and executes the </a:t>
            </a:r>
            <a:r>
              <a:rPr lang="en-US" i="1" dirty="0"/>
              <a:t>first</a:t>
            </a:r>
            <a:r>
              <a:rPr lang="en-US" dirty="0"/>
              <a:t> one that is True.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2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0" y="867132"/>
            <a:ext cx="39319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Messy nested version</a:t>
            </a:r>
          </a:p>
          <a:p>
            <a:r>
              <a:rPr lang="en-US" sz="2400" dirty="0"/>
              <a:t>score = 85</a:t>
            </a:r>
          </a:p>
          <a:p>
            <a:r>
              <a:rPr lang="en-US" sz="2400" dirty="0"/>
              <a:t>if score &gt;= 90:</a:t>
            </a:r>
          </a:p>
          <a:p>
            <a:r>
              <a:rPr lang="en-US" sz="2400" dirty="0"/>
              <a:t>    print("Grade: A")</a:t>
            </a:r>
          </a:p>
          <a:p>
            <a:r>
              <a:rPr lang="en-US" sz="2400" dirty="0"/>
              <a:t>else:</a:t>
            </a:r>
          </a:p>
          <a:p>
            <a:r>
              <a:rPr lang="en-US" sz="2400" dirty="0"/>
              <a:t>    if score &gt;= 80:</a:t>
            </a:r>
          </a:p>
          <a:p>
            <a:r>
              <a:rPr lang="en-US" sz="2400" dirty="0"/>
              <a:t>        print("Grade: B")</a:t>
            </a:r>
          </a:p>
          <a:p>
            <a:r>
              <a:rPr lang="en-US" sz="2400" dirty="0"/>
              <a:t>    else:</a:t>
            </a:r>
          </a:p>
          <a:p>
            <a:r>
              <a:rPr lang="en-US" sz="2400" dirty="0"/>
              <a:t>        if score &gt;= 70:</a:t>
            </a:r>
          </a:p>
          <a:p>
            <a:r>
              <a:rPr lang="en-US" sz="2400" dirty="0"/>
              <a:t>            print("Grade: C")</a:t>
            </a:r>
          </a:p>
          <a:p>
            <a:r>
              <a:rPr lang="en-US" sz="2400" dirty="0"/>
              <a:t>        # ...and so </a:t>
            </a:r>
            <a:r>
              <a:rPr lang="en-US" sz="2400" dirty="0" smtClean="0"/>
              <a:t>on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6979920" y="865584"/>
            <a:ext cx="3337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# </a:t>
            </a:r>
            <a:r>
              <a:rPr lang="en-US" sz="2400" dirty="0"/>
              <a:t>Clean, readable </a:t>
            </a:r>
            <a:r>
              <a:rPr lang="en-US" sz="2400" dirty="0" err="1"/>
              <a:t>elif</a:t>
            </a:r>
            <a:r>
              <a:rPr lang="en-US" sz="2400" dirty="0"/>
              <a:t> version</a:t>
            </a:r>
          </a:p>
          <a:p>
            <a:r>
              <a:rPr lang="en-US" sz="2400" dirty="0"/>
              <a:t>if score &gt;= 90:</a:t>
            </a:r>
          </a:p>
          <a:p>
            <a:r>
              <a:rPr lang="en-US" sz="2400" dirty="0"/>
              <a:t>    print("Grade: A")</a:t>
            </a:r>
          </a:p>
          <a:p>
            <a:r>
              <a:rPr lang="en-US" sz="2400" dirty="0" err="1"/>
              <a:t>elif</a:t>
            </a:r>
            <a:r>
              <a:rPr lang="en-US" sz="2400" dirty="0"/>
              <a:t> score &gt;= 80:</a:t>
            </a:r>
          </a:p>
          <a:p>
            <a:r>
              <a:rPr lang="en-US" sz="2400" dirty="0"/>
              <a:t>    print("Grade: B")</a:t>
            </a:r>
          </a:p>
          <a:p>
            <a:r>
              <a:rPr lang="en-US" sz="2400" dirty="0" err="1"/>
              <a:t>elif</a:t>
            </a:r>
            <a:r>
              <a:rPr lang="en-US" sz="2400" dirty="0"/>
              <a:t> score &gt;= 70:</a:t>
            </a:r>
          </a:p>
          <a:p>
            <a:r>
              <a:rPr lang="en-US" sz="2400" dirty="0"/>
              <a:t>    print("Grade: C")</a:t>
            </a:r>
          </a:p>
          <a:p>
            <a:r>
              <a:rPr lang="en-US" sz="2400" dirty="0" err="1"/>
              <a:t>elif</a:t>
            </a:r>
            <a:r>
              <a:rPr lang="en-US" sz="2400" dirty="0"/>
              <a:t> score &gt;= 60:</a:t>
            </a:r>
          </a:p>
          <a:p>
            <a:r>
              <a:rPr lang="en-US" sz="2400" dirty="0"/>
              <a:t>    print("Grade: D")</a:t>
            </a:r>
          </a:p>
          <a:p>
            <a:r>
              <a:rPr lang="en-US" sz="2400" dirty="0"/>
              <a:t>else:</a:t>
            </a:r>
          </a:p>
          <a:p>
            <a:r>
              <a:rPr lang="en-US" sz="2400" dirty="0"/>
              <a:t>    print("Grade: F")</a:t>
            </a:r>
          </a:p>
        </p:txBody>
      </p:sp>
    </p:spTree>
    <p:extLst>
      <p:ext uri="{BB962C8B-B14F-4D97-AF65-F5344CB8AC3E}">
        <p14:creationId xmlns:p14="http://schemas.microsoft.com/office/powerpoint/2010/main" val="320534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Safe Access with .get()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4543107" cy="3541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/>
              <a:t>The</a:t>
            </a:r>
            <a:r>
              <a:rPr lang="en-US" sz="2800" dirty="0"/>
              <a:t> .get() method is the preferred way to access data safely. It returns the value if the key exists, or None (a special null value) if it doesn't. You can also provide a default value</a:t>
            </a:r>
            <a:r>
              <a:rPr lang="en-US" sz="2800" dirty="0" smtClean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4411" y="2249486"/>
            <a:ext cx="4952999" cy="380079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# Safe access</a:t>
            </a:r>
          </a:p>
          <a:p>
            <a:pPr marL="0" indent="0">
              <a:buNone/>
            </a:pPr>
            <a:r>
              <a:rPr lang="en-US" b="1" dirty="0"/>
              <a:t>location = </a:t>
            </a:r>
            <a:r>
              <a:rPr lang="en-US" b="1" dirty="0" err="1"/>
              <a:t>user.get</a:t>
            </a:r>
            <a:r>
              <a:rPr lang="en-US" b="1" dirty="0"/>
              <a:t>("location")</a:t>
            </a:r>
          </a:p>
          <a:p>
            <a:pPr marL="0" indent="0">
              <a:buNone/>
            </a:pPr>
            <a:r>
              <a:rPr lang="en-US" b="1" dirty="0"/>
              <a:t>print(location) # Output: None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# Safe access with a default value</a:t>
            </a:r>
          </a:p>
          <a:p>
            <a:pPr marL="0" indent="0">
              <a:buNone/>
            </a:pPr>
            <a:r>
              <a:rPr lang="en-US" b="1" dirty="0"/>
              <a:t>location = </a:t>
            </a:r>
            <a:r>
              <a:rPr lang="en-US" b="1" dirty="0" err="1"/>
              <a:t>user.get</a:t>
            </a:r>
            <a:r>
              <a:rPr lang="en-US" b="1" dirty="0"/>
              <a:t>("location", "Location not specified")</a:t>
            </a:r>
          </a:p>
          <a:p>
            <a:pPr marL="0" indent="0">
              <a:buNone/>
            </a:pPr>
            <a:r>
              <a:rPr lang="en-US" b="1" dirty="0"/>
              <a:t>print(location) # Output: Location not specified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5457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Building Complex Conditions with and, or, not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097088"/>
            <a:ext cx="3963988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can combine checks to create powerful, specific rules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896291" y="2097088"/>
            <a:ext cx="515112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age = 25</a:t>
            </a:r>
          </a:p>
          <a:p>
            <a:r>
              <a:rPr lang="en-US" sz="2000" dirty="0" err="1"/>
              <a:t>has_license</a:t>
            </a:r>
            <a:r>
              <a:rPr lang="en-US" sz="2000" dirty="0"/>
              <a:t> = True</a:t>
            </a:r>
          </a:p>
          <a:p>
            <a:endParaRPr lang="en-US" sz="2000" dirty="0"/>
          </a:p>
          <a:p>
            <a:r>
              <a:rPr lang="en-US" sz="2000" dirty="0"/>
              <a:t># 'and' requires ALL conditions to be True</a:t>
            </a:r>
          </a:p>
          <a:p>
            <a:r>
              <a:rPr lang="en-US" sz="2000" dirty="0"/>
              <a:t>if age &gt;= 25 and </a:t>
            </a:r>
            <a:r>
              <a:rPr lang="en-US" sz="2000" dirty="0" err="1"/>
              <a:t>has_license</a:t>
            </a:r>
            <a:r>
              <a:rPr lang="en-US" sz="2000" dirty="0"/>
              <a:t>:</a:t>
            </a:r>
          </a:p>
          <a:p>
            <a:r>
              <a:rPr lang="en-US" sz="2000" dirty="0"/>
              <a:t>    print("You are eligible to rent a car.")</a:t>
            </a:r>
          </a:p>
          <a:p>
            <a:endParaRPr lang="en-US" sz="2000" dirty="0"/>
          </a:p>
          <a:p>
            <a:r>
              <a:rPr lang="en-US" sz="2000" dirty="0"/>
              <a:t>day = "Sunday"</a:t>
            </a:r>
          </a:p>
          <a:p>
            <a:r>
              <a:rPr lang="en-US" sz="2000" dirty="0" err="1"/>
              <a:t>is_holiday</a:t>
            </a:r>
            <a:r>
              <a:rPr lang="en-US" sz="2000" dirty="0"/>
              <a:t> = False</a:t>
            </a:r>
          </a:p>
          <a:p>
            <a:endParaRPr lang="en-US" sz="2000" dirty="0"/>
          </a:p>
          <a:p>
            <a:r>
              <a:rPr lang="en-US" sz="2000" dirty="0"/>
              <a:t># 'or' requires AT LEAST ONE condition to be True</a:t>
            </a:r>
          </a:p>
          <a:p>
            <a:r>
              <a:rPr lang="en-US" sz="2000" dirty="0"/>
              <a:t>if day == "Saturday" or day == "Sunday" or </a:t>
            </a:r>
            <a:r>
              <a:rPr lang="en-US" sz="2000" dirty="0" err="1"/>
              <a:t>is_holiday</a:t>
            </a:r>
            <a:r>
              <a:rPr lang="en-US" sz="2000" dirty="0"/>
              <a:t>:</a:t>
            </a:r>
          </a:p>
          <a:p>
            <a:r>
              <a:rPr lang="en-US" sz="2000" dirty="0"/>
              <a:t>    print("Enjoy your day off!")</a:t>
            </a:r>
          </a:p>
        </p:txBody>
      </p:sp>
    </p:spTree>
    <p:extLst>
      <p:ext uri="{BB962C8B-B14F-4D97-AF65-F5344CB8AC3E}">
        <p14:creationId xmlns:p14="http://schemas.microsoft.com/office/powerpoint/2010/main" val="1840969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In-Class Exercise: </a:t>
            </a:r>
            <a:r>
              <a:rPr lang="en-US" dirty="0"/>
              <a:t>Theme Park Ride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ride has the following rules:</a:t>
            </a:r>
          </a:p>
          <a:p>
            <a:pPr lvl="1"/>
            <a:r>
              <a:rPr lang="en-US" dirty="0"/>
              <a:t>You must be at least 140cm tall.</a:t>
            </a:r>
          </a:p>
          <a:p>
            <a:pPr lvl="1"/>
            <a:r>
              <a:rPr lang="en-US" dirty="0"/>
              <a:t>If you are between 120cm and 140cm, you must be accompanied by an adult.</a:t>
            </a:r>
          </a:p>
          <a:p>
            <a:pPr lvl="1"/>
            <a:r>
              <a:rPr lang="en-US" dirty="0"/>
              <a:t>If you are under 120cm, you cannot ride.</a:t>
            </a:r>
          </a:p>
          <a:p>
            <a:pPr marL="0" indent="0">
              <a:buNone/>
            </a:pPr>
            <a:r>
              <a:rPr lang="en-US" dirty="0"/>
              <a:t>Write an if/</a:t>
            </a:r>
            <a:r>
              <a:rPr lang="en-US" dirty="0" err="1"/>
              <a:t>elif</a:t>
            </a:r>
            <a:r>
              <a:rPr lang="en-US" dirty="0"/>
              <a:t>/else structure that takes a height and a </a:t>
            </a:r>
            <a:r>
              <a:rPr lang="en-US" dirty="0" err="1"/>
              <a:t>boolean</a:t>
            </a:r>
            <a:r>
              <a:rPr lang="en-US" dirty="0"/>
              <a:t> </a:t>
            </a:r>
            <a:r>
              <a:rPr lang="en-US" dirty="0" err="1"/>
              <a:t>is_with_adult</a:t>
            </a:r>
            <a:r>
              <a:rPr lang="en-US" dirty="0"/>
              <a:t> and prints "Access Granted", "Must be with an adult", or "Access Denied</a:t>
            </a:r>
            <a:r>
              <a:rPr lang="en-US" dirty="0" smtClean="0"/>
              <a:t>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34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Pythonic</a:t>
            </a:r>
            <a:r>
              <a:rPr lang="en-US" b="1" dirty="0"/>
              <a:t> </a:t>
            </a:r>
            <a:r>
              <a:rPr lang="en-US" b="1" dirty="0" smtClean="0"/>
              <a:t>Conditionals</a:t>
            </a:r>
            <a:r>
              <a:rPr lang="en-US" b="1" dirty="0"/>
              <a:t/>
            </a:r>
            <a:br>
              <a:rPr lang="en-US" b="1" dirty="0"/>
            </a:br>
            <a:r>
              <a:rPr lang="en-US" sz="2000" b="1" dirty="0"/>
              <a:t>The Ternary Operator: A Concise if/else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4284028" cy="35417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For simple assignments that depend on a condition, Python offers a clean one-line syntax.</a:t>
            </a:r>
          </a:p>
          <a:p>
            <a:r>
              <a:rPr lang="en-US" b="1" dirty="0"/>
              <a:t>Syntax:</a:t>
            </a:r>
            <a:r>
              <a:rPr lang="en-US" dirty="0"/>
              <a:t> </a:t>
            </a:r>
            <a:r>
              <a:rPr lang="en-US" dirty="0" err="1"/>
              <a:t>value_if_true</a:t>
            </a:r>
            <a:r>
              <a:rPr lang="en-US" dirty="0"/>
              <a:t> if condition else </a:t>
            </a:r>
            <a:r>
              <a:rPr lang="en-US" dirty="0" err="1" smtClean="0"/>
              <a:t>value_if_false</a:t>
            </a:r>
            <a:endParaRPr lang="en-US" dirty="0" smtClean="0"/>
          </a:p>
          <a:p>
            <a:r>
              <a:rPr lang="en-US" dirty="0"/>
              <a:t>Guideline: Use this for clarity on simple assignments, not for complex logic with multiple steps.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309360" y="2249486"/>
            <a:ext cx="43434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Standard if/else</a:t>
            </a:r>
          </a:p>
          <a:p>
            <a:r>
              <a:rPr lang="en-US" sz="2400" dirty="0"/>
              <a:t>age = 22</a:t>
            </a:r>
          </a:p>
          <a:p>
            <a:r>
              <a:rPr lang="en-US" sz="2400" dirty="0"/>
              <a:t>if age &gt;= 18:</a:t>
            </a:r>
          </a:p>
          <a:p>
            <a:r>
              <a:rPr lang="en-US" sz="2400" dirty="0"/>
              <a:t>    status = "Adult"</a:t>
            </a:r>
          </a:p>
          <a:p>
            <a:r>
              <a:rPr lang="en-US" sz="2400" dirty="0"/>
              <a:t>else:</a:t>
            </a:r>
          </a:p>
          <a:p>
            <a:r>
              <a:rPr lang="en-US" sz="2400" dirty="0"/>
              <a:t>    status = "Minor"</a:t>
            </a:r>
          </a:p>
          <a:p>
            <a:endParaRPr lang="en-US" sz="2400" dirty="0"/>
          </a:p>
          <a:p>
            <a:r>
              <a:rPr lang="en-US" sz="2400" dirty="0"/>
              <a:t># Ternary operator version</a:t>
            </a:r>
          </a:p>
          <a:p>
            <a:r>
              <a:rPr lang="en-US" sz="2400" dirty="0"/>
              <a:t>status = "Adult" if age &gt;= 18 else "Minor"</a:t>
            </a:r>
          </a:p>
          <a:p>
            <a:endParaRPr lang="en-US" sz="2400" dirty="0"/>
          </a:p>
          <a:p>
            <a:r>
              <a:rPr lang="en-US" sz="2400" dirty="0"/>
              <a:t>print(</a:t>
            </a:r>
            <a:r>
              <a:rPr lang="en-US" sz="2400" dirty="0" err="1"/>
              <a:t>f"The</a:t>
            </a:r>
            <a:r>
              <a:rPr lang="en-US" sz="2400" dirty="0"/>
              <a:t> person is a {status}.")</a:t>
            </a:r>
          </a:p>
        </p:txBody>
      </p:sp>
    </p:spTree>
    <p:extLst>
      <p:ext uri="{BB962C8B-B14F-4D97-AF65-F5344CB8AC3E}">
        <p14:creationId xmlns:p14="http://schemas.microsoft.com/office/powerpoint/2010/main" val="2177335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Problem: When Programs Crash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3826828" cy="3541714"/>
          </a:xfrm>
        </p:spPr>
        <p:txBody>
          <a:bodyPr/>
          <a:lstStyle/>
          <a:p>
            <a:r>
              <a:rPr lang="en-US" dirty="0"/>
              <a:t>So far, we've assumed the user will always give us the input we expect. What happens when they don't</a:t>
            </a:r>
            <a:r>
              <a:rPr lang="en-US" dirty="0" smtClean="0"/>
              <a:t>?</a:t>
            </a:r>
          </a:p>
          <a:p>
            <a:r>
              <a:rPr lang="en-US" dirty="0"/>
              <a:t>When this code runs, the program halts and displays a </a:t>
            </a:r>
            <a:r>
              <a:rPr lang="en-US" dirty="0" err="1"/>
              <a:t>ValueError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7840" y="2249487"/>
            <a:ext cx="546957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user_input</a:t>
            </a:r>
            <a:r>
              <a:rPr lang="en-US" sz="2400" dirty="0"/>
              <a:t> = input("Please enter your age: ")</a:t>
            </a:r>
          </a:p>
          <a:p>
            <a:r>
              <a:rPr lang="en-US" sz="2400" dirty="0"/>
              <a:t># User types "twenty" instead of 20</a:t>
            </a:r>
          </a:p>
          <a:p>
            <a:endParaRPr lang="en-US" sz="2400" dirty="0"/>
          </a:p>
          <a:p>
            <a:r>
              <a:rPr lang="en-US" sz="2400" dirty="0"/>
              <a:t>age = </a:t>
            </a:r>
            <a:r>
              <a:rPr lang="en-US" sz="2400" dirty="0" err="1"/>
              <a:t>int</a:t>
            </a:r>
            <a:r>
              <a:rPr lang="en-US" sz="2400" dirty="0"/>
              <a:t>(</a:t>
            </a:r>
            <a:r>
              <a:rPr lang="en-US" sz="2400" dirty="0" err="1"/>
              <a:t>user_input</a:t>
            </a:r>
            <a:r>
              <a:rPr lang="en-US" sz="2400" dirty="0"/>
              <a:t>) # This line will CRASH!</a:t>
            </a:r>
          </a:p>
          <a:p>
            <a:endParaRPr lang="en-US" sz="2400" dirty="0"/>
          </a:p>
          <a:p>
            <a:r>
              <a:rPr lang="en-US" sz="2400" dirty="0"/>
              <a:t>print("This line will never be reached.")</a:t>
            </a:r>
          </a:p>
        </p:txBody>
      </p:sp>
    </p:spTree>
    <p:extLst>
      <p:ext uri="{BB962C8B-B14F-4D97-AF65-F5344CB8AC3E}">
        <p14:creationId xmlns:p14="http://schemas.microsoft.com/office/powerpoint/2010/main" val="4242047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Solution: Handling Errors with try...except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 try...except block is Python's mechanism for error handling. It's another form of control flow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Analogy:</a:t>
            </a:r>
            <a:r>
              <a:rPr lang="en-US" dirty="0"/>
              <a:t> You "try" to run some risky code. If an error occurs, the program doesn't crash. Instead, it jumps to the "except" block, which acts as a safety net.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04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try:</a:t>
            </a:r>
          </a:p>
          <a:p>
            <a:pPr marL="0" indent="0">
              <a:buNone/>
            </a:pPr>
            <a:r>
              <a:rPr lang="en-US" dirty="0"/>
              <a:t>    # --- Risky code goes here ---</a:t>
            </a:r>
          </a:p>
          <a:p>
            <a:pPr marL="0" indent="0">
              <a:buNone/>
            </a:pPr>
            <a:r>
              <a:rPr lang="en-US" dirty="0"/>
              <a:t>    # This is the code that might cause an error.</a:t>
            </a:r>
          </a:p>
          <a:p>
            <a:pPr marL="0" indent="0">
              <a:buNone/>
            </a:pPr>
            <a:r>
              <a:rPr lang="en-US" dirty="0"/>
              <a:t>except </a:t>
            </a:r>
            <a:r>
              <a:rPr lang="en-US" dirty="0" err="1"/>
              <a:t>ErrorType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# --- Fallback code goes here ---</a:t>
            </a:r>
          </a:p>
          <a:p>
            <a:pPr marL="0" indent="0">
              <a:buNone/>
            </a:pPr>
            <a:r>
              <a:rPr lang="en-US" dirty="0"/>
              <a:t>    # This block only runs if the specific </a:t>
            </a:r>
            <a:r>
              <a:rPr lang="en-US" dirty="0" err="1"/>
              <a:t>ErrorType</a:t>
            </a:r>
            <a:r>
              <a:rPr lang="en-US" dirty="0"/>
              <a:t> occurs.</a:t>
            </a:r>
          </a:p>
        </p:txBody>
      </p:sp>
    </p:spTree>
    <p:extLst>
      <p:ext uri="{BB962C8B-B14F-4D97-AF65-F5344CB8AC3E}">
        <p14:creationId xmlns:p14="http://schemas.microsoft.com/office/powerpoint/2010/main" val="92547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2560" y="1112520"/>
            <a:ext cx="850392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user_input</a:t>
            </a:r>
            <a:r>
              <a:rPr lang="en-US" sz="2800" dirty="0"/>
              <a:t> = input("Please enter your age: ")</a:t>
            </a:r>
          </a:p>
          <a:p>
            <a:endParaRPr lang="en-US" sz="2800" dirty="0"/>
          </a:p>
          <a:p>
            <a:r>
              <a:rPr lang="en-US" sz="2800" dirty="0"/>
              <a:t>try:</a:t>
            </a:r>
          </a:p>
          <a:p>
            <a:r>
              <a:rPr lang="en-US" sz="2800" dirty="0"/>
              <a:t>    age = </a:t>
            </a:r>
            <a:r>
              <a:rPr lang="en-US" sz="2800" dirty="0" err="1"/>
              <a:t>int</a:t>
            </a:r>
            <a:r>
              <a:rPr lang="en-US" sz="2800" dirty="0"/>
              <a:t>(</a:t>
            </a:r>
            <a:r>
              <a:rPr lang="en-US" sz="2800" dirty="0" err="1"/>
              <a:t>user_input</a:t>
            </a:r>
            <a:r>
              <a:rPr lang="en-US" sz="2800" dirty="0"/>
              <a:t>)</a:t>
            </a:r>
          </a:p>
          <a:p>
            <a:r>
              <a:rPr lang="en-US" sz="2800" dirty="0"/>
              <a:t>    print(</a:t>
            </a:r>
            <a:r>
              <a:rPr lang="en-US" sz="2800" dirty="0" err="1"/>
              <a:t>f"In</a:t>
            </a:r>
            <a:r>
              <a:rPr lang="en-US" sz="2800" dirty="0"/>
              <a:t> five years, you will be {age + 5} years old.")</a:t>
            </a:r>
          </a:p>
          <a:p>
            <a:r>
              <a:rPr lang="en-US" sz="2800" dirty="0"/>
              <a:t>except </a:t>
            </a:r>
            <a:r>
              <a:rPr lang="en-US" sz="2800" dirty="0" err="1"/>
              <a:t>ValueError</a:t>
            </a:r>
            <a:r>
              <a:rPr lang="en-US" sz="2800" dirty="0"/>
              <a:t>:</a:t>
            </a:r>
          </a:p>
          <a:p>
            <a:r>
              <a:rPr lang="en-US" sz="2800" dirty="0"/>
              <a:t>    print("Invalid input! Please enter a number using digits, not words.")</a:t>
            </a:r>
          </a:p>
          <a:p>
            <a:endParaRPr lang="en-US" sz="2800" dirty="0"/>
          </a:p>
          <a:p>
            <a:r>
              <a:rPr lang="en-US" sz="2800" dirty="0"/>
              <a:t>print("Program continues gracefully.")</a:t>
            </a:r>
          </a:p>
        </p:txBody>
      </p:sp>
    </p:spTree>
    <p:extLst>
      <p:ext uri="{BB962C8B-B14F-4D97-AF65-F5344CB8AC3E}">
        <p14:creationId xmlns:p14="http://schemas.microsoft.com/office/powerpoint/2010/main" val="9319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Directing the Flow: Conditional Logic &amp; Error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We've learned to store and organize data. Today, we give our programs a brain. We'll learn how to make decisions with if/</a:t>
            </a:r>
            <a:r>
              <a:rPr lang="en-US" dirty="0" err="1"/>
              <a:t>elif</a:t>
            </a:r>
            <a:r>
              <a:rPr lang="en-US" dirty="0"/>
              <a:t>/else, creating dynamic programs that respond to different situations. Then, we'll give our programs a safety net, learning how to handle unexpected errors gracefully with try...except instead of crashing.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673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In-Class </a:t>
            </a:r>
            <a:r>
              <a:rPr lang="en-US" b="1" dirty="0" smtClean="0"/>
              <a:t>Exercise: </a:t>
            </a:r>
            <a:r>
              <a:rPr lang="en-US" b="1" dirty="0"/>
              <a:t>Safe Division Calculator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for a numerator and a denominator.</a:t>
            </a:r>
          </a:p>
          <a:p>
            <a:r>
              <a:rPr lang="en-US" dirty="0"/>
              <a:t>Convert them to floats.</a:t>
            </a:r>
          </a:p>
          <a:p>
            <a:r>
              <a:rPr lang="en-US" dirty="0"/>
              <a:t>The division operation will crash if the denominator is 0 (a </a:t>
            </a:r>
            <a:r>
              <a:rPr lang="en-US" dirty="0" err="1"/>
              <a:t>ZeroDivisionError</a:t>
            </a:r>
            <a:r>
              <a:rPr lang="en-US" dirty="0"/>
              <a:t>).</a:t>
            </a:r>
          </a:p>
          <a:p>
            <a:r>
              <a:rPr lang="en-US" dirty="0"/>
              <a:t>Wrap your division and print statement in a try...except block to catch the </a:t>
            </a:r>
            <a:r>
              <a:rPr lang="en-US" dirty="0" err="1"/>
              <a:t>ZeroDivisionError</a:t>
            </a:r>
            <a:r>
              <a:rPr lang="en-US" dirty="0"/>
              <a:t> and print a friendly message like "Cannot divide by zero."</a:t>
            </a:r>
          </a:p>
        </p:txBody>
      </p:sp>
    </p:spTree>
    <p:extLst>
      <p:ext uri="{BB962C8B-B14F-4D97-AF65-F5344CB8AC3E}">
        <p14:creationId xmlns:p14="http://schemas.microsoft.com/office/powerpoint/2010/main" val="64276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Hands-On Lab: The Number Guessing Game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will combine everything: variables, operators, user input, type casting, conditional logic, loops, and error handling.</a:t>
            </a:r>
          </a:p>
          <a:p>
            <a:r>
              <a:rPr lang="en-US" b="1" dirty="0"/>
              <a:t>The Goal:</a:t>
            </a:r>
            <a:r>
              <a:rPr lang="en-US" dirty="0"/>
              <a:t> The program will think of a secret number between 1 and 100. The user has to guess the number. The program will provide feedback ("too high" or "too low") until the user guesses correctly</a:t>
            </a:r>
            <a:r>
              <a:rPr lang="en-US" dirty="0" smtClean="0"/>
              <a:t>.</a:t>
            </a:r>
          </a:p>
          <a:p>
            <a:r>
              <a:rPr lang="en-US" dirty="0"/>
              <a:t>Create a new file guessing_game.py.</a:t>
            </a:r>
          </a:p>
        </p:txBody>
      </p:sp>
    </p:spTree>
    <p:extLst>
      <p:ext uri="{BB962C8B-B14F-4D97-AF65-F5344CB8AC3E}">
        <p14:creationId xmlns:p14="http://schemas.microsoft.com/office/powerpoint/2010/main" val="1515437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1: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9905998" cy="3541714"/>
          </a:xfrm>
        </p:spPr>
        <p:txBody>
          <a:bodyPr>
            <a:normAutofit/>
          </a:bodyPr>
          <a:lstStyle/>
          <a:p>
            <a:r>
              <a:rPr lang="en-US" dirty="0"/>
              <a:t>Import the random library at the top of your file.</a:t>
            </a:r>
          </a:p>
          <a:p>
            <a:r>
              <a:rPr lang="en-US" dirty="0"/>
              <a:t>Generate a </a:t>
            </a:r>
            <a:r>
              <a:rPr lang="en-US" dirty="0" err="1"/>
              <a:t>secret_number</a:t>
            </a:r>
            <a:r>
              <a:rPr lang="en-US" dirty="0"/>
              <a:t> between 1 and 100 and store it.</a:t>
            </a:r>
          </a:p>
          <a:p>
            <a:r>
              <a:rPr lang="en-US" dirty="0"/>
              <a:t>Print a welcome message to the user, explaining the game.</a:t>
            </a:r>
          </a:p>
        </p:txBody>
      </p:sp>
    </p:spTree>
    <p:extLst>
      <p:ext uri="{BB962C8B-B14F-4D97-AF65-F5344CB8AC3E}">
        <p14:creationId xmlns:p14="http://schemas.microsoft.com/office/powerpoint/2010/main" val="3670278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2: The Game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an infinite loop with while True:. All the following steps should be indented inside this loop.</a:t>
            </a:r>
          </a:p>
          <a:p>
            <a:r>
              <a:rPr lang="en-US" dirty="0"/>
              <a:t>Prompt the user for their guess using input</a:t>
            </a:r>
            <a:r>
              <a:rPr lang="en-US" dirty="0" smtClean="0"/>
              <a:t>().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126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3: Making it Robust with try...except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Inside the loop, start a try block.</a:t>
            </a:r>
          </a:p>
          <a:p>
            <a:r>
              <a:rPr lang="en-US" dirty="0"/>
              <a:t>Inside the try block, convert the user's input string to an integer using </a:t>
            </a:r>
            <a:r>
              <a:rPr lang="en-US" dirty="0" err="1"/>
              <a:t>int</a:t>
            </a:r>
            <a:r>
              <a:rPr lang="en-US" dirty="0"/>
              <a:t>().</a:t>
            </a:r>
          </a:p>
          <a:p>
            <a:r>
              <a:rPr lang="en-US" dirty="0"/>
              <a:t>After the try block, add an except </a:t>
            </a:r>
            <a:r>
              <a:rPr lang="en-US" dirty="0" err="1"/>
              <a:t>ValueError</a:t>
            </a:r>
            <a:r>
              <a:rPr lang="en-US" dirty="0"/>
              <a:t>: block.</a:t>
            </a:r>
          </a:p>
          <a:p>
            <a:r>
              <a:rPr lang="en-US" dirty="0"/>
              <a:t>Inside the except block, print a message like "That's not a valid number! Please try again." and use the continue keyword to restart the loop immediately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858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Part 4: The Logic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After</a:t>
            </a:r>
            <a:r>
              <a:rPr lang="en-US" dirty="0"/>
              <a:t> the try...except block (but still inside the loop), write your if/</a:t>
            </a:r>
            <a:r>
              <a:rPr lang="en-US" dirty="0" err="1"/>
              <a:t>elif</a:t>
            </a:r>
            <a:r>
              <a:rPr lang="en-US" dirty="0"/>
              <a:t>/else block to compare the </a:t>
            </a:r>
            <a:r>
              <a:rPr lang="en-US" dirty="0" err="1"/>
              <a:t>user_guess</a:t>
            </a:r>
            <a:r>
              <a:rPr lang="en-US" dirty="0"/>
              <a:t> to the </a:t>
            </a:r>
            <a:r>
              <a:rPr lang="en-US" dirty="0" err="1"/>
              <a:t>secret_number</a:t>
            </a:r>
            <a:r>
              <a:rPr lang="en-US" dirty="0"/>
              <a:t>.</a:t>
            </a:r>
          </a:p>
          <a:p>
            <a:r>
              <a:rPr lang="en-US" b="1" dirty="0"/>
              <a:t>if</a:t>
            </a:r>
            <a:r>
              <a:rPr lang="en-US" dirty="0"/>
              <a:t> the guess is less than the secret number, print "Too low! Guess again."</a:t>
            </a:r>
          </a:p>
          <a:p>
            <a:r>
              <a:rPr lang="en-US" b="1" dirty="0" err="1"/>
              <a:t>elif</a:t>
            </a:r>
            <a:r>
              <a:rPr lang="en-US" dirty="0"/>
              <a:t> the guess is greater than the secret number, print "Too high! Guess again."</a:t>
            </a:r>
          </a:p>
          <a:p>
            <a:r>
              <a:rPr lang="en-US" b="1" dirty="0"/>
              <a:t>else</a:t>
            </a:r>
            <a:r>
              <a:rPr lang="en-US" dirty="0"/>
              <a:t> (this means they must have guessed correctly), print a congratulatory message like "You got it! The number was X."</a:t>
            </a:r>
          </a:p>
          <a:p>
            <a:r>
              <a:rPr lang="en-US" dirty="0"/>
              <a:t>After the congratulatory message, use the break keyword to exit the while loop and end the game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6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 / Bonus Features: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Turn Counter:</a:t>
            </a:r>
            <a:r>
              <a:rPr lang="en-US" dirty="0"/>
              <a:t> Create a variable </a:t>
            </a:r>
            <a:r>
              <a:rPr lang="en-US" dirty="0" err="1"/>
              <a:t>guess_count</a:t>
            </a:r>
            <a:r>
              <a:rPr lang="en-US" dirty="0"/>
              <a:t> before the loop starts. Increment it by 1 every time the user makes a </a:t>
            </a:r>
            <a:r>
              <a:rPr lang="en-US" i="1" dirty="0"/>
              <a:t>valid</a:t>
            </a:r>
            <a:r>
              <a:rPr lang="en-US" dirty="0"/>
              <a:t> guess. When they win, tell them how many guesses it took.</a:t>
            </a:r>
          </a:p>
          <a:p>
            <a:r>
              <a:rPr lang="en-US" b="1" dirty="0"/>
              <a:t>Limit the Number of Guesses:</a:t>
            </a:r>
            <a:r>
              <a:rPr lang="en-US" dirty="0"/>
              <a:t> Give the user only 7 tries. If </a:t>
            </a:r>
            <a:r>
              <a:rPr lang="en-US" dirty="0" err="1"/>
              <a:t>guess_count</a:t>
            </a:r>
            <a:r>
              <a:rPr lang="en-US" dirty="0"/>
              <a:t> reaches 7 and they still haven't guessed the number, end the game and reveal the secret number.</a:t>
            </a:r>
          </a:p>
        </p:txBody>
      </p:sp>
    </p:spTree>
    <p:extLst>
      <p:ext uri="{BB962C8B-B14F-4D97-AF65-F5344CB8AC3E}">
        <p14:creationId xmlns:p14="http://schemas.microsoft.com/office/powerpoint/2010/main" val="3248942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Today's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6"/>
            <a:ext cx="4847908" cy="3953193"/>
          </a:xfrm>
        </p:spPr>
        <p:txBody>
          <a:bodyPr>
            <a:noAutofit/>
          </a:bodyPr>
          <a:lstStyle/>
          <a:p>
            <a:r>
              <a:rPr lang="en-US" sz="2000" b="1" dirty="0"/>
              <a:t>The Crossroads - if and else Statements</a:t>
            </a:r>
            <a:endParaRPr lang="en-US" sz="2000" dirty="0"/>
          </a:p>
          <a:p>
            <a:pPr lvl="1"/>
            <a:r>
              <a:rPr lang="en-US" sz="1800" dirty="0"/>
              <a:t>The Concept of Control Flow</a:t>
            </a:r>
          </a:p>
          <a:p>
            <a:pPr lvl="1"/>
            <a:r>
              <a:rPr lang="en-US" sz="1800" dirty="0"/>
              <a:t>The if Statement: The Basic Decision</a:t>
            </a:r>
          </a:p>
          <a:p>
            <a:pPr lvl="1"/>
            <a:r>
              <a:rPr lang="en-US" sz="1800" dirty="0"/>
              <a:t>Python's "Truthiness": Beyond True and False</a:t>
            </a:r>
          </a:p>
          <a:p>
            <a:pPr lvl="1"/>
            <a:r>
              <a:rPr lang="en-US" sz="1800" dirty="0"/>
              <a:t>The else Statement: The Alternative Path</a:t>
            </a:r>
          </a:p>
          <a:p>
            <a:pPr lvl="1"/>
            <a:r>
              <a:rPr lang="en-US" sz="1800" i="1" dirty="0"/>
              <a:t>Interactive Exercises on basic </a:t>
            </a:r>
            <a:r>
              <a:rPr lang="en-US" sz="1800" i="1" dirty="0" smtClean="0"/>
              <a:t>decisions</a:t>
            </a:r>
            <a:endParaRPr lang="en-US" sz="1800" dirty="0" smtClean="0"/>
          </a:p>
          <a:p>
            <a:r>
              <a:rPr lang="en-US" sz="2000" b="1" dirty="0"/>
              <a:t>Handling Multiple Paths &amp; Complex Logic</a:t>
            </a:r>
            <a:endParaRPr lang="en-US" sz="2000" dirty="0"/>
          </a:p>
          <a:p>
            <a:pPr lvl="1"/>
            <a:r>
              <a:rPr lang="en-US" sz="1800" dirty="0"/>
              <a:t>The </a:t>
            </a:r>
            <a:r>
              <a:rPr lang="en-US" sz="1800" dirty="0" err="1"/>
              <a:t>elif</a:t>
            </a:r>
            <a:r>
              <a:rPr lang="en-US" sz="1800" dirty="0"/>
              <a:t> Statement: Avoiding Messy </a:t>
            </a:r>
            <a:r>
              <a:rPr lang="en-US" sz="1800" dirty="0" smtClean="0"/>
              <a:t>Nesting</a:t>
            </a:r>
          </a:p>
          <a:p>
            <a:pPr lvl="1"/>
            <a:r>
              <a:rPr lang="en-US" sz="1800" dirty="0"/>
              <a:t>Building Complex Conditions with and, or, </a:t>
            </a:r>
            <a:r>
              <a:rPr lang="en-US" sz="1800" dirty="0" smtClean="0"/>
              <a:t>not</a:t>
            </a:r>
            <a:endParaRPr lang="en-US" sz="18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370320" y="2249486"/>
            <a:ext cx="4677091" cy="41513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 smtClean="0"/>
              <a:t>Nested </a:t>
            </a:r>
            <a:r>
              <a:rPr lang="en-US" dirty="0"/>
              <a:t>Conditionals: When a Decision Depends on Another</a:t>
            </a:r>
          </a:p>
          <a:p>
            <a:pPr lvl="1"/>
            <a:r>
              <a:rPr lang="en-US" i="1" dirty="0"/>
              <a:t>Interactive Exercises on grading and access control</a:t>
            </a:r>
            <a:endParaRPr lang="en-US" dirty="0"/>
          </a:p>
          <a:p>
            <a:r>
              <a:rPr lang="en-US" b="1" dirty="0" err="1" smtClean="0"/>
              <a:t>Pythonic</a:t>
            </a:r>
            <a:r>
              <a:rPr lang="en-US" b="1" dirty="0" smtClean="0"/>
              <a:t> </a:t>
            </a:r>
            <a:r>
              <a:rPr lang="en-US" b="1" dirty="0"/>
              <a:t>Conditionals, Error Handling &amp; The Lab</a:t>
            </a:r>
            <a:endParaRPr lang="en-US" dirty="0"/>
          </a:p>
          <a:p>
            <a:pPr lvl="1"/>
            <a:r>
              <a:rPr lang="en-US" dirty="0"/>
              <a:t>The Ternary Operator: A Concise if/else</a:t>
            </a:r>
          </a:p>
          <a:p>
            <a:pPr lvl="1"/>
            <a:r>
              <a:rPr lang="en-US" b="1" dirty="0"/>
              <a:t>The Problem: When Programs Crash</a:t>
            </a:r>
            <a:endParaRPr lang="en-US" dirty="0"/>
          </a:p>
          <a:p>
            <a:pPr lvl="1"/>
            <a:r>
              <a:rPr lang="en-US" b="1" dirty="0"/>
              <a:t>The Solution: Handling Errors with try...except</a:t>
            </a:r>
            <a:endParaRPr lang="en-US" dirty="0"/>
          </a:p>
          <a:p>
            <a:pPr lvl="1"/>
            <a:r>
              <a:rPr lang="en-US" b="1" dirty="0"/>
              <a:t>Hands-On Lab: The Number Guessing Game</a:t>
            </a:r>
            <a:endParaRPr lang="en-US" dirty="0"/>
          </a:p>
          <a:p>
            <a:pPr lvl="1"/>
            <a:r>
              <a:rPr lang="en-US" dirty="0"/>
              <a:t>Q&amp;A and Wrap-up</a:t>
            </a:r>
          </a:p>
        </p:txBody>
      </p:sp>
    </p:spTree>
    <p:extLst>
      <p:ext uri="{BB962C8B-B14F-4D97-AF65-F5344CB8AC3E}">
        <p14:creationId xmlns:p14="http://schemas.microsoft.com/office/powerpoint/2010/main" val="4265737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Crossroads - if and </a:t>
            </a:r>
            <a:r>
              <a:rPr lang="en-US" b="1" dirty="0" smtClean="0"/>
              <a:t>else</a:t>
            </a:r>
            <a:br>
              <a:rPr lang="en-US" b="1" dirty="0" smtClean="0"/>
            </a:br>
            <a:r>
              <a:rPr lang="en-US" sz="2000" b="1" dirty="0"/>
              <a:t>The Concept of Control </a:t>
            </a:r>
            <a:r>
              <a:rPr lang="en-US" sz="2000" b="1" dirty="0" smtClean="0"/>
              <a:t>Flow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 of a program as a recipe. So far, we've only written recipes that are a straight list of steps. But most real-world instructions involve decisions: "If the mix is too dry, add more water, otherwise, continue."</a:t>
            </a:r>
          </a:p>
          <a:p>
            <a:r>
              <a:rPr lang="en-US" dirty="0"/>
              <a:t>Control flow statements allow us to direct the path of execution in our code based on certain conditions. The if statement is the most fundamental tool for this.</a:t>
            </a:r>
          </a:p>
        </p:txBody>
      </p:sp>
    </p:spTree>
    <p:extLst>
      <p:ext uri="{BB962C8B-B14F-4D97-AF65-F5344CB8AC3E}">
        <p14:creationId xmlns:p14="http://schemas.microsoft.com/office/powerpoint/2010/main" val="412852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 if Statement: The Basic </a:t>
            </a:r>
            <a:r>
              <a:rPr lang="en-US" b="1" dirty="0" smtClean="0"/>
              <a:t>Decision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3963987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 if statement evaluates a condition. If that condition is True, the indented block of code below it is executed. If it's False, the block is skipped.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38800" y="2249487"/>
            <a:ext cx="589788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Syntax: if condition:</a:t>
            </a:r>
          </a:p>
          <a:p>
            <a:r>
              <a:rPr lang="en-US" sz="2400" dirty="0"/>
              <a:t>#             </a:t>
            </a:r>
            <a:r>
              <a:rPr lang="en-US" sz="2400" dirty="0" err="1"/>
              <a:t>indented_code_block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temperature = 35</a:t>
            </a:r>
          </a:p>
          <a:p>
            <a:endParaRPr lang="en-US" sz="2400" dirty="0"/>
          </a:p>
          <a:p>
            <a:r>
              <a:rPr lang="en-US" sz="2400" dirty="0"/>
              <a:t>if temperature &gt; 30:</a:t>
            </a:r>
          </a:p>
          <a:p>
            <a:r>
              <a:rPr lang="en-US" sz="2400" dirty="0"/>
              <a:t>    print("It's a hot day!")</a:t>
            </a:r>
          </a:p>
          <a:p>
            <a:r>
              <a:rPr lang="en-US" sz="2400" dirty="0"/>
              <a:t>    print("Remember to stay hydrated.")</a:t>
            </a:r>
          </a:p>
          <a:p>
            <a:endParaRPr lang="en-US" sz="2400" dirty="0"/>
          </a:p>
          <a:p>
            <a:r>
              <a:rPr lang="en-US" sz="2400" dirty="0"/>
              <a:t>print("The program continues here, regardless of the temperature.")</a:t>
            </a:r>
          </a:p>
        </p:txBody>
      </p:sp>
    </p:spTree>
    <p:extLst>
      <p:ext uri="{BB962C8B-B14F-4D97-AF65-F5344CB8AC3E}">
        <p14:creationId xmlns:p14="http://schemas.microsoft.com/office/powerpoint/2010/main" val="393123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Python's "Truthiness</a:t>
            </a:r>
            <a:r>
              <a:rPr lang="en-US" b="1" dirty="0" smtClean="0"/>
              <a:t>"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3" y="2249487"/>
            <a:ext cx="3857308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 Python, you don't need an explicit == True in your condition. Many values are considered "</a:t>
            </a:r>
            <a:r>
              <a:rPr lang="en-US" dirty="0" err="1" smtClean="0"/>
              <a:t>truthy</a:t>
            </a:r>
            <a:r>
              <a:rPr lang="en-US" dirty="0" smtClean="0"/>
              <a:t>" or "</a:t>
            </a:r>
            <a:r>
              <a:rPr lang="en-US" dirty="0" err="1" smtClean="0"/>
              <a:t>falsy</a:t>
            </a:r>
            <a:r>
              <a:rPr lang="en-US" dirty="0" smtClean="0"/>
              <a:t>" on their own. This leads to cleaner, more readable code.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89611" y="224948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Falsy</a:t>
            </a:r>
            <a:r>
              <a:rPr lang="en-US" sz="2400" b="1" dirty="0"/>
              <a:t> Values (behave like False</a:t>
            </a:r>
            <a:r>
              <a:rPr lang="en-US" sz="2400" b="1" dirty="0" smtClean="0"/>
              <a:t>):</a:t>
            </a:r>
          </a:p>
          <a:p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number 0 or </a:t>
            </a:r>
            <a:r>
              <a:rPr lang="en-US" sz="2400" dirty="0" smtClean="0"/>
              <a:t>0.0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 empty string </a:t>
            </a:r>
            <a:r>
              <a:rPr lang="en-US" sz="2400" dirty="0" smtClean="0"/>
              <a:t>"“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An empty list [], tuple </a:t>
            </a:r>
            <a:r>
              <a:rPr lang="en-US" sz="2400" dirty="0" smtClean="0"/>
              <a:t>(),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dictionary</a:t>
            </a:r>
            <a:r>
              <a:rPr lang="en-US" sz="2400" dirty="0"/>
              <a:t> {}, or set set</a:t>
            </a:r>
            <a:r>
              <a:rPr lang="en-US" sz="2400" dirty="0" smtClean="0"/>
              <a:t>()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special value None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41413" y="5131415"/>
            <a:ext cx="3857308" cy="144655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Everything else is </a:t>
            </a:r>
            <a:r>
              <a:rPr lang="en-US" sz="44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Truthy</a:t>
            </a:r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!</a:t>
            </a:r>
            <a:endParaRPr lang="en-US" sz="4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5951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27760" y="548640"/>
            <a:ext cx="986028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# Un-</a:t>
            </a:r>
            <a:r>
              <a:rPr lang="en-US" sz="3200" dirty="0" err="1"/>
              <a:t>Pythonic</a:t>
            </a:r>
            <a:r>
              <a:rPr lang="en-US" sz="3200" dirty="0"/>
              <a:t> way</a:t>
            </a:r>
          </a:p>
          <a:p>
            <a:r>
              <a:rPr lang="en-US" sz="3200" dirty="0" err="1"/>
              <a:t>user_list</a:t>
            </a:r>
            <a:r>
              <a:rPr lang="en-US" sz="3200" dirty="0"/>
              <a:t> = []</a:t>
            </a:r>
          </a:p>
          <a:p>
            <a:r>
              <a:rPr lang="en-US" sz="3200" dirty="0"/>
              <a:t>if </a:t>
            </a:r>
            <a:r>
              <a:rPr lang="en-US" sz="3200" dirty="0" err="1"/>
              <a:t>len</a:t>
            </a:r>
            <a:r>
              <a:rPr lang="en-US" sz="3200" dirty="0"/>
              <a:t>(</a:t>
            </a:r>
            <a:r>
              <a:rPr lang="en-US" sz="3200" dirty="0" err="1"/>
              <a:t>user_list</a:t>
            </a:r>
            <a:r>
              <a:rPr lang="en-US" sz="3200" dirty="0"/>
              <a:t>) == 0:</a:t>
            </a:r>
          </a:p>
          <a:p>
            <a:r>
              <a:rPr lang="en-US" sz="3200" dirty="0"/>
              <a:t>    print("No users found.")</a:t>
            </a:r>
          </a:p>
          <a:p>
            <a:endParaRPr lang="en-US" sz="3200" dirty="0"/>
          </a:p>
          <a:p>
            <a:r>
              <a:rPr lang="en-US" sz="3200" dirty="0"/>
              <a:t># </a:t>
            </a:r>
            <a:r>
              <a:rPr lang="en-US" sz="3200" dirty="0" err="1"/>
              <a:t>Pythonic</a:t>
            </a:r>
            <a:r>
              <a:rPr lang="en-US" sz="3200" dirty="0"/>
              <a:t> way using Truthiness</a:t>
            </a:r>
          </a:p>
          <a:p>
            <a:r>
              <a:rPr lang="en-US" sz="3200" dirty="0"/>
              <a:t>if not </a:t>
            </a:r>
            <a:r>
              <a:rPr lang="en-US" sz="3200" dirty="0" err="1"/>
              <a:t>user_list</a:t>
            </a:r>
            <a:r>
              <a:rPr lang="en-US" sz="3200" dirty="0"/>
              <a:t>: # "if the list is not </a:t>
            </a:r>
            <a:r>
              <a:rPr lang="en-US" sz="3200" dirty="0" err="1"/>
              <a:t>truthy</a:t>
            </a:r>
            <a:r>
              <a:rPr lang="en-US" sz="3200" dirty="0"/>
              <a:t> (i.e., it's empty)"</a:t>
            </a:r>
          </a:p>
          <a:p>
            <a:r>
              <a:rPr lang="en-US" sz="3200" dirty="0"/>
              <a:t>    print("No users found.")</a:t>
            </a:r>
          </a:p>
          <a:p>
            <a:endParaRPr lang="en-US" sz="3200" dirty="0"/>
          </a:p>
          <a:p>
            <a:r>
              <a:rPr lang="en-US" sz="3200" dirty="0"/>
              <a:t>name = input("Enter your name: ")</a:t>
            </a:r>
          </a:p>
          <a:p>
            <a:r>
              <a:rPr lang="en-US" sz="3200" dirty="0"/>
              <a:t>if name: # "if the name is </a:t>
            </a:r>
            <a:r>
              <a:rPr lang="en-US" sz="3200" dirty="0" err="1"/>
              <a:t>truthy</a:t>
            </a:r>
            <a:r>
              <a:rPr lang="en-US" sz="3200" dirty="0"/>
              <a:t> (i.e., not an empty string)"</a:t>
            </a:r>
          </a:p>
          <a:p>
            <a:r>
              <a:rPr lang="en-US" sz="3200" dirty="0"/>
              <a:t>    print(</a:t>
            </a:r>
            <a:r>
              <a:rPr lang="en-US" sz="3200" dirty="0" err="1"/>
              <a:t>f"Welcome</a:t>
            </a:r>
            <a:r>
              <a:rPr lang="en-US" sz="3200" dirty="0"/>
              <a:t>, {name}!")</a:t>
            </a:r>
          </a:p>
        </p:txBody>
      </p:sp>
    </p:spTree>
    <p:extLst>
      <p:ext uri="{BB962C8B-B14F-4D97-AF65-F5344CB8AC3E}">
        <p14:creationId xmlns:p14="http://schemas.microsoft.com/office/powerpoint/2010/main" val="2451478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 else Statement: The Alternative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 else statement provides a block of code to execute if the if condition is False.</a:t>
            </a:r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1141412" y="3429000"/>
            <a:ext cx="92522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age = 17</a:t>
            </a:r>
          </a:p>
          <a:p>
            <a:endParaRPr lang="en-US" sz="2400" dirty="0"/>
          </a:p>
          <a:p>
            <a:r>
              <a:rPr lang="en-US" sz="2400" dirty="0"/>
              <a:t>if age &gt;= 18:</a:t>
            </a:r>
          </a:p>
          <a:p>
            <a:r>
              <a:rPr lang="en-US" sz="2400" dirty="0"/>
              <a:t>    print("You are eligible to vote.")</a:t>
            </a:r>
          </a:p>
          <a:p>
            <a:r>
              <a:rPr lang="en-US" sz="2400" dirty="0"/>
              <a:t>else:</a:t>
            </a:r>
          </a:p>
          <a:p>
            <a:r>
              <a:rPr lang="en-US" sz="2400" dirty="0"/>
              <a:t>    print("You are not yet eligible to vote.")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years_left</a:t>
            </a:r>
            <a:r>
              <a:rPr lang="en-US" sz="2400" dirty="0"/>
              <a:t> = 18 - age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f"You</a:t>
            </a:r>
            <a:r>
              <a:rPr lang="en-US" sz="2400" dirty="0"/>
              <a:t> can vote in {</a:t>
            </a:r>
            <a:r>
              <a:rPr lang="en-US" sz="2400" dirty="0" err="1"/>
              <a:t>years_left</a:t>
            </a:r>
            <a:r>
              <a:rPr lang="en-US" sz="2400" dirty="0"/>
              <a:t>} year(s).")</a:t>
            </a:r>
          </a:p>
        </p:txBody>
      </p:sp>
    </p:spTree>
    <p:extLst>
      <p:ext uri="{BB962C8B-B14F-4D97-AF65-F5344CB8AC3E}">
        <p14:creationId xmlns:p14="http://schemas.microsoft.com/office/powerpoint/2010/main" val="33740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In-Class </a:t>
            </a:r>
            <a:r>
              <a:rPr lang="en-US" b="1" dirty="0" smtClean="0"/>
              <a:t>Exercise: </a:t>
            </a:r>
            <a:r>
              <a:rPr lang="en-US" b="1" dirty="0"/>
              <a:t>Login 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variable password = "python123".</a:t>
            </a:r>
          </a:p>
          <a:p>
            <a:r>
              <a:rPr lang="en-US" dirty="0"/>
              <a:t>Ask the user to enter a password using input().</a:t>
            </a:r>
          </a:p>
          <a:p>
            <a:r>
              <a:rPr lang="en-US" dirty="0"/>
              <a:t>Write an if/else statement that checks if the user's input matches the stored password.</a:t>
            </a:r>
          </a:p>
          <a:p>
            <a:r>
              <a:rPr lang="en-US" dirty="0"/>
              <a:t>Print "Access Granted" or "Access Denied"</a:t>
            </a:r>
          </a:p>
        </p:txBody>
      </p:sp>
    </p:spTree>
    <p:extLst>
      <p:ext uri="{BB962C8B-B14F-4D97-AF65-F5344CB8AC3E}">
        <p14:creationId xmlns:p14="http://schemas.microsoft.com/office/powerpoint/2010/main" val="132852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1359</TotalTime>
  <Words>1085</Words>
  <Application>Microsoft Office PowerPoint</Application>
  <PresentationFormat>Widescreen</PresentationFormat>
  <Paragraphs>208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Trebuchet MS</vt:lpstr>
      <vt:lpstr>Tw Cen MT</vt:lpstr>
      <vt:lpstr>Circuit</vt:lpstr>
      <vt:lpstr>Module 1: Core Python &amp; Data</vt:lpstr>
      <vt:lpstr>Directing the Flow: Conditional Logic &amp; Error Handling</vt:lpstr>
      <vt:lpstr>Today's Agenda</vt:lpstr>
      <vt:lpstr>The Crossroads - if and else The Concept of Control Flow</vt:lpstr>
      <vt:lpstr>The if Statement: The Basic Decision</vt:lpstr>
      <vt:lpstr>Python's "Truthiness"</vt:lpstr>
      <vt:lpstr>PowerPoint Presentation</vt:lpstr>
      <vt:lpstr>The else Statement: The Alternative Path</vt:lpstr>
      <vt:lpstr>In-Class Exercise: Login Check</vt:lpstr>
      <vt:lpstr>Handling Multiple Paths &amp; Complex Logic The elif Statement: The "Else If"</vt:lpstr>
      <vt:lpstr>PowerPoint Presentation</vt:lpstr>
      <vt:lpstr>Safe Access with .get() </vt:lpstr>
      <vt:lpstr>Building Complex Conditions with and, or, not</vt:lpstr>
      <vt:lpstr>In-Class Exercise: Theme Park Ride Access</vt:lpstr>
      <vt:lpstr>Pythonic Conditionals The Ternary Operator: A Concise if/else</vt:lpstr>
      <vt:lpstr>The Problem: When Programs Crash</vt:lpstr>
      <vt:lpstr>The Solution: Handling Errors with try...except</vt:lpstr>
      <vt:lpstr>Syntax</vt:lpstr>
      <vt:lpstr>PowerPoint Presentation</vt:lpstr>
      <vt:lpstr>In-Class Exercise: Safe Division Calculator</vt:lpstr>
      <vt:lpstr>Hands-On Lab: The Number Guessing Game</vt:lpstr>
      <vt:lpstr>Part 1: Setup</vt:lpstr>
      <vt:lpstr>Part 2: The Game Loop</vt:lpstr>
      <vt:lpstr>Part 3: Making it Robust with try...except</vt:lpstr>
      <vt:lpstr>Part 4: The Logic</vt:lpstr>
      <vt:lpstr>Challenge / Bonus Features: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</dc:creator>
  <cp:lastModifiedBy>A</cp:lastModifiedBy>
  <cp:revision>81</cp:revision>
  <dcterms:created xsi:type="dcterms:W3CDTF">2025-08-15T11:55:55Z</dcterms:created>
  <dcterms:modified xsi:type="dcterms:W3CDTF">2025-08-22T12:13:47Z</dcterms:modified>
</cp:coreProperties>
</file>