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8" r:id="rId3"/>
    <p:sldId id="257" r:id="rId4"/>
    <p:sldId id="295" r:id="rId5"/>
    <p:sldId id="343" r:id="rId6"/>
    <p:sldId id="344" r:id="rId7"/>
    <p:sldId id="345" r:id="rId8"/>
    <p:sldId id="352" r:id="rId9"/>
    <p:sldId id="353" r:id="rId10"/>
    <p:sldId id="354" r:id="rId11"/>
    <p:sldId id="355" r:id="rId12"/>
    <p:sldId id="346" r:id="rId13"/>
    <p:sldId id="356" r:id="rId14"/>
    <p:sldId id="342" r:id="rId15"/>
    <p:sldId id="347" r:id="rId16"/>
    <p:sldId id="348" r:id="rId17"/>
    <p:sldId id="349" r:id="rId18"/>
    <p:sldId id="350" r:id="rId19"/>
    <p:sldId id="351" r:id="rId20"/>
    <p:sldId id="357" r:id="rId21"/>
    <p:sldId id="358" r:id="rId22"/>
    <p:sldId id="359" r:id="rId23"/>
    <p:sldId id="360" r:id="rId24"/>
    <p:sldId id="361" r:id="rId25"/>
    <p:sldId id="362" r:id="rId26"/>
    <p:sldId id="363" r:id="rId27"/>
    <p:sldId id="364" r:id="rId28"/>
    <p:sldId id="3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42" d="100"/>
          <a:sy n="42" d="100"/>
        </p:scale>
        <p:origin x="652" y="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8D0131-D2A1-4F52-81FE-03D0C9E0C998}" type="datetimeFigureOut">
              <a:rPr lang="en-US" smtClean="0"/>
              <a:t>8/25/2025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32376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84308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947736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205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686150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8D0131-D2A1-4F52-81FE-03D0C9E0C998}"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72749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8D0131-D2A1-4F52-81FE-03D0C9E0C998}"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054780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325513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5499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2898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8D0131-D2A1-4F52-81FE-03D0C9E0C998}"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46893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8D0131-D2A1-4F52-81FE-03D0C9E0C998}"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0221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8D0131-D2A1-4F52-81FE-03D0C9E0C998}" type="datetimeFigureOut">
              <a:rPr lang="en-US" smtClean="0"/>
              <a:t>8/25/2025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63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8D0131-D2A1-4F52-81FE-03D0C9E0C998}"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54841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D0131-D2A1-4F52-81FE-03D0C9E0C998}" type="datetimeFigureOut">
              <a:rPr lang="en-US" smtClean="0"/>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71819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35605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9636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8D0131-D2A1-4F52-81FE-03D0C9E0C998}" type="datetimeFigureOut">
              <a:rPr lang="en-US" smtClean="0"/>
              <a:t>8/25/2025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C3EB79-76A8-4B61-9F0B-B0A2D82D4496}" type="slidenum">
              <a:rPr lang="en-US" smtClean="0"/>
              <a:t>‹#›</a:t>
            </a:fld>
            <a:endParaRPr lang="en-US"/>
          </a:p>
        </p:txBody>
      </p:sp>
    </p:spTree>
    <p:extLst>
      <p:ext uri="{BB962C8B-B14F-4D97-AF65-F5344CB8AC3E}">
        <p14:creationId xmlns:p14="http://schemas.microsoft.com/office/powerpoint/2010/main" val="102287131"/>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 Core Python &amp; Data</a:t>
            </a:r>
          </a:p>
        </p:txBody>
      </p:sp>
      <p:sp>
        <p:nvSpPr>
          <p:cNvPr id="3" name="Subtitle 2"/>
          <p:cNvSpPr>
            <a:spLocks noGrp="1"/>
          </p:cNvSpPr>
          <p:nvPr>
            <p:ph type="subTitle" idx="1"/>
          </p:nvPr>
        </p:nvSpPr>
        <p:spPr>
          <a:xfrm>
            <a:off x="1876423" y="4775518"/>
            <a:ext cx="8791575" cy="1655762"/>
          </a:xfrm>
        </p:spPr>
        <p:txBody>
          <a:bodyPr/>
          <a:lstStyle/>
          <a:p>
            <a:pPr algn="r"/>
            <a:r>
              <a:rPr lang="en-US" dirty="0" smtClean="0"/>
              <a:t>Week: 1 Lecture: </a:t>
            </a:r>
            <a:r>
              <a:rPr lang="en-US" dirty="0" smtClean="0"/>
              <a:t>7</a:t>
            </a:r>
            <a:endParaRPr lang="en-US" dirty="0" smtClean="0"/>
          </a:p>
          <a:p>
            <a:pPr algn="r"/>
            <a:r>
              <a:rPr lang="en-US" dirty="0" err="1" smtClean="0"/>
              <a:t>DatE</a:t>
            </a:r>
            <a:r>
              <a:rPr lang="en-US" dirty="0" smtClean="0"/>
              <a:t>: </a:t>
            </a:r>
            <a:r>
              <a:rPr lang="en-US" dirty="0" smtClean="0"/>
              <a:t>25/08/2025</a:t>
            </a:r>
            <a:endParaRPr lang="en-US" dirty="0" smtClean="0"/>
          </a:p>
          <a:p>
            <a:pPr algn="r"/>
            <a:r>
              <a:rPr lang="en-US" dirty="0"/>
              <a:t>Instructor: Orangzaib </a:t>
            </a:r>
            <a:r>
              <a:rPr lang="en-US" dirty="0" err="1" smtClean="0"/>
              <a:t>Rajpoot</a:t>
            </a:r>
            <a:endParaRPr lang="en-US" dirty="0"/>
          </a:p>
        </p:txBody>
      </p:sp>
    </p:spTree>
    <p:extLst>
      <p:ext uri="{BB962C8B-B14F-4D97-AF65-F5344CB8AC3E}">
        <p14:creationId xmlns:p14="http://schemas.microsoft.com/office/powerpoint/2010/main" val="4272976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Looping Over Multiple Lists: The zip() </a:t>
            </a:r>
            <a:r>
              <a:rPr lang="en-US" b="1" dirty="0" smtClean="0"/>
              <a:t>Function</a:t>
            </a:r>
            <a:endParaRPr lang="en-US" dirty="0"/>
          </a:p>
        </p:txBody>
      </p:sp>
      <p:sp>
        <p:nvSpPr>
          <p:cNvPr id="3" name="Content Placeholder 2"/>
          <p:cNvSpPr>
            <a:spLocks noGrp="1"/>
          </p:cNvSpPr>
          <p:nvPr>
            <p:ph idx="1"/>
          </p:nvPr>
        </p:nvSpPr>
        <p:spPr/>
        <p:txBody>
          <a:bodyPr/>
          <a:lstStyle/>
          <a:p>
            <a:r>
              <a:rPr lang="en-US" dirty="0"/>
              <a:t>What if you have two or more lists that correspond to each other? For example, a list of students and a list of their grades. The zip() function pairs them up. It creates an iterator that aggregates elements from each of the </a:t>
            </a:r>
            <a:r>
              <a:rPr lang="en-US" dirty="0" err="1"/>
              <a:t>iterables</a:t>
            </a:r>
            <a:r>
              <a:rPr lang="en-US" dirty="0" smtClean="0"/>
              <a:t>.</a:t>
            </a:r>
          </a:p>
          <a:p>
            <a:endParaRPr lang="en-US" dirty="0"/>
          </a:p>
          <a:p>
            <a:r>
              <a:rPr lang="en-US" dirty="0"/>
              <a:t>zip() stops as soon as one of the lists runs out of items.</a:t>
            </a:r>
            <a:endParaRPr lang="en-US" dirty="0"/>
          </a:p>
        </p:txBody>
      </p:sp>
    </p:spTree>
    <p:extLst>
      <p:ext uri="{BB962C8B-B14F-4D97-AF65-F5344CB8AC3E}">
        <p14:creationId xmlns:p14="http://schemas.microsoft.com/office/powerpoint/2010/main" val="3233231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students = ["Alice", "Bob", "Charlie"]</a:t>
            </a:r>
          </a:p>
          <a:p>
            <a:r>
              <a:rPr lang="en-US" dirty="0"/>
              <a:t>grades = [95, 88, 92]</a:t>
            </a:r>
          </a:p>
          <a:p>
            <a:r>
              <a:rPr lang="en-US" dirty="0"/>
              <a:t>ids = [101, 102, 103]</a:t>
            </a:r>
          </a:p>
          <a:p>
            <a:endParaRPr lang="en-US" dirty="0"/>
          </a:p>
          <a:p>
            <a:r>
              <a:rPr lang="en-US" dirty="0"/>
              <a:t>for student, grade, </a:t>
            </a:r>
            <a:r>
              <a:rPr lang="en-US" dirty="0" err="1"/>
              <a:t>student_id</a:t>
            </a:r>
            <a:r>
              <a:rPr lang="en-US" dirty="0"/>
              <a:t> in zip(students, grades, ids):</a:t>
            </a:r>
          </a:p>
          <a:p>
            <a:r>
              <a:rPr lang="en-US" dirty="0"/>
              <a:t>    print(</a:t>
            </a:r>
            <a:r>
              <a:rPr lang="en-US" dirty="0" err="1"/>
              <a:t>f"ID</a:t>
            </a:r>
            <a:r>
              <a:rPr lang="en-US" dirty="0"/>
              <a:t>: {</a:t>
            </a:r>
            <a:r>
              <a:rPr lang="en-US" dirty="0" err="1"/>
              <a:t>student_id</a:t>
            </a:r>
            <a:r>
              <a:rPr lang="en-US" dirty="0"/>
              <a:t>} - Student: {student} - Grade: {grade}")</a:t>
            </a:r>
          </a:p>
        </p:txBody>
      </p:sp>
    </p:spTree>
    <p:extLst>
      <p:ext uri="{BB962C8B-B14F-4D97-AF65-F5344CB8AC3E}">
        <p14:creationId xmlns:p14="http://schemas.microsoft.com/office/powerpoint/2010/main" val="2511664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In-Class </a:t>
            </a:r>
            <a:r>
              <a:rPr lang="en-US" b="1" dirty="0" smtClean="0"/>
              <a:t>Exercise: </a:t>
            </a:r>
            <a:r>
              <a:rPr lang="en-US" b="1" dirty="0"/>
              <a:t>The </a:t>
            </a:r>
            <a:r>
              <a:rPr lang="en-US" b="1" dirty="0" err="1"/>
              <a:t>FizzBuzz</a:t>
            </a:r>
            <a:r>
              <a:rPr lang="en-US" b="1" dirty="0"/>
              <a:t> Challenge</a:t>
            </a:r>
            <a:endParaRPr lang="en-US" dirty="0"/>
          </a:p>
        </p:txBody>
      </p:sp>
      <p:sp>
        <p:nvSpPr>
          <p:cNvPr id="3" name="Content Placeholder 2"/>
          <p:cNvSpPr>
            <a:spLocks noGrp="1"/>
          </p:cNvSpPr>
          <p:nvPr>
            <p:ph idx="1"/>
          </p:nvPr>
        </p:nvSpPr>
        <p:spPr/>
        <p:txBody>
          <a:bodyPr>
            <a:normAutofit/>
          </a:bodyPr>
          <a:lstStyle/>
          <a:p>
            <a:pPr marL="0" indent="0">
              <a:buNone/>
            </a:pPr>
            <a:r>
              <a:rPr lang="en-US" dirty="0"/>
              <a:t>This is a classic programming interview question. Write a program that loops through the numbers from 1 to 100.</a:t>
            </a:r>
          </a:p>
          <a:p>
            <a:pPr lvl="1"/>
            <a:r>
              <a:rPr lang="en-US" dirty="0"/>
              <a:t>For multiples of three, print "Fizz" instead of the number.</a:t>
            </a:r>
          </a:p>
          <a:p>
            <a:pPr lvl="1"/>
            <a:r>
              <a:rPr lang="en-US" dirty="0"/>
              <a:t>For multiples of five, print "Buzz".</a:t>
            </a:r>
          </a:p>
          <a:p>
            <a:pPr lvl="1"/>
            <a:r>
              <a:rPr lang="en-US" dirty="0"/>
              <a:t>For numbers which are multiples of both three and five, print "</a:t>
            </a:r>
            <a:r>
              <a:rPr lang="en-US" dirty="0" err="1"/>
              <a:t>FizzBuzz</a:t>
            </a:r>
            <a:r>
              <a:rPr lang="en-US" dirty="0"/>
              <a:t>".</a:t>
            </a:r>
          </a:p>
          <a:p>
            <a:pPr lvl="1"/>
            <a:r>
              <a:rPr lang="en-US" dirty="0"/>
              <a:t>Otherwise, print the number.</a:t>
            </a:r>
            <a:br>
              <a:rPr lang="en-US" dirty="0"/>
            </a:br>
            <a:r>
              <a:rPr lang="en-US" dirty="0"/>
              <a:t>(Hint: You'll need a for loop with range() and if/</a:t>
            </a:r>
            <a:r>
              <a:rPr lang="en-US" dirty="0" err="1"/>
              <a:t>elif</a:t>
            </a:r>
            <a:r>
              <a:rPr lang="en-US" dirty="0"/>
              <a:t>/else with the modulus % operator</a:t>
            </a:r>
            <a:r>
              <a:rPr lang="en-US" dirty="0" smtClean="0"/>
              <a:t>).</a:t>
            </a:r>
            <a:endParaRPr lang="en-US" dirty="0"/>
          </a:p>
        </p:txBody>
      </p:sp>
    </p:spTree>
    <p:extLst>
      <p:ext uri="{BB962C8B-B14F-4D97-AF65-F5344CB8AC3E}">
        <p14:creationId xmlns:p14="http://schemas.microsoft.com/office/powerpoint/2010/main" val="240294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Create a list of numbers from 1 to 30 using list(range(1, 31)).</a:t>
            </a:r>
          </a:p>
          <a:p>
            <a:r>
              <a:rPr lang="en-US" dirty="0"/>
              <a:t>Use a for loop with enumerate(numbers, start=1) to iterate through the list.</a:t>
            </a:r>
          </a:p>
          <a:p>
            <a:r>
              <a:rPr lang="en-US" dirty="0"/>
              <a:t>For each number, check the </a:t>
            </a:r>
            <a:r>
              <a:rPr lang="en-US" dirty="0" err="1"/>
              <a:t>FizzBuzz</a:t>
            </a:r>
            <a:r>
              <a:rPr lang="en-US" dirty="0"/>
              <a:t> rules (multiples of 3, 5, or both).</a:t>
            </a:r>
          </a:p>
          <a:p>
            <a:r>
              <a:rPr lang="en-US" dirty="0"/>
              <a:t>Print the output in the format: Item #X - </a:t>
            </a:r>
            <a:r>
              <a:rPr lang="en-US" dirty="0" err="1"/>
              <a:t>FizzBuzz</a:t>
            </a:r>
            <a:r>
              <a:rPr lang="en-US" dirty="0"/>
              <a:t>, Item #Y - Fizz, Item #Z - Buzz, or Item #N - N</a:t>
            </a:r>
            <a:r>
              <a:rPr lang="en-US" dirty="0" smtClean="0"/>
              <a:t>.</a:t>
            </a:r>
            <a:endParaRPr lang="en-US" dirty="0"/>
          </a:p>
        </p:txBody>
      </p:sp>
    </p:spTree>
    <p:extLst>
      <p:ext uri="{BB962C8B-B14F-4D97-AF65-F5344CB8AC3E}">
        <p14:creationId xmlns:p14="http://schemas.microsoft.com/office/powerpoint/2010/main" val="77501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while Loop &amp; Controlling the Flow</a:t>
            </a:r>
            <a:br>
              <a:rPr lang="en-US" b="1" dirty="0"/>
            </a:br>
            <a:r>
              <a:rPr lang="en-US" sz="2400" b="1" dirty="0"/>
              <a:t>The while Loop: The Conditional Loop</a:t>
            </a:r>
          </a:p>
        </p:txBody>
      </p:sp>
      <p:sp>
        <p:nvSpPr>
          <p:cNvPr id="3" name="Content Placeholder 2"/>
          <p:cNvSpPr>
            <a:spLocks noGrp="1"/>
          </p:cNvSpPr>
          <p:nvPr>
            <p:ph idx="1"/>
          </p:nvPr>
        </p:nvSpPr>
        <p:spPr/>
        <p:txBody>
          <a:bodyPr/>
          <a:lstStyle/>
          <a:p>
            <a:r>
              <a:rPr lang="en-US" dirty="0"/>
              <a:t>While a for loop runs for a known number of iterations (the length of the sequence), a while loop runs as long as a certain condition remains True. It's perfect for situations where you don't know when the loop will end, like waiting for user input</a:t>
            </a:r>
            <a:r>
              <a:rPr lang="en-US" dirty="0" smtClean="0"/>
              <a:t>.</a:t>
            </a:r>
          </a:p>
          <a:p>
            <a:r>
              <a:rPr lang="en-US" b="1" dirty="0"/>
              <a:t>Syntax:</a:t>
            </a:r>
            <a:r>
              <a:rPr lang="en-US" dirty="0"/>
              <a:t> while condition:</a:t>
            </a:r>
            <a:endParaRPr lang="en-US" dirty="0"/>
          </a:p>
        </p:txBody>
      </p:sp>
    </p:spTree>
    <p:extLst>
      <p:ext uri="{BB962C8B-B14F-4D97-AF65-F5344CB8AC3E}">
        <p14:creationId xmlns:p14="http://schemas.microsoft.com/office/powerpoint/2010/main" val="2176645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count = 0</a:t>
            </a:r>
          </a:p>
          <a:p>
            <a:pPr marL="0" indent="0">
              <a:buNone/>
            </a:pPr>
            <a:r>
              <a:rPr lang="en-US" dirty="0"/>
              <a:t>while count &lt; 5:</a:t>
            </a:r>
          </a:p>
          <a:p>
            <a:pPr marL="0" indent="0">
              <a:buNone/>
            </a:pPr>
            <a:r>
              <a:rPr lang="en-US" dirty="0"/>
              <a:t>    print(</a:t>
            </a:r>
            <a:r>
              <a:rPr lang="en-US" dirty="0" err="1"/>
              <a:t>f"Count</a:t>
            </a:r>
            <a:r>
              <a:rPr lang="en-US" dirty="0"/>
              <a:t> is {count}")</a:t>
            </a:r>
          </a:p>
          <a:p>
            <a:pPr marL="0" indent="0">
              <a:buNone/>
            </a:pPr>
            <a:r>
              <a:rPr lang="en-US" dirty="0"/>
              <a:t>    count += 1 # CRITICAL: Update the variable to avoid an infinite loop!</a:t>
            </a:r>
          </a:p>
          <a:p>
            <a:pPr marL="0" indent="0">
              <a:buNone/>
            </a:pPr>
            <a:endParaRPr lang="en-US" dirty="0"/>
          </a:p>
          <a:p>
            <a:pPr marL="0" indent="0">
              <a:buNone/>
            </a:pPr>
            <a:r>
              <a:rPr lang="en-US" dirty="0"/>
              <a:t>print("Loop finished.")</a:t>
            </a:r>
          </a:p>
        </p:txBody>
      </p:sp>
    </p:spTree>
    <p:extLst>
      <p:ext uri="{BB962C8B-B14F-4D97-AF65-F5344CB8AC3E}">
        <p14:creationId xmlns:p14="http://schemas.microsoft.com/office/powerpoint/2010/main" val="1478147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Danger of Infinite Loops:</a:t>
            </a:r>
            <a:r>
              <a:rPr lang="en-US" dirty="0"/>
              <a:t> If the condition in a while loop never becomes False, the loop will run forever, and you'll have to manually stop your program. Always ensure something inside the loop can eventually change the condition.</a:t>
            </a:r>
            <a:endParaRPr lang="en-US" dirty="0"/>
          </a:p>
        </p:txBody>
      </p:sp>
    </p:spTree>
    <p:extLst>
      <p:ext uri="{BB962C8B-B14F-4D97-AF65-F5344CB8AC3E}">
        <p14:creationId xmlns:p14="http://schemas.microsoft.com/office/powerpoint/2010/main" val="2535558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Controlling Loops: break and </a:t>
            </a:r>
            <a:r>
              <a:rPr lang="en-US" b="1" dirty="0" smtClean="0"/>
              <a:t>continue</a:t>
            </a:r>
            <a:endParaRPr lang="en-US" dirty="0"/>
          </a:p>
        </p:txBody>
      </p:sp>
      <p:sp>
        <p:nvSpPr>
          <p:cNvPr id="3" name="Content Placeholder 2"/>
          <p:cNvSpPr>
            <a:spLocks noGrp="1"/>
          </p:cNvSpPr>
          <p:nvPr>
            <p:ph idx="1"/>
          </p:nvPr>
        </p:nvSpPr>
        <p:spPr/>
        <p:txBody>
          <a:bodyPr/>
          <a:lstStyle/>
          <a:p>
            <a:pPr marL="0" indent="0">
              <a:buNone/>
            </a:pPr>
            <a:r>
              <a:rPr lang="en-US" dirty="0"/>
              <a:t>Sometimes you need to exit a loop early or skip an iteration</a:t>
            </a:r>
            <a:r>
              <a:rPr lang="en-US" dirty="0" smtClean="0"/>
              <a:t>.</a:t>
            </a:r>
          </a:p>
          <a:p>
            <a:endParaRPr lang="en-US" dirty="0"/>
          </a:p>
          <a:p>
            <a:pPr lvl="1"/>
            <a:r>
              <a:rPr lang="en-US" dirty="0"/>
              <a:t>break: Immediately terminates the </a:t>
            </a:r>
            <a:r>
              <a:rPr lang="en-US" b="1" dirty="0"/>
              <a:t>innermost</a:t>
            </a:r>
            <a:r>
              <a:rPr lang="en-US" dirty="0"/>
              <a:t> loop it's in. The program continues executing the code </a:t>
            </a:r>
            <a:r>
              <a:rPr lang="en-US" i="1" dirty="0"/>
              <a:t>after</a:t>
            </a:r>
            <a:r>
              <a:rPr lang="en-US" dirty="0"/>
              <a:t> the loop.</a:t>
            </a:r>
          </a:p>
          <a:p>
            <a:pPr lvl="1"/>
            <a:r>
              <a:rPr lang="en-US" dirty="0"/>
              <a:t>continue: Immediately stops the </a:t>
            </a:r>
            <a:r>
              <a:rPr lang="en-US" i="1" dirty="0"/>
              <a:t>current iteration</a:t>
            </a:r>
            <a:r>
              <a:rPr lang="en-US" dirty="0"/>
              <a:t> and jumps to the top of the loop to start the next one.</a:t>
            </a:r>
          </a:p>
          <a:p>
            <a:endParaRPr lang="en-US" dirty="0"/>
          </a:p>
        </p:txBody>
      </p:sp>
    </p:spTree>
    <p:extLst>
      <p:ext uri="{BB962C8B-B14F-4D97-AF65-F5344CB8AC3E}">
        <p14:creationId xmlns:p14="http://schemas.microsoft.com/office/powerpoint/2010/main" val="4019959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137160"/>
            <a:ext cx="10197148" cy="6614160"/>
          </a:xfrm>
        </p:spPr>
        <p:txBody>
          <a:bodyPr>
            <a:normAutofit fontScale="92500" lnSpcReduction="10000"/>
          </a:bodyPr>
          <a:lstStyle/>
          <a:p>
            <a:pPr marL="0" indent="0">
              <a:buNone/>
            </a:pPr>
            <a:r>
              <a:rPr lang="en-US" dirty="0"/>
              <a:t># Example of 'break': Find the first number divisible by 7</a:t>
            </a:r>
          </a:p>
          <a:p>
            <a:pPr marL="0" indent="0">
              <a:buNone/>
            </a:pPr>
            <a:r>
              <a:rPr lang="en-US" dirty="0"/>
              <a:t>numbers = [2, 5, 11, 14, 22, 21]</a:t>
            </a:r>
          </a:p>
          <a:p>
            <a:pPr marL="0" indent="0">
              <a:buNone/>
            </a:pPr>
            <a:r>
              <a:rPr lang="en-US" dirty="0"/>
              <a:t>for </a:t>
            </a:r>
            <a:r>
              <a:rPr lang="en-US" dirty="0" err="1"/>
              <a:t>num</a:t>
            </a:r>
            <a:r>
              <a:rPr lang="en-US" dirty="0"/>
              <a:t> in numbers:</a:t>
            </a:r>
          </a:p>
          <a:p>
            <a:pPr marL="0" indent="0">
              <a:buNone/>
            </a:pPr>
            <a:r>
              <a:rPr lang="en-US" dirty="0"/>
              <a:t>    if </a:t>
            </a:r>
            <a:r>
              <a:rPr lang="en-US" dirty="0" err="1"/>
              <a:t>num</a:t>
            </a:r>
            <a:r>
              <a:rPr lang="en-US" dirty="0"/>
              <a:t> % 7 == 0:</a:t>
            </a:r>
          </a:p>
          <a:p>
            <a:pPr marL="0" indent="0">
              <a:buNone/>
            </a:pPr>
            <a:r>
              <a:rPr lang="en-US" dirty="0"/>
              <a:t>        print(</a:t>
            </a:r>
            <a:r>
              <a:rPr lang="en-US" dirty="0" err="1"/>
              <a:t>f"Found</a:t>
            </a:r>
            <a:r>
              <a:rPr lang="en-US" dirty="0"/>
              <a:t> a number divisible by 7: {</a:t>
            </a:r>
            <a:r>
              <a:rPr lang="en-US" dirty="0" err="1"/>
              <a:t>num</a:t>
            </a:r>
            <a:r>
              <a:rPr lang="en-US" dirty="0"/>
              <a:t>}")</a:t>
            </a:r>
          </a:p>
          <a:p>
            <a:pPr marL="0" indent="0">
              <a:buNone/>
            </a:pPr>
            <a:r>
              <a:rPr lang="en-US" dirty="0"/>
              <a:t>        break # Exit the loop immediately</a:t>
            </a:r>
          </a:p>
          <a:p>
            <a:pPr marL="0" indent="0">
              <a:buNone/>
            </a:pPr>
            <a:endParaRPr lang="en-US" dirty="0"/>
          </a:p>
          <a:p>
            <a:pPr marL="0" indent="0">
              <a:buNone/>
            </a:pPr>
            <a:r>
              <a:rPr lang="en-US" dirty="0"/>
              <a:t># Example of 'continue': Process only positive numbers</a:t>
            </a:r>
          </a:p>
          <a:p>
            <a:pPr marL="0" indent="0">
              <a:buNone/>
            </a:pPr>
            <a:r>
              <a:rPr lang="en-US" dirty="0"/>
              <a:t>data = [10, 20, -5, 30, -1, 0]</a:t>
            </a:r>
          </a:p>
          <a:p>
            <a:pPr marL="0" indent="0">
              <a:buNone/>
            </a:pPr>
            <a:r>
              <a:rPr lang="en-US" dirty="0"/>
              <a:t>for item in data:</a:t>
            </a:r>
          </a:p>
          <a:p>
            <a:pPr marL="0" indent="0">
              <a:buNone/>
            </a:pPr>
            <a:r>
              <a:rPr lang="en-US" dirty="0"/>
              <a:t>    if item &lt;= 0:</a:t>
            </a:r>
          </a:p>
          <a:p>
            <a:pPr marL="0" indent="0">
              <a:buNone/>
            </a:pPr>
            <a:r>
              <a:rPr lang="en-US" dirty="0"/>
              <a:t>        continue # Skip this iteration and go to the next item</a:t>
            </a:r>
          </a:p>
          <a:p>
            <a:pPr marL="0" indent="0">
              <a:buNone/>
            </a:pPr>
            <a:r>
              <a:rPr lang="en-US" dirty="0"/>
              <a:t>    print(</a:t>
            </a:r>
            <a:r>
              <a:rPr lang="en-US" dirty="0" err="1"/>
              <a:t>f"Processing</a:t>
            </a:r>
            <a:r>
              <a:rPr lang="en-US" dirty="0"/>
              <a:t> positive number: {item}")</a:t>
            </a:r>
          </a:p>
        </p:txBody>
      </p:sp>
    </p:spTree>
    <p:extLst>
      <p:ext uri="{BB962C8B-B14F-4D97-AF65-F5344CB8AC3E}">
        <p14:creationId xmlns:p14="http://schemas.microsoft.com/office/powerpoint/2010/main" val="2250837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In-Class </a:t>
            </a:r>
            <a:r>
              <a:rPr lang="en-US" b="1" dirty="0" smtClean="0"/>
              <a:t>Exercise: </a:t>
            </a:r>
            <a:r>
              <a:rPr lang="en-US" b="1" dirty="0"/>
              <a:t>Input </a:t>
            </a:r>
            <a:r>
              <a:rPr lang="en-US" b="1" dirty="0" smtClean="0"/>
              <a:t>Validator</a:t>
            </a:r>
            <a:endParaRPr lang="en-US" dirty="0"/>
          </a:p>
        </p:txBody>
      </p:sp>
      <p:sp>
        <p:nvSpPr>
          <p:cNvPr id="3" name="Content Placeholder 2"/>
          <p:cNvSpPr>
            <a:spLocks noGrp="1"/>
          </p:cNvSpPr>
          <p:nvPr>
            <p:ph idx="1"/>
          </p:nvPr>
        </p:nvSpPr>
        <p:spPr/>
        <p:txBody>
          <a:bodyPr/>
          <a:lstStyle/>
          <a:p>
            <a:pPr marL="0" indent="0">
              <a:buNone/>
            </a:pPr>
            <a:r>
              <a:rPr lang="en-US" dirty="0"/>
              <a:t>Write a program that asks the user for their name</a:t>
            </a:r>
            <a:r>
              <a:rPr lang="en-US" dirty="0" smtClean="0"/>
              <a:t>.</a:t>
            </a:r>
          </a:p>
          <a:p>
            <a:pPr marL="0" indent="0">
              <a:buNone/>
            </a:pPr>
            <a:endParaRPr lang="en-US" dirty="0"/>
          </a:p>
          <a:p>
            <a:pPr lvl="1"/>
            <a:r>
              <a:rPr lang="en-US" dirty="0"/>
              <a:t>Use a while loop to keep asking until they enter a name that is at least 3 characters long.</a:t>
            </a:r>
          </a:p>
          <a:p>
            <a:pPr lvl="1"/>
            <a:r>
              <a:rPr lang="en-US" dirty="0"/>
              <a:t>If they enter a short name, print an error and let the loop continue.</a:t>
            </a:r>
          </a:p>
          <a:p>
            <a:pPr lvl="1"/>
            <a:r>
              <a:rPr lang="en-US" dirty="0"/>
              <a:t>Once they enter a valid name, print a welcome message and break the loop</a:t>
            </a:r>
            <a:r>
              <a:rPr lang="en-US" dirty="0" smtClean="0"/>
              <a:t>.</a:t>
            </a:r>
            <a:endParaRPr lang="en-US" dirty="0"/>
          </a:p>
        </p:txBody>
      </p:sp>
    </p:spTree>
    <p:extLst>
      <p:ext uri="{BB962C8B-B14F-4D97-AF65-F5344CB8AC3E}">
        <p14:creationId xmlns:p14="http://schemas.microsoft.com/office/powerpoint/2010/main" val="296421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Power of </a:t>
            </a:r>
            <a:r>
              <a:rPr lang="en-US" b="1" dirty="0" smtClean="0"/>
              <a:t>Repetition:</a:t>
            </a:r>
            <a:br>
              <a:rPr lang="en-US" b="1" dirty="0" smtClean="0"/>
            </a:br>
            <a:r>
              <a:rPr lang="en-US" sz="2800" b="1" dirty="0" smtClean="0"/>
              <a:t>for</a:t>
            </a:r>
            <a:r>
              <a:rPr lang="en-US" sz="2800" b="1" dirty="0"/>
              <a:t> and while Loops</a:t>
            </a:r>
          </a:p>
        </p:txBody>
      </p:sp>
      <p:sp>
        <p:nvSpPr>
          <p:cNvPr id="3" name="Content Placeholder 2"/>
          <p:cNvSpPr>
            <a:spLocks noGrp="1"/>
          </p:cNvSpPr>
          <p:nvPr>
            <p:ph idx="1"/>
          </p:nvPr>
        </p:nvSpPr>
        <p:spPr/>
        <p:txBody>
          <a:bodyPr>
            <a:normAutofit/>
          </a:bodyPr>
          <a:lstStyle/>
          <a:p>
            <a:pPr marL="0" indent="0">
              <a:buNone/>
            </a:pPr>
            <a:r>
              <a:rPr lang="en-US" dirty="0"/>
              <a:t>We've learned how to make our programs smart with conditional logic. Today, we'll learn how to make them powerful and efficient by teaching them how to repeat tasks. Loops are the workhorses of programming, allowing us to process thousands of data points, wait for user input, or run a game until it's over, all with just a few lines of code.</a:t>
            </a:r>
            <a:endParaRPr lang="en-US" dirty="0"/>
          </a:p>
        </p:txBody>
      </p:sp>
    </p:spTree>
    <p:extLst>
      <p:ext uri="{BB962C8B-B14F-4D97-AF65-F5344CB8AC3E}">
        <p14:creationId xmlns:p14="http://schemas.microsoft.com/office/powerpoint/2010/main" val="40566731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Advanced Loop Patterns &amp; The Hands-On Lab</a:t>
            </a:r>
            <a:br>
              <a:rPr lang="en-US" b="1" dirty="0"/>
            </a:br>
            <a:r>
              <a:rPr lang="en-US" sz="2700" b="1" dirty="0"/>
              <a:t>The else Block in Loops: A Unique Python Feature</a:t>
            </a:r>
            <a:r>
              <a:rPr lang="en-US" b="1" dirty="0"/>
              <a:t/>
            </a:r>
            <a:br>
              <a:rPr lang="en-US" b="1" dirty="0"/>
            </a:br>
            <a:endParaRPr lang="en-US" dirty="0"/>
          </a:p>
        </p:txBody>
      </p:sp>
      <p:sp>
        <p:nvSpPr>
          <p:cNvPr id="3" name="Content Placeholder 2"/>
          <p:cNvSpPr>
            <a:spLocks noGrp="1"/>
          </p:cNvSpPr>
          <p:nvPr>
            <p:ph idx="1"/>
          </p:nvPr>
        </p:nvSpPr>
        <p:spPr/>
        <p:txBody>
          <a:bodyPr/>
          <a:lstStyle/>
          <a:p>
            <a:r>
              <a:rPr lang="en-US" dirty="0"/>
              <a:t>Python loops can have an else block. This is a special feature that often surprises programmers from other languages. The else block executes only if the loop completes its full course without being terminated by a break statement.</a:t>
            </a:r>
          </a:p>
        </p:txBody>
      </p:sp>
    </p:spTree>
    <p:extLst>
      <p:ext uri="{BB962C8B-B14F-4D97-AF65-F5344CB8AC3E}">
        <p14:creationId xmlns:p14="http://schemas.microsoft.com/office/powerpoint/2010/main" val="958209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20040"/>
            <a:ext cx="10425748" cy="5471161"/>
          </a:xfrm>
        </p:spPr>
        <p:txBody>
          <a:bodyPr>
            <a:normAutofit lnSpcReduction="10000"/>
          </a:bodyPr>
          <a:lstStyle/>
          <a:p>
            <a:r>
              <a:rPr lang="en-US" dirty="0"/>
              <a:t># Use case: Searching for an item</a:t>
            </a:r>
          </a:p>
          <a:p>
            <a:r>
              <a:rPr lang="en-US" dirty="0" err="1"/>
              <a:t>my_list</a:t>
            </a:r>
            <a:r>
              <a:rPr lang="en-US" dirty="0"/>
              <a:t> = [1, 3, 5, 7]</a:t>
            </a:r>
          </a:p>
          <a:p>
            <a:r>
              <a:rPr lang="en-US" dirty="0" err="1"/>
              <a:t>search_for</a:t>
            </a:r>
            <a:r>
              <a:rPr lang="en-US" dirty="0"/>
              <a:t> = 5</a:t>
            </a:r>
          </a:p>
          <a:p>
            <a:endParaRPr lang="en-US" dirty="0"/>
          </a:p>
          <a:p>
            <a:r>
              <a:rPr lang="en-US" dirty="0"/>
              <a:t>for item in </a:t>
            </a:r>
            <a:r>
              <a:rPr lang="en-US" dirty="0" err="1"/>
              <a:t>my_list</a:t>
            </a:r>
            <a:r>
              <a:rPr lang="en-US" dirty="0"/>
              <a:t>:</a:t>
            </a:r>
          </a:p>
          <a:p>
            <a:r>
              <a:rPr lang="en-US" dirty="0"/>
              <a:t>    if item == </a:t>
            </a:r>
            <a:r>
              <a:rPr lang="en-US" dirty="0" err="1"/>
              <a:t>search_for</a:t>
            </a:r>
            <a:r>
              <a:rPr lang="en-US" dirty="0"/>
              <a:t>:</a:t>
            </a:r>
          </a:p>
          <a:p>
            <a:r>
              <a:rPr lang="en-US" dirty="0"/>
              <a:t>        print("Found it!")</a:t>
            </a:r>
          </a:p>
          <a:p>
            <a:r>
              <a:rPr lang="en-US" dirty="0"/>
              <a:t>        break</a:t>
            </a:r>
          </a:p>
          <a:p>
            <a:r>
              <a:rPr lang="en-US" dirty="0"/>
              <a:t>else: # This only runs if the 'break' was never hit</a:t>
            </a:r>
          </a:p>
          <a:p>
            <a:r>
              <a:rPr lang="en-US" dirty="0"/>
              <a:t>    print("Item not found in the list.")</a:t>
            </a:r>
          </a:p>
        </p:txBody>
      </p:sp>
    </p:spTree>
    <p:extLst>
      <p:ext uri="{BB962C8B-B14F-4D97-AF65-F5344CB8AC3E}">
        <p14:creationId xmlns:p14="http://schemas.microsoft.com/office/powerpoint/2010/main" val="1817547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Choosing the Right Loop: for vs. </a:t>
            </a:r>
            <a:r>
              <a:rPr lang="en-US" b="1" dirty="0" smtClean="0"/>
              <a:t>while</a:t>
            </a:r>
            <a:endParaRPr lang="en-US" dirty="0"/>
          </a:p>
        </p:txBody>
      </p:sp>
      <p:sp>
        <p:nvSpPr>
          <p:cNvPr id="3" name="Content Placeholder 2"/>
          <p:cNvSpPr>
            <a:spLocks noGrp="1"/>
          </p:cNvSpPr>
          <p:nvPr>
            <p:ph idx="1"/>
          </p:nvPr>
        </p:nvSpPr>
        <p:spPr/>
        <p:txBody>
          <a:bodyPr/>
          <a:lstStyle/>
          <a:p>
            <a:r>
              <a:rPr lang="en-US" b="1" dirty="0"/>
              <a:t>Use a for loop when:</a:t>
            </a:r>
            <a:r>
              <a:rPr lang="en-US" dirty="0"/>
              <a:t> You have a definite collection of items to iterate over (a list, a string, a dictionary, a range). You know how many times you need to loop.</a:t>
            </a:r>
          </a:p>
          <a:p>
            <a:r>
              <a:rPr lang="en-US" b="1" dirty="0"/>
              <a:t>Use a while loop when:</a:t>
            </a:r>
            <a:r>
              <a:rPr lang="en-US" dirty="0"/>
              <a:t> You are looping based on a condition. You don't know how many iterations it will take (e.g., waiting for user input, running a game, processing a data stream until it ends</a:t>
            </a:r>
            <a:r>
              <a:rPr lang="en-US" dirty="0" smtClean="0"/>
              <a:t>).</a:t>
            </a:r>
            <a:endParaRPr lang="en-US" dirty="0"/>
          </a:p>
        </p:txBody>
      </p:sp>
    </p:spTree>
    <p:extLst>
      <p:ext uri="{BB962C8B-B14F-4D97-AF65-F5344CB8AC3E}">
        <p14:creationId xmlns:p14="http://schemas.microsoft.com/office/powerpoint/2010/main" val="408743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Interactive Data </a:t>
            </a:r>
            <a:r>
              <a:rPr lang="en-US" b="1" dirty="0" smtClean="0"/>
              <a:t>Aggregator</a:t>
            </a:r>
            <a:endParaRPr lang="en-US" dirty="0"/>
          </a:p>
        </p:txBody>
      </p:sp>
      <p:sp>
        <p:nvSpPr>
          <p:cNvPr id="3" name="Content Placeholder 2"/>
          <p:cNvSpPr>
            <a:spLocks noGrp="1"/>
          </p:cNvSpPr>
          <p:nvPr>
            <p:ph idx="1"/>
          </p:nvPr>
        </p:nvSpPr>
        <p:spPr/>
        <p:txBody>
          <a:bodyPr/>
          <a:lstStyle/>
          <a:p>
            <a:r>
              <a:rPr lang="en-US" b="1" dirty="0"/>
              <a:t>The Goal:</a:t>
            </a:r>
            <a:r>
              <a:rPr lang="en-US" dirty="0"/>
              <a:t> Create a program that allows a user to enter a series of numbers. The program will then calculate and display the sum, average, count, maximum, and minimum of the numbers entered.</a:t>
            </a:r>
          </a:p>
          <a:p>
            <a:r>
              <a:rPr lang="en-US" b="1" dirty="0"/>
              <a:t>Step-by-Step Instructions:</a:t>
            </a:r>
            <a:endParaRPr lang="en-US" dirty="0"/>
          </a:p>
          <a:p>
            <a:r>
              <a:rPr lang="en-US" dirty="0"/>
              <a:t>Create a new file aggregator.py</a:t>
            </a:r>
            <a:r>
              <a:rPr lang="en-US" dirty="0" smtClean="0"/>
              <a:t>.</a:t>
            </a:r>
            <a:endParaRPr lang="en-US" dirty="0"/>
          </a:p>
        </p:txBody>
      </p:sp>
    </p:spTree>
    <p:extLst>
      <p:ext uri="{BB962C8B-B14F-4D97-AF65-F5344CB8AC3E}">
        <p14:creationId xmlns:p14="http://schemas.microsoft.com/office/powerpoint/2010/main" val="3055142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1: Setup</a:t>
            </a:r>
            <a:endParaRPr lang="en-US" dirty="0"/>
          </a:p>
        </p:txBody>
      </p:sp>
      <p:sp>
        <p:nvSpPr>
          <p:cNvPr id="3" name="Content Placeholder 2"/>
          <p:cNvSpPr>
            <a:spLocks noGrp="1"/>
          </p:cNvSpPr>
          <p:nvPr>
            <p:ph idx="1"/>
          </p:nvPr>
        </p:nvSpPr>
        <p:spPr/>
        <p:txBody>
          <a:bodyPr/>
          <a:lstStyle/>
          <a:p>
            <a:r>
              <a:rPr lang="en-US" dirty="0"/>
              <a:t>Create an empty list called numbers to store the user's input.</a:t>
            </a:r>
          </a:p>
          <a:p>
            <a:r>
              <a:rPr lang="en-US" dirty="0"/>
              <a:t>Print a welcome message explaining that the user can enter numbers one by one and should type "done" when they are finished.</a:t>
            </a:r>
          </a:p>
          <a:p>
            <a:endParaRPr lang="en-US" dirty="0"/>
          </a:p>
        </p:txBody>
      </p:sp>
    </p:spTree>
    <p:extLst>
      <p:ext uri="{BB962C8B-B14F-4D97-AF65-F5344CB8AC3E}">
        <p14:creationId xmlns:p14="http://schemas.microsoft.com/office/powerpoint/2010/main" val="4162669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2: The Input Loop</a:t>
            </a:r>
            <a:endParaRPr lang="en-US" dirty="0"/>
          </a:p>
        </p:txBody>
      </p:sp>
      <p:sp>
        <p:nvSpPr>
          <p:cNvPr id="3" name="Content Placeholder 2"/>
          <p:cNvSpPr>
            <a:spLocks noGrp="1"/>
          </p:cNvSpPr>
          <p:nvPr>
            <p:ph idx="1"/>
          </p:nvPr>
        </p:nvSpPr>
        <p:spPr/>
        <p:txBody>
          <a:bodyPr/>
          <a:lstStyle/>
          <a:p>
            <a:r>
              <a:rPr lang="en-US" dirty="0"/>
              <a:t>Start an infinite while True: loop.</a:t>
            </a:r>
          </a:p>
          <a:p>
            <a:r>
              <a:rPr lang="en-US" dirty="0"/>
              <a:t>Inside the loop, prompt the user for input: "Enter a number or 'done': ".</a:t>
            </a:r>
          </a:p>
          <a:p>
            <a:r>
              <a:rPr lang="en-US" dirty="0"/>
              <a:t>Check if the user's input is equal to "done". If it is, break the loop.</a:t>
            </a:r>
          </a:p>
          <a:p>
            <a:endParaRPr lang="en-US" dirty="0"/>
          </a:p>
        </p:txBody>
      </p:sp>
    </p:spTree>
    <p:extLst>
      <p:ext uri="{BB962C8B-B14F-4D97-AF65-F5344CB8AC3E}">
        <p14:creationId xmlns:p14="http://schemas.microsoft.com/office/powerpoint/2010/main" val="365477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3: Input Validation and Storage</a:t>
            </a:r>
            <a:endParaRPr lang="en-US" dirty="0"/>
          </a:p>
        </p:txBody>
      </p:sp>
      <p:sp>
        <p:nvSpPr>
          <p:cNvPr id="3" name="Content Placeholder 2"/>
          <p:cNvSpPr>
            <a:spLocks noGrp="1"/>
          </p:cNvSpPr>
          <p:nvPr>
            <p:ph idx="1"/>
          </p:nvPr>
        </p:nvSpPr>
        <p:spPr/>
        <p:txBody>
          <a:bodyPr>
            <a:normAutofit lnSpcReduction="10000"/>
          </a:bodyPr>
          <a:lstStyle/>
          <a:p>
            <a:r>
              <a:rPr lang="en-US" dirty="0"/>
              <a:t>If the input was not "done", you need to convert it to a number.</a:t>
            </a:r>
          </a:p>
          <a:p>
            <a:r>
              <a:rPr lang="en-US" dirty="0"/>
              <a:t>Use a try...except block to handle potential </a:t>
            </a:r>
            <a:r>
              <a:rPr lang="en-US" dirty="0" err="1"/>
              <a:t>ValueErrors</a:t>
            </a:r>
            <a:r>
              <a:rPr lang="en-US" dirty="0"/>
              <a:t> if the user enters text that isn't a number.</a:t>
            </a:r>
          </a:p>
          <a:p>
            <a:r>
              <a:rPr lang="en-US" dirty="0"/>
              <a:t>Inside the try block, convert the input to a float and .append() it to your numbers list.</a:t>
            </a:r>
          </a:p>
          <a:p>
            <a:r>
              <a:rPr lang="en-US" dirty="0"/>
              <a:t>Inside the except block, print an error message like "Invalid input. Please enter a number or 'done'." and use continue to skip to the next loop iteration</a:t>
            </a:r>
            <a:r>
              <a:rPr lang="en-US" dirty="0" smtClean="0"/>
              <a:t>.</a:t>
            </a:r>
            <a:endParaRPr lang="en-US" dirty="0"/>
          </a:p>
        </p:txBody>
      </p:sp>
    </p:spTree>
    <p:extLst>
      <p:ext uri="{BB962C8B-B14F-4D97-AF65-F5344CB8AC3E}">
        <p14:creationId xmlns:p14="http://schemas.microsoft.com/office/powerpoint/2010/main" val="1453902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4: Calculation and Output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After</a:t>
            </a:r>
            <a:r>
              <a:rPr lang="en-US" dirty="0"/>
              <a:t> the loop has finished, you need to perform the calculations.</a:t>
            </a:r>
          </a:p>
          <a:p>
            <a:r>
              <a:rPr lang="en-US" dirty="0"/>
              <a:t>First, check if the numbers list is empty (in case the user typed "done" immediately). If it is, print "No numbers were entered." and exit.</a:t>
            </a:r>
          </a:p>
          <a:p>
            <a:r>
              <a:rPr lang="en-US" dirty="0"/>
              <a:t>If the list is not empty:</a:t>
            </a:r>
          </a:p>
          <a:p>
            <a:pPr lvl="1"/>
            <a:r>
              <a:rPr lang="en-US" dirty="0"/>
              <a:t>Calculate the count of numbers (the length of the list).</a:t>
            </a:r>
          </a:p>
          <a:p>
            <a:pPr lvl="1"/>
            <a:r>
              <a:rPr lang="en-US" dirty="0"/>
              <a:t>Calculate the </a:t>
            </a:r>
            <a:r>
              <a:rPr lang="en-US" dirty="0" err="1"/>
              <a:t>total_sum</a:t>
            </a:r>
            <a:r>
              <a:rPr lang="en-US" dirty="0"/>
              <a:t> (you can use the built-in sum() function).</a:t>
            </a:r>
          </a:p>
          <a:p>
            <a:pPr lvl="1"/>
            <a:r>
              <a:rPr lang="en-US" dirty="0"/>
              <a:t>Calculate the average (</a:t>
            </a:r>
            <a:r>
              <a:rPr lang="en-US" dirty="0" err="1"/>
              <a:t>total_sum</a:t>
            </a:r>
            <a:r>
              <a:rPr lang="en-US" dirty="0"/>
              <a:t> / count).</a:t>
            </a:r>
          </a:p>
          <a:p>
            <a:pPr lvl="1"/>
            <a:r>
              <a:rPr lang="en-US" dirty="0"/>
              <a:t>Find the maximum and minimum values (you can use the max() and min() built-in functions).</a:t>
            </a:r>
          </a:p>
          <a:p>
            <a:r>
              <a:rPr lang="en-US" dirty="0"/>
              <a:t>Print all the results in a nicely formatted summary</a:t>
            </a:r>
            <a:r>
              <a:rPr lang="en-US" dirty="0" smtClean="0"/>
              <a:t>.</a:t>
            </a:r>
            <a:endParaRPr lang="en-US" dirty="0"/>
          </a:p>
        </p:txBody>
      </p:sp>
    </p:spTree>
    <p:extLst>
      <p:ext uri="{BB962C8B-B14F-4D97-AF65-F5344CB8AC3E}">
        <p14:creationId xmlns:p14="http://schemas.microsoft.com/office/powerpoint/2010/main" val="2281264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 / Bonus Features: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Store in a Dictionary:</a:t>
            </a:r>
            <a:r>
              <a:rPr lang="en-US" dirty="0"/>
              <a:t> Instead of just printing the results, create a dictionary called </a:t>
            </a:r>
            <a:r>
              <a:rPr lang="en-US" dirty="0" err="1"/>
              <a:t>analysis_results</a:t>
            </a:r>
            <a:r>
              <a:rPr lang="en-US" dirty="0"/>
              <a:t> with keys like "sum", "average", "count", "max", "min" and store your calculated values in it. Then, print this dictionary.</a:t>
            </a:r>
          </a:p>
          <a:p>
            <a:r>
              <a:rPr lang="en-US" b="1" dirty="0"/>
              <a:t>Filter the Data:</a:t>
            </a:r>
            <a:r>
              <a:rPr lang="en-US" dirty="0"/>
              <a:t> Before performing the calculations, create a </a:t>
            </a:r>
            <a:r>
              <a:rPr lang="en-US" i="1" dirty="0"/>
              <a:t>new list</a:t>
            </a:r>
            <a:r>
              <a:rPr lang="en-US" dirty="0"/>
              <a:t> that contains only the positive numbers from the user's input. Perform all the calculations on this new filtered list instead.</a:t>
            </a:r>
          </a:p>
          <a:p>
            <a:r>
              <a:rPr lang="en-US" b="1" dirty="0"/>
              <a:t>Median Calculation:</a:t>
            </a:r>
            <a:r>
              <a:rPr lang="en-US" dirty="0"/>
              <a:t> For a real challenge, calculate the median of the numbers. You will need to .sort() the list first. Then, if the number of items is odd, the median is the middle element. If it's even, it's the average of the two middle elements.</a:t>
            </a:r>
          </a:p>
          <a:p>
            <a:endParaRPr lang="en-US" dirty="0"/>
          </a:p>
        </p:txBody>
      </p:sp>
    </p:spTree>
    <p:extLst>
      <p:ext uri="{BB962C8B-B14F-4D97-AF65-F5344CB8AC3E}">
        <p14:creationId xmlns:p14="http://schemas.microsoft.com/office/powerpoint/2010/main" val="235243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Today's Agenda</a:t>
            </a:r>
          </a:p>
        </p:txBody>
      </p:sp>
      <p:sp>
        <p:nvSpPr>
          <p:cNvPr id="3" name="Content Placeholder 2"/>
          <p:cNvSpPr>
            <a:spLocks noGrp="1"/>
          </p:cNvSpPr>
          <p:nvPr>
            <p:ph idx="1"/>
          </p:nvPr>
        </p:nvSpPr>
        <p:spPr>
          <a:xfrm>
            <a:off x="1141413" y="2097088"/>
            <a:ext cx="4847908" cy="4151313"/>
          </a:xfrm>
        </p:spPr>
        <p:txBody>
          <a:bodyPr>
            <a:noAutofit/>
          </a:bodyPr>
          <a:lstStyle/>
          <a:p>
            <a:r>
              <a:rPr lang="en-US" sz="2000" b="1" dirty="0"/>
              <a:t>The for Loop &amp; </a:t>
            </a:r>
            <a:r>
              <a:rPr lang="en-US" sz="2000" b="1" dirty="0" err="1"/>
              <a:t>Pythonic</a:t>
            </a:r>
            <a:r>
              <a:rPr lang="en-US" sz="2000" b="1" dirty="0"/>
              <a:t> Iteration</a:t>
            </a:r>
          </a:p>
          <a:p>
            <a:pPr lvl="1"/>
            <a:r>
              <a:rPr lang="en-US" sz="1600" dirty="0"/>
              <a:t>The "Why": Automating Repetitive Tasks</a:t>
            </a:r>
          </a:p>
          <a:p>
            <a:pPr lvl="1"/>
            <a:r>
              <a:rPr lang="en-US" sz="1600" dirty="0"/>
              <a:t>The for Loop: Python's "For Each" Powerhouse</a:t>
            </a:r>
          </a:p>
          <a:p>
            <a:pPr lvl="1"/>
            <a:r>
              <a:rPr lang="en-US" sz="1600" dirty="0"/>
              <a:t>The range() Function: Looping a Specific Number of Times</a:t>
            </a:r>
          </a:p>
          <a:p>
            <a:pPr lvl="1"/>
            <a:r>
              <a:rPr lang="en-US" sz="1600" dirty="0"/>
              <a:t>Looping with an Index: The enumerate() Function</a:t>
            </a:r>
          </a:p>
          <a:p>
            <a:pPr lvl="1"/>
            <a:r>
              <a:rPr lang="en-US" sz="1600" dirty="0"/>
              <a:t>Looping Over Multiple Lists: The zip() Function</a:t>
            </a:r>
          </a:p>
          <a:p>
            <a:pPr lvl="1"/>
            <a:r>
              <a:rPr lang="en-US" sz="1600" dirty="0"/>
              <a:t>Interactive Exercises: </a:t>
            </a:r>
            <a:r>
              <a:rPr lang="en-US" sz="1600" dirty="0" err="1"/>
              <a:t>FizzBuzz</a:t>
            </a:r>
            <a:r>
              <a:rPr lang="en-US" sz="1600" dirty="0"/>
              <a:t> and Data Processing</a:t>
            </a:r>
            <a:endParaRPr lang="en-US" sz="1600" dirty="0" smtClean="0"/>
          </a:p>
          <a:p>
            <a:r>
              <a:rPr lang="en-US" sz="2000" b="1" dirty="0" smtClean="0"/>
              <a:t>The while Loop &amp; Controlling the Flow</a:t>
            </a:r>
          </a:p>
          <a:p>
            <a:pPr lvl="1"/>
            <a:r>
              <a:rPr lang="en-US" sz="1600" dirty="0" smtClean="0"/>
              <a:t>The while Loop: The Conditional Loop</a:t>
            </a:r>
          </a:p>
          <a:p>
            <a:pPr lvl="1"/>
            <a:r>
              <a:rPr lang="en-US" sz="1600" dirty="0" smtClean="0"/>
              <a:t>The </a:t>
            </a:r>
            <a:r>
              <a:rPr lang="en-US" sz="1600" dirty="0"/>
              <a:t>Danger of Infinite Loops (and How to Avoid Them)</a:t>
            </a:r>
            <a:endParaRPr lang="en-US" sz="1600" dirty="0"/>
          </a:p>
        </p:txBody>
      </p:sp>
      <p:sp>
        <p:nvSpPr>
          <p:cNvPr id="7" name="Content Placeholder 2"/>
          <p:cNvSpPr txBox="1">
            <a:spLocks/>
          </p:cNvSpPr>
          <p:nvPr/>
        </p:nvSpPr>
        <p:spPr>
          <a:xfrm>
            <a:off x="6370320" y="2097087"/>
            <a:ext cx="4677091" cy="41513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dirty="0"/>
              <a:t>Controlling Loops: break (The Emergency Exit)</a:t>
            </a:r>
          </a:p>
          <a:p>
            <a:pPr lvl="1"/>
            <a:r>
              <a:rPr lang="en-US" dirty="0"/>
              <a:t>Controlling Loops: continue (Skip to the Next Round)</a:t>
            </a:r>
          </a:p>
          <a:p>
            <a:pPr lvl="1"/>
            <a:r>
              <a:rPr lang="en-US" i="1" dirty="0"/>
              <a:t>Interactive Exercises: Input Validation and Filtering</a:t>
            </a:r>
            <a:endParaRPr lang="en-US" dirty="0"/>
          </a:p>
          <a:p>
            <a:r>
              <a:rPr lang="en-US" b="1" dirty="0" smtClean="0"/>
              <a:t>Advanced </a:t>
            </a:r>
            <a:r>
              <a:rPr lang="en-US" b="1" dirty="0"/>
              <a:t>Loop Patterns &amp; The Hands-On Lab</a:t>
            </a:r>
          </a:p>
          <a:p>
            <a:pPr lvl="1"/>
            <a:r>
              <a:rPr lang="en-US" dirty="0"/>
              <a:t>The else Block in Loops: A Unique Python Feature</a:t>
            </a:r>
          </a:p>
          <a:p>
            <a:pPr lvl="1"/>
            <a:r>
              <a:rPr lang="en-US" dirty="0"/>
              <a:t>Choosing the Right Loop: for vs. while</a:t>
            </a:r>
          </a:p>
          <a:p>
            <a:pPr lvl="1"/>
            <a:r>
              <a:rPr lang="en-US" dirty="0"/>
              <a:t>Hands-On Lab: Interactive Data Aggregator</a:t>
            </a:r>
          </a:p>
          <a:p>
            <a:pPr lvl="1"/>
            <a:r>
              <a:rPr lang="en-US" dirty="0"/>
              <a:t>Q&amp;A and Wrap-up</a:t>
            </a:r>
            <a:endParaRPr lang="en-US" dirty="0"/>
          </a:p>
        </p:txBody>
      </p:sp>
    </p:spTree>
    <p:extLst>
      <p:ext uri="{BB962C8B-B14F-4D97-AF65-F5344CB8AC3E}">
        <p14:creationId xmlns:p14="http://schemas.microsoft.com/office/powerpoint/2010/main" val="4265737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for Loop - Iterating Over Collections</a:t>
            </a:r>
            <a:br>
              <a:rPr lang="en-US" b="1" dirty="0"/>
            </a:br>
            <a:r>
              <a:rPr lang="en-US" sz="2400" b="1" dirty="0"/>
              <a:t>The "Why": Automating Repetitive Tasks</a:t>
            </a:r>
          </a:p>
        </p:txBody>
      </p:sp>
      <p:sp>
        <p:nvSpPr>
          <p:cNvPr id="3" name="Content Placeholder 2"/>
          <p:cNvSpPr>
            <a:spLocks noGrp="1"/>
          </p:cNvSpPr>
          <p:nvPr>
            <p:ph idx="1"/>
          </p:nvPr>
        </p:nvSpPr>
        <p:spPr>
          <a:xfrm>
            <a:off x="1141412" y="2249486"/>
            <a:ext cx="9905999" cy="4608513"/>
          </a:xfrm>
        </p:spPr>
        <p:txBody>
          <a:bodyPr>
            <a:normAutofit/>
          </a:bodyPr>
          <a:lstStyle/>
          <a:p>
            <a:r>
              <a:rPr lang="en-US" dirty="0"/>
              <a:t>Imagine you have a list of 100 names and you need to print each one. You could write 100 print() statements, but that's tedious and impossible to maintain. A loop lets you define a block of code and tells the program to run it once for every item in a collection</a:t>
            </a:r>
            <a:r>
              <a:rPr lang="en-US" dirty="0" smtClean="0"/>
              <a:t>.</a:t>
            </a:r>
          </a:p>
          <a:p>
            <a:r>
              <a:rPr lang="en-US" b="1" dirty="0"/>
              <a:t>Syntax:</a:t>
            </a:r>
            <a:r>
              <a:rPr lang="en-US" dirty="0"/>
              <a:t> for </a:t>
            </a:r>
            <a:r>
              <a:rPr lang="en-US" dirty="0" err="1"/>
              <a:t>variable_name</a:t>
            </a:r>
            <a:r>
              <a:rPr lang="en-US" dirty="0"/>
              <a:t> in sequence</a:t>
            </a:r>
            <a:r>
              <a:rPr lang="en-US" dirty="0" smtClean="0"/>
              <a:t>:</a:t>
            </a:r>
          </a:p>
          <a:p>
            <a:pPr marL="457200" lvl="1" indent="0">
              <a:buNone/>
            </a:pPr>
            <a:r>
              <a:rPr lang="en-US" dirty="0"/>
              <a:t># The '</a:t>
            </a:r>
            <a:r>
              <a:rPr lang="en-US" dirty="0" err="1"/>
              <a:t>variable_name</a:t>
            </a:r>
            <a:r>
              <a:rPr lang="en-US" dirty="0"/>
              <a:t>' (fruit) will hold one item from the list on each iteration.</a:t>
            </a:r>
          </a:p>
          <a:p>
            <a:pPr marL="457200" lvl="1" indent="0">
              <a:buNone/>
            </a:pPr>
            <a:r>
              <a:rPr lang="en-US" dirty="0"/>
              <a:t>fruits = ["apple", "banana", "cherry"]</a:t>
            </a:r>
          </a:p>
          <a:p>
            <a:pPr marL="457200" lvl="1" indent="0">
              <a:buNone/>
            </a:pPr>
            <a:endParaRPr lang="en-US" dirty="0"/>
          </a:p>
          <a:p>
            <a:pPr marL="457200" lvl="1" indent="0">
              <a:buNone/>
            </a:pPr>
            <a:r>
              <a:rPr lang="en-US" dirty="0"/>
              <a:t>for fruit in fruits:</a:t>
            </a:r>
          </a:p>
          <a:p>
            <a:pPr marL="457200" lvl="1" indent="0">
              <a:buNone/>
            </a:pPr>
            <a:r>
              <a:rPr lang="en-US" dirty="0"/>
              <a:t>    print(</a:t>
            </a:r>
            <a:r>
              <a:rPr lang="en-US" dirty="0" err="1"/>
              <a:t>f"Current</a:t>
            </a:r>
            <a:r>
              <a:rPr lang="en-US" dirty="0"/>
              <a:t> fruit is: {fruit}")</a:t>
            </a:r>
            <a:endParaRPr lang="en-US" dirty="0"/>
          </a:p>
        </p:txBody>
      </p:sp>
    </p:spTree>
    <p:extLst>
      <p:ext uri="{BB962C8B-B14F-4D97-AF65-F5344CB8AC3E}">
        <p14:creationId xmlns:p14="http://schemas.microsoft.com/office/powerpoint/2010/main" val="41285289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 Iterating over a string</a:t>
            </a:r>
          </a:p>
          <a:p>
            <a:pPr marL="0" indent="0">
              <a:buNone/>
            </a:pPr>
            <a:r>
              <a:rPr lang="en-US" dirty="0"/>
              <a:t>for char in "Python":</a:t>
            </a:r>
          </a:p>
          <a:p>
            <a:pPr marL="0" indent="0">
              <a:buNone/>
            </a:pPr>
            <a:r>
              <a:rPr lang="en-US" dirty="0"/>
              <a:t>    print(char)</a:t>
            </a:r>
          </a:p>
          <a:p>
            <a:pPr marL="0" indent="0">
              <a:buNone/>
            </a:pPr>
            <a:endParaRPr lang="en-US" dirty="0"/>
          </a:p>
          <a:p>
            <a:pPr marL="0" indent="0">
              <a:buNone/>
            </a:pPr>
            <a:r>
              <a:rPr lang="en-US" dirty="0"/>
              <a:t># Iterating over a dictionary's keys, values, or items</a:t>
            </a:r>
          </a:p>
          <a:p>
            <a:pPr marL="0" indent="0">
              <a:buNone/>
            </a:pPr>
            <a:r>
              <a:rPr lang="en-US" dirty="0"/>
              <a:t>user = {"name": "Alice", "id": 123}</a:t>
            </a:r>
          </a:p>
          <a:p>
            <a:pPr marL="0" indent="0">
              <a:buNone/>
            </a:pPr>
            <a:r>
              <a:rPr lang="en-US" dirty="0"/>
              <a:t>for key, value in </a:t>
            </a:r>
            <a:r>
              <a:rPr lang="en-US" dirty="0" err="1"/>
              <a:t>user.items</a:t>
            </a:r>
            <a:r>
              <a:rPr lang="en-US" dirty="0"/>
              <a:t>(): # Remember .items() from our dictionary lesson!</a:t>
            </a:r>
          </a:p>
          <a:p>
            <a:pPr marL="0" indent="0">
              <a:buNone/>
            </a:pPr>
            <a:r>
              <a:rPr lang="en-US" dirty="0"/>
              <a:t>    print(f"{key}: {value}")</a:t>
            </a:r>
          </a:p>
        </p:txBody>
      </p:sp>
    </p:spTree>
    <p:extLst>
      <p:ext uri="{BB962C8B-B14F-4D97-AF65-F5344CB8AC3E}">
        <p14:creationId xmlns:p14="http://schemas.microsoft.com/office/powerpoint/2010/main" val="286162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range() Function: Looping a Specific Number of </a:t>
            </a:r>
            <a:r>
              <a:rPr lang="en-US" b="1" dirty="0" smtClean="0"/>
              <a:t>Times</a:t>
            </a:r>
            <a:endParaRPr lang="en-US" dirty="0"/>
          </a:p>
        </p:txBody>
      </p:sp>
      <p:sp>
        <p:nvSpPr>
          <p:cNvPr id="3" name="Content Placeholder 2"/>
          <p:cNvSpPr>
            <a:spLocks noGrp="1"/>
          </p:cNvSpPr>
          <p:nvPr>
            <p:ph idx="1"/>
          </p:nvPr>
        </p:nvSpPr>
        <p:spPr/>
        <p:txBody>
          <a:bodyPr/>
          <a:lstStyle/>
          <a:p>
            <a:r>
              <a:rPr lang="en-US" dirty="0"/>
              <a:t>What if you don't have a list, but you just want to do something 5 times? The range() function generates a sequence of numbers</a:t>
            </a:r>
            <a:r>
              <a:rPr lang="en-US" dirty="0" smtClean="0"/>
              <a:t>.</a:t>
            </a:r>
          </a:p>
          <a:p>
            <a:r>
              <a:rPr lang="en-US" b="1" dirty="0"/>
              <a:t>Syntax:</a:t>
            </a:r>
            <a:r>
              <a:rPr lang="en-US" dirty="0"/>
              <a:t> range(stop), range(start, stop), range(start, stop, step)</a:t>
            </a:r>
            <a:endParaRPr lang="en-US" dirty="0"/>
          </a:p>
        </p:txBody>
      </p:sp>
    </p:spTree>
    <p:extLst>
      <p:ext uri="{BB962C8B-B14F-4D97-AF65-F5344CB8AC3E}">
        <p14:creationId xmlns:p14="http://schemas.microsoft.com/office/powerpoint/2010/main" val="61848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50520"/>
            <a:ext cx="10821988" cy="6065519"/>
          </a:xfrm>
        </p:spPr>
        <p:txBody>
          <a:bodyPr>
            <a:normAutofit lnSpcReduction="10000"/>
          </a:bodyPr>
          <a:lstStyle/>
          <a:p>
            <a:pPr marL="0" indent="0">
              <a:buNone/>
            </a:pPr>
            <a:r>
              <a:rPr lang="en-US" dirty="0"/>
              <a:t># Loop 5 times (0 to 4)</a:t>
            </a:r>
          </a:p>
          <a:p>
            <a:pPr marL="0" indent="0">
              <a:buNone/>
            </a:pPr>
            <a:r>
              <a:rPr lang="en-US" dirty="0"/>
              <a:t>for </a:t>
            </a:r>
            <a:r>
              <a:rPr lang="en-US" dirty="0" err="1"/>
              <a:t>i</a:t>
            </a:r>
            <a:r>
              <a:rPr lang="en-US" dirty="0"/>
              <a:t> in range(5):</a:t>
            </a:r>
          </a:p>
          <a:p>
            <a:pPr marL="0" indent="0">
              <a:buNone/>
            </a:pPr>
            <a:r>
              <a:rPr lang="en-US" dirty="0"/>
              <a:t>    print(</a:t>
            </a:r>
            <a:r>
              <a:rPr lang="en-US" dirty="0" err="1"/>
              <a:t>f"Looping</a:t>
            </a:r>
            <a:r>
              <a:rPr lang="en-US" dirty="0"/>
              <a:t>, round {</a:t>
            </a:r>
            <a:r>
              <a:rPr lang="en-US" dirty="0" err="1"/>
              <a:t>i</a:t>
            </a:r>
            <a:r>
              <a:rPr lang="en-US" dirty="0"/>
              <a:t>}")</a:t>
            </a:r>
          </a:p>
          <a:p>
            <a:pPr marL="0" indent="0">
              <a:buNone/>
            </a:pPr>
            <a:endParaRPr lang="en-US" dirty="0"/>
          </a:p>
          <a:p>
            <a:pPr marL="0" indent="0">
              <a:buNone/>
            </a:pPr>
            <a:r>
              <a:rPr lang="en-US" dirty="0"/>
              <a:t># Loop from 2 to 6</a:t>
            </a:r>
          </a:p>
          <a:p>
            <a:pPr marL="0" indent="0">
              <a:buNone/>
            </a:pPr>
            <a:r>
              <a:rPr lang="en-US" dirty="0"/>
              <a:t>for </a:t>
            </a:r>
            <a:r>
              <a:rPr lang="en-US" dirty="0" err="1"/>
              <a:t>i</a:t>
            </a:r>
            <a:r>
              <a:rPr lang="en-US" dirty="0"/>
              <a:t> in range(2, 7):</a:t>
            </a:r>
          </a:p>
          <a:p>
            <a:pPr marL="0" indent="0">
              <a:buNone/>
            </a:pPr>
            <a:r>
              <a:rPr lang="en-US" dirty="0"/>
              <a:t>    print(</a:t>
            </a:r>
            <a:r>
              <a:rPr lang="en-US" dirty="0" err="1"/>
              <a:t>i</a:t>
            </a:r>
            <a:r>
              <a:rPr lang="en-US" dirty="0"/>
              <a:t>) # Prints 2, 3, 4, 5, 6</a:t>
            </a:r>
          </a:p>
          <a:p>
            <a:pPr marL="0" indent="0">
              <a:buNone/>
            </a:pPr>
            <a:endParaRPr lang="en-US" dirty="0"/>
          </a:p>
          <a:p>
            <a:pPr marL="0" indent="0">
              <a:buNone/>
            </a:pPr>
            <a:r>
              <a:rPr lang="en-US" dirty="0"/>
              <a:t># Count down from 10 to 1 by 2s</a:t>
            </a:r>
          </a:p>
          <a:p>
            <a:pPr marL="0" indent="0">
              <a:buNone/>
            </a:pPr>
            <a:r>
              <a:rPr lang="en-US" dirty="0"/>
              <a:t>for </a:t>
            </a:r>
            <a:r>
              <a:rPr lang="en-US" dirty="0" err="1"/>
              <a:t>i</a:t>
            </a:r>
            <a:r>
              <a:rPr lang="en-US" dirty="0"/>
              <a:t> in range(10, 0, -2):</a:t>
            </a:r>
          </a:p>
          <a:p>
            <a:pPr marL="0" indent="0">
              <a:buNone/>
            </a:pPr>
            <a:r>
              <a:rPr lang="en-US" dirty="0"/>
              <a:t>    print(</a:t>
            </a:r>
            <a:r>
              <a:rPr lang="en-US" dirty="0" err="1"/>
              <a:t>i</a:t>
            </a:r>
            <a:r>
              <a:rPr lang="en-US" dirty="0"/>
              <a:t>) # Prints 10, 8, 6, 4, 2</a:t>
            </a:r>
          </a:p>
        </p:txBody>
      </p:sp>
    </p:spTree>
    <p:extLst>
      <p:ext uri="{BB962C8B-B14F-4D97-AF65-F5344CB8AC3E}">
        <p14:creationId xmlns:p14="http://schemas.microsoft.com/office/powerpoint/2010/main" val="291076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Looping with an Index: The enumerate() </a:t>
            </a:r>
            <a:r>
              <a:rPr lang="en-US" b="1" dirty="0" smtClean="0"/>
              <a:t>Function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Sometimes you need both the item </a:t>
            </a:r>
            <a:r>
              <a:rPr lang="en-US" i="1" dirty="0"/>
              <a:t>and</a:t>
            </a:r>
            <a:r>
              <a:rPr lang="en-US" dirty="0"/>
              <a:t> its index. A common but un-</a:t>
            </a:r>
            <a:r>
              <a:rPr lang="en-US" dirty="0" err="1"/>
              <a:t>Pythonic</a:t>
            </a:r>
            <a:r>
              <a:rPr lang="en-US" dirty="0"/>
              <a:t> way is to use range(</a:t>
            </a:r>
            <a:r>
              <a:rPr lang="en-US" dirty="0" err="1"/>
              <a:t>len</a:t>
            </a:r>
            <a:r>
              <a:rPr lang="en-US" dirty="0"/>
              <a:t>(list</a:t>
            </a:r>
            <a:r>
              <a:rPr lang="en-US" dirty="0" smtClean="0"/>
              <a:t>)).</a:t>
            </a:r>
          </a:p>
          <a:p>
            <a:endParaRPr lang="en-US" dirty="0"/>
          </a:p>
          <a:p>
            <a:pPr marL="0" indent="0">
              <a:buNone/>
            </a:pPr>
            <a:r>
              <a:rPr lang="en-US" dirty="0"/>
              <a:t># The C-style, less </a:t>
            </a:r>
            <a:r>
              <a:rPr lang="en-US" dirty="0" err="1"/>
              <a:t>Pythonic</a:t>
            </a:r>
            <a:r>
              <a:rPr lang="en-US" dirty="0"/>
              <a:t> way</a:t>
            </a:r>
          </a:p>
          <a:p>
            <a:pPr marL="0" indent="0">
              <a:buNone/>
            </a:pPr>
            <a:r>
              <a:rPr lang="en-US" dirty="0"/>
              <a:t>fruits = ["apple", "banana", "cherry"]</a:t>
            </a:r>
          </a:p>
          <a:p>
            <a:pPr marL="0" indent="0">
              <a:buNone/>
            </a:pPr>
            <a:r>
              <a:rPr lang="en-US" dirty="0"/>
              <a:t>for </a:t>
            </a:r>
            <a:r>
              <a:rPr lang="en-US" dirty="0" err="1"/>
              <a:t>i</a:t>
            </a:r>
            <a:r>
              <a:rPr lang="en-US" dirty="0"/>
              <a:t> in range(</a:t>
            </a:r>
            <a:r>
              <a:rPr lang="en-US" dirty="0" err="1"/>
              <a:t>len</a:t>
            </a:r>
            <a:r>
              <a:rPr lang="en-US" dirty="0"/>
              <a:t>(fruits)):</a:t>
            </a:r>
          </a:p>
          <a:p>
            <a:pPr marL="0" indent="0">
              <a:buNone/>
            </a:pPr>
            <a:r>
              <a:rPr lang="en-US" dirty="0"/>
              <a:t>    print(</a:t>
            </a:r>
            <a:r>
              <a:rPr lang="en-US" dirty="0" err="1"/>
              <a:t>f"Index</a:t>
            </a:r>
            <a:r>
              <a:rPr lang="en-US" dirty="0"/>
              <a:t> {</a:t>
            </a:r>
            <a:r>
              <a:rPr lang="en-US" dirty="0" err="1"/>
              <a:t>i</a:t>
            </a:r>
            <a:r>
              <a:rPr lang="en-US" dirty="0"/>
              <a:t>}: {fruits[</a:t>
            </a:r>
            <a:r>
              <a:rPr lang="en-US" dirty="0" err="1"/>
              <a:t>i</a:t>
            </a:r>
            <a:r>
              <a:rPr lang="en-US" dirty="0"/>
              <a:t>]}")</a:t>
            </a:r>
          </a:p>
        </p:txBody>
      </p:sp>
    </p:spTree>
    <p:extLst>
      <p:ext uri="{BB962C8B-B14F-4D97-AF65-F5344CB8AC3E}">
        <p14:creationId xmlns:p14="http://schemas.microsoft.com/office/powerpoint/2010/main" val="383452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304800"/>
            <a:ext cx="10319068" cy="5486401"/>
          </a:xfrm>
        </p:spPr>
        <p:txBody>
          <a:bodyPr>
            <a:normAutofit lnSpcReduction="10000"/>
          </a:bodyPr>
          <a:lstStyle/>
          <a:p>
            <a:r>
              <a:rPr lang="en-US" dirty="0"/>
              <a:t>The </a:t>
            </a:r>
            <a:r>
              <a:rPr lang="en-US" b="1" dirty="0" err="1"/>
              <a:t>Pythonic</a:t>
            </a:r>
            <a:r>
              <a:rPr lang="en-US" dirty="0"/>
              <a:t> solution is the enumerate() function. It wraps around any </a:t>
            </a:r>
            <a:r>
              <a:rPr lang="en-US" dirty="0" err="1"/>
              <a:t>iterable</a:t>
            </a:r>
            <a:r>
              <a:rPr lang="en-US" dirty="0"/>
              <a:t> and, on each iteration, yields a tuple containing the index and the item</a:t>
            </a:r>
            <a:r>
              <a:rPr lang="en-US" dirty="0" smtClean="0"/>
              <a:t>.</a:t>
            </a:r>
          </a:p>
          <a:p>
            <a:endParaRPr lang="en-US" dirty="0"/>
          </a:p>
          <a:p>
            <a:pPr marL="0" indent="0">
              <a:buNone/>
            </a:pPr>
            <a:r>
              <a:rPr lang="en-US" dirty="0"/>
              <a:t># The </a:t>
            </a:r>
            <a:r>
              <a:rPr lang="en-US" dirty="0" err="1"/>
              <a:t>Pythonic</a:t>
            </a:r>
            <a:r>
              <a:rPr lang="en-US" dirty="0"/>
              <a:t> way with enumerate()</a:t>
            </a:r>
          </a:p>
          <a:p>
            <a:pPr marL="0" indent="0">
              <a:buNone/>
            </a:pPr>
            <a:r>
              <a:rPr lang="en-US" dirty="0"/>
              <a:t>for index, fruit in enumerate(fruits): # Uses tuple unpacking!</a:t>
            </a:r>
          </a:p>
          <a:p>
            <a:pPr marL="0" indent="0">
              <a:buNone/>
            </a:pPr>
            <a:r>
              <a:rPr lang="en-US" dirty="0"/>
              <a:t>    print(</a:t>
            </a:r>
            <a:r>
              <a:rPr lang="en-US" dirty="0" err="1"/>
              <a:t>f"Index</a:t>
            </a:r>
            <a:r>
              <a:rPr lang="en-US" dirty="0"/>
              <a:t> {index}: {fruit}")</a:t>
            </a:r>
          </a:p>
          <a:p>
            <a:pPr marL="0" indent="0">
              <a:buNone/>
            </a:pPr>
            <a:endParaRPr lang="en-US" dirty="0"/>
          </a:p>
          <a:p>
            <a:pPr marL="0" indent="0">
              <a:buNone/>
            </a:pPr>
            <a:r>
              <a:rPr lang="en-US" dirty="0"/>
              <a:t># You can even start the index at a different number</a:t>
            </a:r>
          </a:p>
          <a:p>
            <a:pPr marL="0" indent="0">
              <a:buNone/>
            </a:pPr>
            <a:r>
              <a:rPr lang="en-US" dirty="0"/>
              <a:t>for index, fruit in enumerate(fruits, start=1):</a:t>
            </a:r>
          </a:p>
          <a:p>
            <a:pPr marL="0" indent="0">
              <a:buNone/>
            </a:pPr>
            <a:r>
              <a:rPr lang="en-US" dirty="0"/>
              <a:t>    print(</a:t>
            </a:r>
            <a:r>
              <a:rPr lang="en-US" dirty="0" err="1"/>
              <a:t>f"Item</a:t>
            </a:r>
            <a:r>
              <a:rPr lang="en-US" dirty="0"/>
              <a:t> #{index}: {fruit}")</a:t>
            </a:r>
          </a:p>
        </p:txBody>
      </p:sp>
    </p:spTree>
    <p:extLst>
      <p:ext uri="{BB962C8B-B14F-4D97-AF65-F5344CB8AC3E}">
        <p14:creationId xmlns:p14="http://schemas.microsoft.com/office/powerpoint/2010/main" val="2021579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1442</TotalTime>
  <Words>942</Words>
  <Application>Microsoft Office PowerPoint</Application>
  <PresentationFormat>Widescreen</PresentationFormat>
  <Paragraphs>169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Tw Cen MT</vt:lpstr>
      <vt:lpstr>Circuit</vt:lpstr>
      <vt:lpstr>Module 1: Core Python &amp; Data</vt:lpstr>
      <vt:lpstr>The Power of Repetition: for and while Loops</vt:lpstr>
      <vt:lpstr>Today's Agenda</vt:lpstr>
      <vt:lpstr>The for Loop - Iterating Over Collections The "Why": Automating Repetitive Tasks</vt:lpstr>
      <vt:lpstr>PowerPoint Presentation</vt:lpstr>
      <vt:lpstr>The range() Function: Looping a Specific Number of Times</vt:lpstr>
      <vt:lpstr>PowerPoint Presentation</vt:lpstr>
      <vt:lpstr>Looping with an Index: The enumerate() Function</vt:lpstr>
      <vt:lpstr>PowerPoint Presentation</vt:lpstr>
      <vt:lpstr>Looping Over Multiple Lists: The zip() Function</vt:lpstr>
      <vt:lpstr>PowerPoint Presentation</vt:lpstr>
      <vt:lpstr>In-Class Exercise: The FizzBuzz Challenge</vt:lpstr>
      <vt:lpstr>PowerPoint Presentation</vt:lpstr>
      <vt:lpstr>The while Loop &amp; Controlling the Flow The while Loop: The Conditional Loop</vt:lpstr>
      <vt:lpstr>PowerPoint Presentation</vt:lpstr>
      <vt:lpstr>PowerPoint Presentation</vt:lpstr>
      <vt:lpstr>Controlling Loops: break and continue</vt:lpstr>
      <vt:lpstr>PowerPoint Presentation</vt:lpstr>
      <vt:lpstr>In-Class Exercise: Input Validator</vt:lpstr>
      <vt:lpstr>Advanced Loop Patterns &amp; The Hands-On Lab The else Block in Loops: A Unique Python Feature </vt:lpstr>
      <vt:lpstr>PowerPoint Presentation</vt:lpstr>
      <vt:lpstr>Choosing the Right Loop: for vs. while</vt:lpstr>
      <vt:lpstr>Interactive Data Aggregator</vt:lpstr>
      <vt:lpstr>Part 1: Setup</vt:lpstr>
      <vt:lpstr>Part 2: The Input Loop</vt:lpstr>
      <vt:lpstr>Part 3: Input Validation and Storage</vt:lpstr>
      <vt:lpstr>Part 4: Calculation and Output</vt:lpstr>
      <vt:lpstr>Challenge / Bonus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90</cp:revision>
  <dcterms:created xsi:type="dcterms:W3CDTF">2025-08-15T11:55:55Z</dcterms:created>
  <dcterms:modified xsi:type="dcterms:W3CDTF">2025-08-25T12:57:53Z</dcterms:modified>
</cp:coreProperties>
</file>