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9C05A2D-6C40-4F77-8A8A-D4AFBA009BE2}" type="datetimeFigureOut">
              <a:rPr lang="en-US" smtClean="0"/>
              <a:t>8/29/2025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10376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3946333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914227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86599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174150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C05A2D-6C40-4F77-8A8A-D4AFBA009BE2}" type="datetimeFigureOut">
              <a:rPr lang="en-US" smtClean="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6033705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9C05A2D-6C40-4F77-8A8A-D4AFBA009BE2}" type="datetimeFigureOut">
              <a:rPr lang="en-US" smtClean="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8844563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05A2D-6C40-4F77-8A8A-D4AFBA009BE2}"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978500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05A2D-6C40-4F77-8A8A-D4AFBA009BE2}"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309288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C05A2D-6C40-4F77-8A8A-D4AFBA009BE2}"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31238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C05A2D-6C40-4F77-8A8A-D4AFBA009BE2}"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1232609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9C05A2D-6C40-4F77-8A8A-D4AFBA009BE2}"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103309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9C05A2D-6C40-4F77-8A8A-D4AFBA009BE2}" type="datetimeFigureOut">
              <a:rPr lang="en-US" smtClean="0"/>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3648966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9C05A2D-6C40-4F77-8A8A-D4AFBA009BE2}" type="datetimeFigureOut">
              <a:rPr lang="en-US" smtClean="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1222323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C05A2D-6C40-4F77-8A8A-D4AFBA009BE2}" type="datetimeFigureOut">
              <a:rPr lang="en-US" smtClean="0"/>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257448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225153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9C05A2D-6C40-4F77-8A8A-D4AFBA009BE2}"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EB1E36-D64B-4AC0-9B76-34B601FCCFAA}" type="slidenum">
              <a:rPr lang="en-US" smtClean="0"/>
              <a:t>‹#›</a:t>
            </a:fld>
            <a:endParaRPr lang="en-US"/>
          </a:p>
        </p:txBody>
      </p:sp>
    </p:spTree>
    <p:extLst>
      <p:ext uri="{BB962C8B-B14F-4D97-AF65-F5344CB8AC3E}">
        <p14:creationId xmlns:p14="http://schemas.microsoft.com/office/powerpoint/2010/main" val="4101215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9C05A2D-6C40-4F77-8A8A-D4AFBA009BE2}" type="datetimeFigureOut">
              <a:rPr lang="en-US" smtClean="0"/>
              <a:t>8/29/2025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EB1E36-D64B-4AC0-9B76-34B601FCCFAA}" type="slidenum">
              <a:rPr lang="en-US" smtClean="0"/>
              <a:t>‹#›</a:t>
            </a:fld>
            <a:endParaRPr lang="en-US"/>
          </a:p>
        </p:txBody>
      </p:sp>
    </p:spTree>
    <p:extLst>
      <p:ext uri="{BB962C8B-B14F-4D97-AF65-F5344CB8AC3E}">
        <p14:creationId xmlns:p14="http://schemas.microsoft.com/office/powerpoint/2010/main" val="37351030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1: Core Python &amp; Data</a:t>
            </a:r>
          </a:p>
        </p:txBody>
      </p:sp>
      <p:sp>
        <p:nvSpPr>
          <p:cNvPr id="3" name="Subtitle 2"/>
          <p:cNvSpPr>
            <a:spLocks noGrp="1"/>
          </p:cNvSpPr>
          <p:nvPr>
            <p:ph type="subTitle" idx="1"/>
          </p:nvPr>
        </p:nvSpPr>
        <p:spPr>
          <a:xfrm>
            <a:off x="1876423" y="4775518"/>
            <a:ext cx="8791575" cy="1655762"/>
          </a:xfrm>
        </p:spPr>
        <p:txBody>
          <a:bodyPr/>
          <a:lstStyle/>
          <a:p>
            <a:pPr algn="r"/>
            <a:r>
              <a:rPr lang="en-US" dirty="0"/>
              <a:t>Week: 2 Lecture: 10</a:t>
            </a:r>
          </a:p>
          <a:p>
            <a:pPr algn="r"/>
            <a:r>
              <a:rPr lang="en-US" dirty="0" err="1"/>
              <a:t>DatE</a:t>
            </a:r>
            <a:r>
              <a:rPr lang="en-US" dirty="0"/>
              <a:t>: 29/08/2025</a:t>
            </a:r>
          </a:p>
          <a:p>
            <a:pPr algn="r"/>
            <a:r>
              <a:rPr lang="en-US" dirty="0"/>
              <a:t>Instructor: HAMZA SAJID</a:t>
            </a:r>
          </a:p>
        </p:txBody>
      </p:sp>
    </p:spTree>
    <p:extLst>
      <p:ext uri="{BB962C8B-B14F-4D97-AF65-F5344CB8AC3E}">
        <p14:creationId xmlns:p14="http://schemas.microsoft.com/office/powerpoint/2010/main" val="4272976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7348B-1A75-AE87-7FB5-6E354B91DD52}"/>
              </a:ext>
            </a:extLst>
          </p:cNvPr>
          <p:cNvSpPr>
            <a:spLocks noGrp="1"/>
          </p:cNvSpPr>
          <p:nvPr>
            <p:ph type="title"/>
          </p:nvPr>
        </p:nvSpPr>
        <p:spPr/>
        <p:txBody>
          <a:bodyPr/>
          <a:lstStyle/>
          <a:p>
            <a:r>
              <a:rPr lang="en-US" dirty="0"/>
              <a:t>EXAMPLE: USING THE math MODULE</a:t>
            </a:r>
            <a:br>
              <a:rPr lang="en-US" dirty="0"/>
            </a:br>
            <a:endParaRPr lang="en-US" dirty="0"/>
          </a:p>
        </p:txBody>
      </p:sp>
      <p:sp>
        <p:nvSpPr>
          <p:cNvPr id="3" name="Content Placeholder 2">
            <a:extLst>
              <a:ext uri="{FF2B5EF4-FFF2-40B4-BE49-F238E27FC236}">
                <a16:creationId xmlns:a16="http://schemas.microsoft.com/office/drawing/2014/main" id="{C9FFAAFE-65AE-EA87-4FB2-87FD315D4DB7}"/>
              </a:ext>
            </a:extLst>
          </p:cNvPr>
          <p:cNvSpPr>
            <a:spLocks noGrp="1"/>
          </p:cNvSpPr>
          <p:nvPr>
            <p:ph idx="1"/>
          </p:nvPr>
        </p:nvSpPr>
        <p:spPr/>
        <p:txBody>
          <a:bodyPr>
            <a:normAutofit fontScale="85000" lnSpcReduction="20000"/>
          </a:bodyPr>
          <a:lstStyle/>
          <a:p>
            <a:pPr marL="0" indent="0">
              <a:buNone/>
            </a:pPr>
            <a:endParaRPr lang="en-US" dirty="0"/>
          </a:p>
          <a:p>
            <a:r>
              <a:rPr lang="en-US" dirty="0"/>
              <a:t>import math</a:t>
            </a:r>
          </a:p>
          <a:p>
            <a:r>
              <a:rPr lang="en-US" dirty="0"/>
              <a:t># Calculate the square root of 81 result = </a:t>
            </a:r>
            <a:r>
              <a:rPr lang="en-US" dirty="0" err="1"/>
              <a:t>math.sqrt</a:t>
            </a:r>
            <a:r>
              <a:rPr lang="en-US" dirty="0"/>
              <a:t>(81)</a:t>
            </a:r>
          </a:p>
          <a:p>
            <a:r>
              <a:rPr lang="en-US" dirty="0"/>
              <a:t>print(</a:t>
            </a:r>
            <a:r>
              <a:rPr lang="en-US" dirty="0" err="1"/>
              <a:t>f"The</a:t>
            </a:r>
            <a:r>
              <a:rPr lang="en-US" dirty="0"/>
              <a:t> square root of 81 is {result}") # -&gt; The square root of 81 is 9.0</a:t>
            </a:r>
          </a:p>
          <a:p>
            <a:r>
              <a:rPr lang="en-US" dirty="0"/>
              <a:t># Use the value of Pi to find the circumference of a circle with a radius of 5</a:t>
            </a:r>
          </a:p>
          <a:p>
            <a:r>
              <a:rPr lang="en-US" dirty="0"/>
              <a:t>radius = 5</a:t>
            </a:r>
          </a:p>
          <a:p>
            <a:r>
              <a:rPr lang="en-US" dirty="0"/>
              <a:t>circumference = 2 * </a:t>
            </a:r>
            <a:r>
              <a:rPr lang="en-US" dirty="0" err="1"/>
              <a:t>math.pi</a:t>
            </a:r>
            <a:r>
              <a:rPr lang="en-US" dirty="0"/>
              <a:t> * radius</a:t>
            </a:r>
          </a:p>
          <a:p>
            <a:r>
              <a:rPr lang="en-US" dirty="0"/>
              <a:t>print(</a:t>
            </a:r>
            <a:r>
              <a:rPr lang="en-US" dirty="0" err="1"/>
              <a:t>f"The</a:t>
            </a:r>
            <a:r>
              <a:rPr lang="en-US" dirty="0"/>
              <a:t> circumference is {circumference}") # -&gt; The circumference is 31.415...</a:t>
            </a:r>
          </a:p>
        </p:txBody>
      </p:sp>
    </p:spTree>
    <p:extLst>
      <p:ext uri="{BB962C8B-B14F-4D97-AF65-F5344CB8AC3E}">
        <p14:creationId xmlns:p14="http://schemas.microsoft.com/office/powerpoint/2010/main" val="324356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D59F-8CB6-F404-856D-F0AB28DD1FC3}"/>
              </a:ext>
            </a:extLst>
          </p:cNvPr>
          <p:cNvSpPr>
            <a:spLocks noGrp="1"/>
          </p:cNvSpPr>
          <p:nvPr>
            <p:ph type="title"/>
          </p:nvPr>
        </p:nvSpPr>
        <p:spPr/>
        <p:txBody>
          <a:bodyPr/>
          <a:lstStyle/>
          <a:p>
            <a:r>
              <a:rPr lang="en-US" dirty="0"/>
              <a:t>IN-CLASS EXERCISE: AREA OF A CIRCLE</a:t>
            </a:r>
            <a:br>
              <a:rPr lang="en-US" dirty="0"/>
            </a:br>
            <a:endParaRPr lang="en-US" dirty="0"/>
          </a:p>
        </p:txBody>
      </p:sp>
      <p:sp>
        <p:nvSpPr>
          <p:cNvPr id="3" name="Content Placeholder 2">
            <a:extLst>
              <a:ext uri="{FF2B5EF4-FFF2-40B4-BE49-F238E27FC236}">
                <a16:creationId xmlns:a16="http://schemas.microsoft.com/office/drawing/2014/main" id="{0D486D92-F87D-27C7-7DA6-EF6920FD0449}"/>
              </a:ext>
            </a:extLst>
          </p:cNvPr>
          <p:cNvSpPr>
            <a:spLocks noGrp="1"/>
          </p:cNvSpPr>
          <p:nvPr>
            <p:ph idx="1"/>
          </p:nvPr>
        </p:nvSpPr>
        <p:spPr/>
        <p:txBody>
          <a:bodyPr/>
          <a:lstStyle/>
          <a:p>
            <a:r>
              <a:rPr lang="en-US" dirty="0"/>
              <a:t>Import the math module.</a:t>
            </a:r>
          </a:p>
          <a:p>
            <a:r>
              <a:rPr lang="en-US" dirty="0"/>
              <a:t>Create a variable radius and set it to 10.</a:t>
            </a:r>
          </a:p>
          <a:p>
            <a:r>
              <a:rPr lang="en-US" dirty="0"/>
              <a:t>Calculate the area of the circle using the formula: Area = π * r².</a:t>
            </a:r>
          </a:p>
          <a:p>
            <a:r>
              <a:rPr lang="en-US" dirty="0"/>
              <a:t>Print the result in a user-friendly sentence.</a:t>
            </a:r>
          </a:p>
        </p:txBody>
      </p:sp>
    </p:spTree>
    <p:extLst>
      <p:ext uri="{BB962C8B-B14F-4D97-AF65-F5344CB8AC3E}">
        <p14:creationId xmlns:p14="http://schemas.microsoft.com/office/powerpoint/2010/main" val="27655029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01B4-3060-84A2-E5E5-D7714B6C42A0}"/>
              </a:ext>
            </a:extLst>
          </p:cNvPr>
          <p:cNvSpPr>
            <a:spLocks noGrp="1"/>
          </p:cNvSpPr>
          <p:nvPr>
            <p:ph type="title"/>
          </p:nvPr>
        </p:nvSpPr>
        <p:spPr/>
        <p:txBody>
          <a:bodyPr>
            <a:normAutofit fontScale="90000"/>
          </a:bodyPr>
          <a:lstStyle/>
          <a:p>
            <a:r>
              <a:rPr lang="en-US" dirty="0"/>
              <a:t>THE random MODULE: EMBRACING UNPREDICTABILITY</a:t>
            </a:r>
            <a:br>
              <a:rPr lang="en-US" dirty="0"/>
            </a:br>
            <a:endParaRPr lang="en-US" dirty="0"/>
          </a:p>
        </p:txBody>
      </p:sp>
      <p:sp>
        <p:nvSpPr>
          <p:cNvPr id="3" name="Content Placeholder 2">
            <a:extLst>
              <a:ext uri="{FF2B5EF4-FFF2-40B4-BE49-F238E27FC236}">
                <a16:creationId xmlns:a16="http://schemas.microsoft.com/office/drawing/2014/main" id="{8C6195C6-5B27-0E31-0D97-D19176FFAD63}"/>
              </a:ext>
            </a:extLst>
          </p:cNvPr>
          <p:cNvSpPr>
            <a:spLocks noGrp="1"/>
          </p:cNvSpPr>
          <p:nvPr>
            <p:ph idx="1"/>
          </p:nvPr>
        </p:nvSpPr>
        <p:spPr/>
        <p:txBody>
          <a:bodyPr>
            <a:normAutofit fontScale="92500" lnSpcReduction="10000"/>
          </a:bodyPr>
          <a:lstStyle/>
          <a:p>
            <a:r>
              <a:rPr lang="en-US" dirty="0"/>
              <a:t>The random module allows you to generate random numbers, pick random items from a list, and even shuffle a list.</a:t>
            </a:r>
          </a:p>
          <a:p>
            <a:pPr lvl="1"/>
            <a:r>
              <a:rPr lang="en-US" dirty="0"/>
              <a:t>What it's for: Games, simulations, and creating unpredictable data like secure passwords.</a:t>
            </a:r>
          </a:p>
          <a:p>
            <a:pPr lvl="1"/>
            <a:r>
              <a:rPr lang="en-US" dirty="0"/>
              <a:t>How to use it: Start by writing import random.</a:t>
            </a:r>
          </a:p>
          <a:p>
            <a:r>
              <a:rPr lang="en-US" dirty="0"/>
              <a:t>Key Functions:</a:t>
            </a:r>
          </a:p>
          <a:p>
            <a:pPr lvl="1"/>
            <a:r>
              <a:rPr lang="en-US" dirty="0" err="1"/>
              <a:t>random.randint</a:t>
            </a:r>
            <a:r>
              <a:rPr lang="en-US" dirty="0"/>
              <a:t>(a, b): Returns a random integer between a and b (inclusive).</a:t>
            </a:r>
          </a:p>
          <a:p>
            <a:pPr lvl="1"/>
            <a:r>
              <a:rPr lang="en-US" dirty="0" err="1"/>
              <a:t>random.choice</a:t>
            </a:r>
            <a:r>
              <a:rPr lang="en-US" dirty="0"/>
              <a:t>(sequence): Returns a single random element from a sequence (like a list or a string).</a:t>
            </a:r>
          </a:p>
          <a:p>
            <a:pPr lvl="1"/>
            <a:r>
              <a:rPr lang="en-US" dirty="0" err="1"/>
              <a:t>random.shuffle</a:t>
            </a:r>
            <a:r>
              <a:rPr lang="en-US" dirty="0"/>
              <a:t>(x): Shuffles the items in a list x in place.</a:t>
            </a:r>
          </a:p>
        </p:txBody>
      </p:sp>
    </p:spTree>
    <p:extLst>
      <p:ext uri="{BB962C8B-B14F-4D97-AF65-F5344CB8AC3E}">
        <p14:creationId xmlns:p14="http://schemas.microsoft.com/office/powerpoint/2010/main" val="106644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DD002-A8A5-6DF0-2E20-2A8CD728DCC6}"/>
              </a:ext>
            </a:extLst>
          </p:cNvPr>
          <p:cNvSpPr>
            <a:spLocks noGrp="1"/>
          </p:cNvSpPr>
          <p:nvPr>
            <p:ph type="title"/>
          </p:nvPr>
        </p:nvSpPr>
        <p:spPr/>
        <p:txBody>
          <a:bodyPr/>
          <a:lstStyle/>
          <a:p>
            <a:r>
              <a:rPr lang="en-US" dirty="0"/>
              <a:t>EXAMPLE: USING THE random MODULE</a:t>
            </a:r>
            <a:br>
              <a:rPr lang="en-US" dirty="0"/>
            </a:br>
            <a:endParaRPr lang="en-US" dirty="0"/>
          </a:p>
        </p:txBody>
      </p:sp>
      <p:sp>
        <p:nvSpPr>
          <p:cNvPr id="3" name="Content Placeholder 2">
            <a:extLst>
              <a:ext uri="{FF2B5EF4-FFF2-40B4-BE49-F238E27FC236}">
                <a16:creationId xmlns:a16="http://schemas.microsoft.com/office/drawing/2014/main" id="{F18F9405-92B1-5580-7FD7-8F4B982C5D35}"/>
              </a:ext>
            </a:extLst>
          </p:cNvPr>
          <p:cNvSpPr>
            <a:spLocks noGrp="1"/>
          </p:cNvSpPr>
          <p:nvPr>
            <p:ph idx="1"/>
          </p:nvPr>
        </p:nvSpPr>
        <p:spPr/>
        <p:txBody>
          <a:bodyPr>
            <a:normAutofit fontScale="70000" lnSpcReduction="20000"/>
          </a:bodyPr>
          <a:lstStyle/>
          <a:p>
            <a:pPr marL="0" indent="0">
              <a:buNone/>
            </a:pPr>
            <a:endParaRPr lang="en-US" dirty="0"/>
          </a:p>
          <a:p>
            <a:r>
              <a:rPr lang="en-US" dirty="0"/>
              <a:t>import random</a:t>
            </a:r>
          </a:p>
          <a:p>
            <a:r>
              <a:rPr lang="en-US" dirty="0"/>
              <a:t># Simulate a six-sided dice roll dice_</a:t>
            </a:r>
          </a:p>
          <a:p>
            <a:r>
              <a:rPr lang="en-US" dirty="0"/>
              <a:t>roll = </a:t>
            </a:r>
            <a:r>
              <a:rPr lang="en-US" dirty="0" err="1"/>
              <a:t>random.randint</a:t>
            </a:r>
            <a:r>
              <a:rPr lang="en-US" dirty="0"/>
              <a:t>(1, 6) </a:t>
            </a:r>
          </a:p>
          <a:p>
            <a:r>
              <a:rPr lang="en-US" dirty="0"/>
              <a:t>print(</a:t>
            </a:r>
            <a:r>
              <a:rPr lang="en-US" dirty="0" err="1"/>
              <a:t>f"You</a:t>
            </a:r>
            <a:r>
              <a:rPr lang="en-US" dirty="0"/>
              <a:t> rolled a {</a:t>
            </a:r>
            <a:r>
              <a:rPr lang="en-US" dirty="0" err="1"/>
              <a:t>dice_roll</a:t>
            </a:r>
            <a:r>
              <a:rPr lang="en-US" dirty="0"/>
              <a:t>}")</a:t>
            </a:r>
          </a:p>
          <a:p>
            <a:r>
              <a:rPr lang="en-US" dirty="0"/>
              <a:t># Pick a random winner from a list of participants </a:t>
            </a:r>
          </a:p>
          <a:p>
            <a:r>
              <a:rPr lang="en-US" dirty="0"/>
              <a:t>participants = ["Alice", "Bob", "Charlie", "Dana"] </a:t>
            </a:r>
          </a:p>
          <a:p>
            <a:r>
              <a:rPr lang="en-US" dirty="0"/>
              <a:t>winner = </a:t>
            </a:r>
            <a:r>
              <a:rPr lang="en-US" dirty="0" err="1"/>
              <a:t>random.choice</a:t>
            </a:r>
            <a:r>
              <a:rPr lang="en-US" dirty="0"/>
              <a:t>(participants)</a:t>
            </a:r>
          </a:p>
          <a:p>
            <a:r>
              <a:rPr lang="en-US" dirty="0"/>
              <a:t>print(</a:t>
            </a:r>
            <a:r>
              <a:rPr lang="en-US" dirty="0" err="1"/>
              <a:t>f"The</a:t>
            </a:r>
            <a:r>
              <a:rPr lang="en-US" dirty="0"/>
              <a:t> winner is {winner}!")</a:t>
            </a:r>
          </a:p>
        </p:txBody>
      </p:sp>
    </p:spTree>
    <p:extLst>
      <p:ext uri="{BB962C8B-B14F-4D97-AF65-F5344CB8AC3E}">
        <p14:creationId xmlns:p14="http://schemas.microsoft.com/office/powerpoint/2010/main" val="324458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5878-A3F3-EBAA-D663-587FD13CFE2E}"/>
              </a:ext>
            </a:extLst>
          </p:cNvPr>
          <p:cNvSpPr>
            <a:spLocks noGrp="1"/>
          </p:cNvSpPr>
          <p:nvPr>
            <p:ph type="title"/>
          </p:nvPr>
        </p:nvSpPr>
        <p:spPr/>
        <p:txBody>
          <a:bodyPr/>
          <a:lstStyle/>
          <a:p>
            <a:r>
              <a:rPr lang="en-US" dirty="0"/>
              <a:t>IN-CLASS EXERCISE: COIN FLIP</a:t>
            </a:r>
            <a:br>
              <a:rPr lang="en-US" dirty="0"/>
            </a:br>
            <a:endParaRPr lang="en-US" dirty="0"/>
          </a:p>
        </p:txBody>
      </p:sp>
      <p:sp>
        <p:nvSpPr>
          <p:cNvPr id="3" name="Content Placeholder 2">
            <a:extLst>
              <a:ext uri="{FF2B5EF4-FFF2-40B4-BE49-F238E27FC236}">
                <a16:creationId xmlns:a16="http://schemas.microsoft.com/office/drawing/2014/main" id="{ED7802DD-3332-77A7-DDA3-D7AA83F67909}"/>
              </a:ext>
            </a:extLst>
          </p:cNvPr>
          <p:cNvSpPr>
            <a:spLocks noGrp="1"/>
          </p:cNvSpPr>
          <p:nvPr>
            <p:ph idx="1"/>
          </p:nvPr>
        </p:nvSpPr>
        <p:spPr/>
        <p:txBody>
          <a:bodyPr/>
          <a:lstStyle/>
          <a:p>
            <a:r>
              <a:rPr lang="en-US" dirty="0"/>
              <a:t>Import the random module.</a:t>
            </a:r>
          </a:p>
          <a:p>
            <a:r>
              <a:rPr lang="en-US" dirty="0"/>
              <a:t>Create a list called outcomes that contains two strings: "Heads" and "Tails".</a:t>
            </a:r>
          </a:p>
          <a:p>
            <a:r>
              <a:rPr lang="en-US" dirty="0"/>
              <a:t>Use </a:t>
            </a:r>
            <a:r>
              <a:rPr lang="en-US" dirty="0" err="1"/>
              <a:t>random.choice</a:t>
            </a:r>
            <a:r>
              <a:rPr lang="en-US" dirty="0"/>
              <a:t>() to select one of the outcomes from your list.</a:t>
            </a:r>
          </a:p>
          <a:p>
            <a:r>
              <a:rPr lang="en-US" dirty="0"/>
              <a:t>Print the result.</a:t>
            </a:r>
          </a:p>
        </p:txBody>
      </p:sp>
    </p:spTree>
    <p:extLst>
      <p:ext uri="{BB962C8B-B14F-4D97-AF65-F5344CB8AC3E}">
        <p14:creationId xmlns:p14="http://schemas.microsoft.com/office/powerpoint/2010/main" val="2116433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3756-8DF3-3635-38B1-7A68BACEE18D}"/>
              </a:ext>
            </a:extLst>
          </p:cNvPr>
          <p:cNvSpPr>
            <a:spLocks noGrp="1"/>
          </p:cNvSpPr>
          <p:nvPr>
            <p:ph type="title"/>
          </p:nvPr>
        </p:nvSpPr>
        <p:spPr/>
        <p:txBody>
          <a:bodyPr/>
          <a:lstStyle/>
          <a:p>
            <a:r>
              <a:rPr lang="en-US" dirty="0"/>
              <a:t>Python Standard Library – Must-Know Modules</a:t>
            </a:r>
          </a:p>
        </p:txBody>
      </p:sp>
      <p:sp>
        <p:nvSpPr>
          <p:cNvPr id="3" name="Content Placeholder 2">
            <a:extLst>
              <a:ext uri="{FF2B5EF4-FFF2-40B4-BE49-F238E27FC236}">
                <a16:creationId xmlns:a16="http://schemas.microsoft.com/office/drawing/2014/main" id="{FC12A49B-8378-6139-C383-2ABAAA0B0A22}"/>
              </a:ext>
            </a:extLst>
          </p:cNvPr>
          <p:cNvSpPr>
            <a:spLocks noGrp="1"/>
          </p:cNvSpPr>
          <p:nvPr>
            <p:ph idx="1"/>
          </p:nvPr>
        </p:nvSpPr>
        <p:spPr>
          <a:xfrm>
            <a:off x="1141412" y="2249486"/>
            <a:ext cx="9905999" cy="4527233"/>
          </a:xfrm>
        </p:spPr>
        <p:txBody>
          <a:bodyPr>
            <a:normAutofit fontScale="55000" lnSpcReduction="20000"/>
          </a:bodyPr>
          <a:lstStyle/>
          <a:p>
            <a:r>
              <a:rPr lang="en-US" dirty="0" err="1"/>
              <a:t>os</a:t>
            </a:r>
            <a:r>
              <a:rPr lang="en-US" dirty="0"/>
              <a:t>	</a:t>
            </a:r>
          </a:p>
          <a:p>
            <a:pPr lvl="1"/>
            <a:r>
              <a:rPr lang="en-US" dirty="0"/>
              <a:t>Interact with files, folders, and the operating system</a:t>
            </a:r>
          </a:p>
          <a:p>
            <a:r>
              <a:rPr lang="en-US" dirty="0" err="1"/>
              <a:t>pathlib</a:t>
            </a:r>
            <a:r>
              <a:rPr lang="en-US" dirty="0"/>
              <a:t>	</a:t>
            </a:r>
          </a:p>
          <a:p>
            <a:pPr lvl="1"/>
            <a:r>
              <a:rPr lang="en-US" dirty="0"/>
              <a:t>Modern, object-oriented file path handling</a:t>
            </a:r>
          </a:p>
          <a:p>
            <a:r>
              <a:rPr lang="en-US" dirty="0"/>
              <a:t>datetime	</a:t>
            </a:r>
          </a:p>
          <a:p>
            <a:pPr lvl="1"/>
            <a:r>
              <a:rPr lang="en-US" dirty="0"/>
              <a:t>Work with dates, times, and timestamps</a:t>
            </a:r>
          </a:p>
          <a:p>
            <a:r>
              <a:rPr lang="en-US" dirty="0"/>
              <a:t>sys	</a:t>
            </a:r>
          </a:p>
          <a:p>
            <a:pPr lvl="1"/>
            <a:r>
              <a:rPr lang="en-US" dirty="0"/>
              <a:t>Access Python runtime and command-line arguments</a:t>
            </a:r>
          </a:p>
          <a:p>
            <a:r>
              <a:rPr lang="en-US" dirty="0" err="1"/>
              <a:t>json</a:t>
            </a:r>
            <a:r>
              <a:rPr lang="en-US" dirty="0"/>
              <a:t>	</a:t>
            </a:r>
          </a:p>
          <a:p>
            <a:pPr lvl="1"/>
            <a:r>
              <a:rPr lang="en-US" dirty="0"/>
              <a:t>Convert between JSON and Python </a:t>
            </a:r>
            <a:r>
              <a:rPr lang="en-US" dirty="0" err="1"/>
              <a:t>datacollections</a:t>
            </a:r>
            <a:r>
              <a:rPr lang="en-US" dirty="0"/>
              <a:t>	</a:t>
            </a:r>
          </a:p>
          <a:p>
            <a:pPr lvl="1"/>
            <a:r>
              <a:rPr lang="en-US" dirty="0"/>
              <a:t>Use advanced data types like Counter, deque, etc.</a:t>
            </a:r>
          </a:p>
          <a:p>
            <a:r>
              <a:rPr lang="en-US" dirty="0" err="1"/>
              <a:t>unittest</a:t>
            </a:r>
            <a:r>
              <a:rPr lang="en-US" dirty="0"/>
              <a:t>	</a:t>
            </a:r>
          </a:p>
          <a:p>
            <a:pPr lvl="1"/>
            <a:r>
              <a:rPr lang="en-US" dirty="0"/>
              <a:t>Write and run automated tests</a:t>
            </a:r>
          </a:p>
          <a:p>
            <a:r>
              <a:rPr lang="en-US" dirty="0" err="1"/>
              <a:t>hashlib</a:t>
            </a:r>
            <a:r>
              <a:rPr lang="en-US" dirty="0"/>
              <a:t>	</a:t>
            </a:r>
          </a:p>
          <a:p>
            <a:pPr lvl="1"/>
            <a:r>
              <a:rPr lang="en-US" dirty="0"/>
              <a:t>Create secure hashes (e.g., for passwords)</a:t>
            </a:r>
          </a:p>
          <a:p>
            <a:r>
              <a:rPr lang="en-US" dirty="0"/>
              <a:t>These are built-in — no installation needed! Just import and go.</a:t>
            </a:r>
          </a:p>
        </p:txBody>
      </p:sp>
    </p:spTree>
    <p:extLst>
      <p:ext uri="{BB962C8B-B14F-4D97-AF65-F5344CB8AC3E}">
        <p14:creationId xmlns:p14="http://schemas.microsoft.com/office/powerpoint/2010/main" val="118163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58B40-690C-8574-45EB-417CF517B893}"/>
              </a:ext>
            </a:extLst>
          </p:cNvPr>
          <p:cNvSpPr>
            <a:spLocks noGrp="1"/>
          </p:cNvSpPr>
          <p:nvPr>
            <p:ph type="title"/>
          </p:nvPr>
        </p:nvSpPr>
        <p:spPr/>
        <p:txBody>
          <a:bodyPr/>
          <a:lstStyle/>
          <a:p>
            <a:r>
              <a:rPr lang="en-US" dirty="0"/>
              <a:t>Hands-On Lab: Secure Password Generator (Class + Module)</a:t>
            </a:r>
          </a:p>
        </p:txBody>
      </p:sp>
      <p:sp>
        <p:nvSpPr>
          <p:cNvPr id="3" name="Content Placeholder 2">
            <a:extLst>
              <a:ext uri="{FF2B5EF4-FFF2-40B4-BE49-F238E27FC236}">
                <a16:creationId xmlns:a16="http://schemas.microsoft.com/office/drawing/2014/main" id="{3237F252-ED43-F432-6473-6E75E8A92937}"/>
              </a:ext>
            </a:extLst>
          </p:cNvPr>
          <p:cNvSpPr>
            <a:spLocks noGrp="1"/>
          </p:cNvSpPr>
          <p:nvPr>
            <p:ph idx="1"/>
          </p:nvPr>
        </p:nvSpPr>
        <p:spPr/>
        <p:txBody>
          <a:bodyPr/>
          <a:lstStyle/>
          <a:p>
            <a:r>
              <a:rPr lang="en-US" dirty="0"/>
              <a:t>Goal</a:t>
            </a:r>
          </a:p>
          <a:p>
            <a:pPr lvl="1"/>
            <a:r>
              <a:rPr lang="en-US" dirty="0"/>
              <a:t>Build a password generator using OOP that:</a:t>
            </a:r>
          </a:p>
          <a:p>
            <a:pPr lvl="2"/>
            <a:r>
              <a:rPr lang="en-US" dirty="0"/>
              <a:t>Generates 8-character secure passwords</a:t>
            </a:r>
          </a:p>
          <a:p>
            <a:pPr lvl="2"/>
            <a:r>
              <a:rPr lang="en-US" dirty="0"/>
              <a:t>Must include:✅ </a:t>
            </a:r>
          </a:p>
          <a:p>
            <a:pPr lvl="3"/>
            <a:r>
              <a:rPr lang="en-US" dirty="0"/>
              <a:t>1 uppercase letter</a:t>
            </a:r>
          </a:p>
          <a:p>
            <a:pPr lvl="3"/>
            <a:r>
              <a:rPr lang="en-US" dirty="0"/>
              <a:t>1 lowercase letter</a:t>
            </a:r>
          </a:p>
          <a:p>
            <a:pPr lvl="3"/>
            <a:r>
              <a:rPr lang="en-US" dirty="0"/>
              <a:t>1 digit</a:t>
            </a:r>
          </a:p>
          <a:p>
            <a:pPr lvl="3"/>
            <a:r>
              <a:rPr lang="en-US" dirty="0"/>
              <a:t>1 special character</a:t>
            </a:r>
          </a:p>
          <a:p>
            <a:pPr lvl="3"/>
            <a:r>
              <a:rPr lang="en-US" dirty="0"/>
              <a:t>Uses a class </a:t>
            </a:r>
            <a:r>
              <a:rPr lang="en-US" dirty="0" err="1"/>
              <a:t>structureIs</a:t>
            </a:r>
            <a:r>
              <a:rPr lang="en-US" dirty="0"/>
              <a:t> placed in a separate module and imported in main script</a:t>
            </a:r>
          </a:p>
        </p:txBody>
      </p:sp>
    </p:spTree>
    <p:extLst>
      <p:ext uri="{BB962C8B-B14F-4D97-AF65-F5344CB8AC3E}">
        <p14:creationId xmlns:p14="http://schemas.microsoft.com/office/powerpoint/2010/main" val="222073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07E59-F094-FC21-098F-8C58803DC884}"/>
              </a:ext>
            </a:extLst>
          </p:cNvPr>
          <p:cNvSpPr>
            <a:spLocks noGrp="1"/>
          </p:cNvSpPr>
          <p:nvPr>
            <p:ph type="title"/>
          </p:nvPr>
        </p:nvSpPr>
        <p:spPr/>
        <p:txBody>
          <a:bodyPr/>
          <a:lstStyle/>
          <a:p>
            <a:r>
              <a:rPr lang="en-US" dirty="0"/>
              <a:t>Step 1: Create a Module File → password_generator.py</a:t>
            </a:r>
          </a:p>
        </p:txBody>
      </p:sp>
      <p:sp>
        <p:nvSpPr>
          <p:cNvPr id="3" name="Content Placeholder 2">
            <a:extLst>
              <a:ext uri="{FF2B5EF4-FFF2-40B4-BE49-F238E27FC236}">
                <a16:creationId xmlns:a16="http://schemas.microsoft.com/office/drawing/2014/main" id="{7952C1EB-EDC3-8437-BE77-E831196090D7}"/>
              </a:ext>
            </a:extLst>
          </p:cNvPr>
          <p:cNvSpPr>
            <a:spLocks noGrp="1"/>
          </p:cNvSpPr>
          <p:nvPr>
            <p:ph idx="1"/>
          </p:nvPr>
        </p:nvSpPr>
        <p:spPr/>
        <p:txBody>
          <a:bodyPr>
            <a:normAutofit fontScale="92500" lnSpcReduction="20000"/>
          </a:bodyPr>
          <a:lstStyle/>
          <a:p>
            <a:r>
              <a:rPr lang="en-US" dirty="0"/>
              <a:t>Define a class </a:t>
            </a:r>
            <a:r>
              <a:rPr lang="en-US" dirty="0" err="1"/>
              <a:t>PasswordGenerator</a:t>
            </a:r>
            <a:endParaRPr lang="en-US" dirty="0"/>
          </a:p>
          <a:p>
            <a:r>
              <a:rPr lang="en-US" dirty="0"/>
              <a:t>Create a constructor method __</a:t>
            </a:r>
            <a:r>
              <a:rPr lang="en-US" dirty="0" err="1"/>
              <a:t>init</a:t>
            </a:r>
            <a:r>
              <a:rPr lang="en-US" dirty="0"/>
              <a:t>__()</a:t>
            </a:r>
          </a:p>
          <a:p>
            <a:pPr lvl="1"/>
            <a:r>
              <a:rPr lang="en-US" dirty="0"/>
              <a:t>No arguments required</a:t>
            </a:r>
          </a:p>
          <a:p>
            <a:pPr lvl="1"/>
            <a:r>
              <a:rPr lang="en-US" dirty="0"/>
              <a:t>Inside the constructor:</a:t>
            </a:r>
          </a:p>
          <a:p>
            <a:pPr lvl="2"/>
            <a:r>
              <a:rPr lang="en-US" dirty="0"/>
              <a:t>Set </a:t>
            </a:r>
            <a:r>
              <a:rPr lang="en-US" dirty="0" err="1"/>
              <a:t>self.length</a:t>
            </a:r>
            <a:r>
              <a:rPr lang="en-US" dirty="0"/>
              <a:t> = 8</a:t>
            </a:r>
          </a:p>
          <a:p>
            <a:pPr lvl="2"/>
            <a:r>
              <a:rPr lang="en-US" dirty="0"/>
              <a:t>Store character groups as class attributes:</a:t>
            </a:r>
          </a:p>
          <a:p>
            <a:pPr lvl="3"/>
            <a:r>
              <a:rPr lang="en-US" dirty="0" err="1"/>
              <a:t>self.uppercase_letters</a:t>
            </a:r>
            <a:r>
              <a:rPr lang="en-US" dirty="0"/>
              <a:t> = A-Z</a:t>
            </a:r>
          </a:p>
          <a:p>
            <a:pPr lvl="3"/>
            <a:r>
              <a:rPr lang="en-US" dirty="0" err="1"/>
              <a:t>self.lowercase_letters</a:t>
            </a:r>
            <a:r>
              <a:rPr lang="en-US" dirty="0"/>
              <a:t> = a-z</a:t>
            </a:r>
          </a:p>
          <a:p>
            <a:pPr lvl="3"/>
            <a:r>
              <a:rPr lang="en-US" dirty="0" err="1"/>
              <a:t>self.digits</a:t>
            </a:r>
            <a:r>
              <a:rPr lang="en-US" dirty="0"/>
              <a:t> = 0-9</a:t>
            </a:r>
          </a:p>
          <a:p>
            <a:pPr lvl="3"/>
            <a:r>
              <a:rPr lang="en-US" dirty="0" err="1"/>
              <a:t>self.special_chars</a:t>
            </a:r>
            <a:r>
              <a:rPr lang="en-US" dirty="0"/>
              <a:t> = !@#$%^&amp;*</a:t>
            </a:r>
          </a:p>
        </p:txBody>
      </p:sp>
    </p:spTree>
    <p:extLst>
      <p:ext uri="{BB962C8B-B14F-4D97-AF65-F5344CB8AC3E}">
        <p14:creationId xmlns:p14="http://schemas.microsoft.com/office/powerpoint/2010/main" val="1908112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1571D-B83C-D44A-2C13-323E47D661D1}"/>
              </a:ext>
            </a:extLst>
          </p:cNvPr>
          <p:cNvSpPr>
            <a:spLocks noGrp="1"/>
          </p:cNvSpPr>
          <p:nvPr>
            <p:ph type="title"/>
          </p:nvPr>
        </p:nvSpPr>
        <p:spPr/>
        <p:txBody>
          <a:bodyPr/>
          <a:lstStyle/>
          <a:p>
            <a:r>
              <a:rPr lang="en-US" dirty="0"/>
              <a:t>Step 2: Define Method → </a:t>
            </a:r>
            <a:r>
              <a:rPr lang="en-US" dirty="0" err="1"/>
              <a:t>generate_password</a:t>
            </a:r>
            <a:r>
              <a:rPr lang="en-US" dirty="0"/>
              <a:t>(self)</a:t>
            </a:r>
          </a:p>
        </p:txBody>
      </p:sp>
      <p:sp>
        <p:nvSpPr>
          <p:cNvPr id="3" name="Content Placeholder 2">
            <a:extLst>
              <a:ext uri="{FF2B5EF4-FFF2-40B4-BE49-F238E27FC236}">
                <a16:creationId xmlns:a16="http://schemas.microsoft.com/office/drawing/2014/main" id="{BAAF24DD-35DC-5A02-8A4B-FBE76B2872C4}"/>
              </a:ext>
            </a:extLst>
          </p:cNvPr>
          <p:cNvSpPr>
            <a:spLocks noGrp="1"/>
          </p:cNvSpPr>
          <p:nvPr>
            <p:ph idx="1"/>
          </p:nvPr>
        </p:nvSpPr>
        <p:spPr/>
        <p:txBody>
          <a:bodyPr/>
          <a:lstStyle/>
          <a:p>
            <a:r>
              <a:rPr lang="en-US" dirty="0"/>
              <a:t>Select 1 character from each group:</a:t>
            </a:r>
          </a:p>
          <a:p>
            <a:pPr lvl="1"/>
            <a:r>
              <a:rPr lang="en-US" dirty="0"/>
              <a:t>1 uppercase</a:t>
            </a:r>
          </a:p>
          <a:p>
            <a:pPr lvl="1"/>
            <a:r>
              <a:rPr lang="en-US" dirty="0"/>
              <a:t>1 lowercase</a:t>
            </a:r>
          </a:p>
          <a:p>
            <a:pPr lvl="1"/>
            <a:r>
              <a:rPr lang="en-US" dirty="0"/>
              <a:t>1 digit</a:t>
            </a:r>
          </a:p>
          <a:p>
            <a:pPr lvl="1"/>
            <a:r>
              <a:rPr lang="en-US" dirty="0"/>
              <a:t>1 special character</a:t>
            </a:r>
          </a:p>
          <a:p>
            <a:pPr lvl="1"/>
            <a:r>
              <a:rPr lang="en-US" dirty="0"/>
              <a:t>Fill the rest of the password with random characters from all groups combined</a:t>
            </a:r>
          </a:p>
          <a:p>
            <a:pPr lvl="1"/>
            <a:r>
              <a:rPr lang="en-US" dirty="0"/>
              <a:t>Shuffle the characters to ensure randomness</a:t>
            </a:r>
          </a:p>
          <a:p>
            <a:pPr lvl="1"/>
            <a:r>
              <a:rPr lang="en-US" dirty="0"/>
              <a:t>Join and return the password string</a:t>
            </a:r>
          </a:p>
        </p:txBody>
      </p:sp>
    </p:spTree>
    <p:extLst>
      <p:ext uri="{BB962C8B-B14F-4D97-AF65-F5344CB8AC3E}">
        <p14:creationId xmlns:p14="http://schemas.microsoft.com/office/powerpoint/2010/main" val="2958042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395F1-E99A-B846-8C0E-B038C0E279C6}"/>
              </a:ext>
            </a:extLst>
          </p:cNvPr>
          <p:cNvSpPr>
            <a:spLocks noGrp="1"/>
          </p:cNvSpPr>
          <p:nvPr>
            <p:ph type="title"/>
          </p:nvPr>
        </p:nvSpPr>
        <p:spPr/>
        <p:txBody>
          <a:bodyPr/>
          <a:lstStyle/>
          <a:p>
            <a:r>
              <a:rPr lang="en-US" dirty="0"/>
              <a:t>Step 3: Create Main File → app.py</a:t>
            </a:r>
          </a:p>
        </p:txBody>
      </p:sp>
      <p:sp>
        <p:nvSpPr>
          <p:cNvPr id="3" name="Content Placeholder 2">
            <a:extLst>
              <a:ext uri="{FF2B5EF4-FFF2-40B4-BE49-F238E27FC236}">
                <a16:creationId xmlns:a16="http://schemas.microsoft.com/office/drawing/2014/main" id="{D16FF4C4-2C4E-D8DF-2F42-5D77455EBED7}"/>
              </a:ext>
            </a:extLst>
          </p:cNvPr>
          <p:cNvSpPr>
            <a:spLocks noGrp="1"/>
          </p:cNvSpPr>
          <p:nvPr>
            <p:ph idx="1"/>
          </p:nvPr>
        </p:nvSpPr>
        <p:spPr/>
        <p:txBody>
          <a:bodyPr/>
          <a:lstStyle/>
          <a:p>
            <a:r>
              <a:rPr lang="en-US" dirty="0"/>
              <a:t>Import the class</a:t>
            </a:r>
          </a:p>
          <a:p>
            <a:r>
              <a:rPr lang="en-US" dirty="0"/>
              <a:t>Create an object</a:t>
            </a:r>
          </a:p>
          <a:p>
            <a:r>
              <a:rPr lang="en-US" dirty="0"/>
              <a:t>Call the method and print the result</a:t>
            </a:r>
          </a:p>
        </p:txBody>
      </p:sp>
    </p:spTree>
    <p:extLst>
      <p:ext uri="{BB962C8B-B14F-4D97-AF65-F5344CB8AC3E}">
        <p14:creationId xmlns:p14="http://schemas.microsoft.com/office/powerpoint/2010/main" val="3001227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448BE-C08E-EB45-A9F1-A011B55DA820}"/>
              </a:ext>
            </a:extLst>
          </p:cNvPr>
          <p:cNvSpPr>
            <a:spLocks noGrp="1"/>
          </p:cNvSpPr>
          <p:nvPr>
            <p:ph type="title"/>
          </p:nvPr>
        </p:nvSpPr>
        <p:spPr/>
        <p:txBody>
          <a:bodyPr>
            <a:normAutofit fontScale="90000"/>
          </a:bodyPr>
          <a:lstStyle/>
          <a:p>
            <a:r>
              <a:rPr lang="en-US" dirty="0"/>
              <a:t>A NEW WAY OF BUILDING: INTRODUCTION TO MODULES</a:t>
            </a:r>
            <a:br>
              <a:rPr lang="en-US" dirty="0"/>
            </a:br>
            <a:endParaRPr lang="en-US" dirty="0"/>
          </a:p>
        </p:txBody>
      </p:sp>
      <p:sp>
        <p:nvSpPr>
          <p:cNvPr id="3" name="Content Placeholder 2">
            <a:extLst>
              <a:ext uri="{FF2B5EF4-FFF2-40B4-BE49-F238E27FC236}">
                <a16:creationId xmlns:a16="http://schemas.microsoft.com/office/drawing/2014/main" id="{D0B6F13E-FE8D-5687-CD3B-D7FB7F843505}"/>
              </a:ext>
            </a:extLst>
          </p:cNvPr>
          <p:cNvSpPr>
            <a:spLocks noGrp="1"/>
          </p:cNvSpPr>
          <p:nvPr>
            <p:ph idx="1"/>
          </p:nvPr>
        </p:nvSpPr>
        <p:spPr/>
        <p:txBody>
          <a:bodyPr/>
          <a:lstStyle/>
          <a:p>
            <a:r>
              <a:rPr lang="en-US" dirty="0"/>
              <a:t>Welcome back! You've learned to write your own functions. But what if the function you need already exists? And how do you organize your own code as it gets bigger? Python's power comes from its modules. Today, we'll learn how to use pre-built modules from the Standard Library and, just as importantly, how to turn your own code into a reusable module.</a:t>
            </a:r>
          </a:p>
        </p:txBody>
      </p:sp>
    </p:spTree>
    <p:extLst>
      <p:ext uri="{BB962C8B-B14F-4D97-AF65-F5344CB8AC3E}">
        <p14:creationId xmlns:p14="http://schemas.microsoft.com/office/powerpoint/2010/main" val="2761768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00F3A-6A1D-0F6C-5F0F-1BF46C556F2C}"/>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46265BD0-DDC1-F891-448A-E076E49A16A2}"/>
              </a:ext>
            </a:extLst>
          </p:cNvPr>
          <p:cNvSpPr>
            <a:spLocks noGrp="1"/>
          </p:cNvSpPr>
          <p:nvPr>
            <p:ph idx="1"/>
          </p:nvPr>
        </p:nvSpPr>
        <p:spPr/>
        <p:txBody>
          <a:bodyPr/>
          <a:lstStyle/>
          <a:p>
            <a:r>
              <a:rPr lang="en-US" dirty="0"/>
              <a:t>Run the program multiple times</a:t>
            </a:r>
          </a:p>
          <a:p>
            <a:r>
              <a:rPr lang="en-US" dirty="0"/>
              <a:t>Check that each password:</a:t>
            </a:r>
          </a:p>
          <a:p>
            <a:pPr lvl="1"/>
            <a:r>
              <a:rPr lang="en-US" dirty="0"/>
              <a:t>Has exactly 8 characters</a:t>
            </a:r>
          </a:p>
          <a:p>
            <a:pPr lvl="1"/>
            <a:r>
              <a:rPr lang="en-US" dirty="0"/>
              <a:t>Includes at least one from each required category</a:t>
            </a:r>
          </a:p>
        </p:txBody>
      </p:sp>
    </p:spTree>
    <p:extLst>
      <p:ext uri="{BB962C8B-B14F-4D97-AF65-F5344CB8AC3E}">
        <p14:creationId xmlns:p14="http://schemas.microsoft.com/office/powerpoint/2010/main" val="3790867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4AE2-127A-2A5A-A721-18335E0E4FD4}"/>
              </a:ext>
            </a:extLst>
          </p:cNvPr>
          <p:cNvSpPr>
            <a:spLocks noGrp="1"/>
          </p:cNvSpPr>
          <p:nvPr>
            <p:ph type="title"/>
          </p:nvPr>
        </p:nvSpPr>
        <p:spPr/>
        <p:txBody>
          <a:bodyPr/>
          <a:lstStyle/>
          <a:p>
            <a:r>
              <a:rPr lang="fr-FR" dirty="0"/>
              <a:t>Bonus Challenge</a:t>
            </a:r>
            <a:endParaRPr lang="en-US" dirty="0"/>
          </a:p>
        </p:txBody>
      </p:sp>
      <p:sp>
        <p:nvSpPr>
          <p:cNvPr id="3" name="Content Placeholder 2">
            <a:extLst>
              <a:ext uri="{FF2B5EF4-FFF2-40B4-BE49-F238E27FC236}">
                <a16:creationId xmlns:a16="http://schemas.microsoft.com/office/drawing/2014/main" id="{B32B7273-DF45-804B-FC48-2DDD2D5F192F}"/>
              </a:ext>
            </a:extLst>
          </p:cNvPr>
          <p:cNvSpPr>
            <a:spLocks noGrp="1"/>
          </p:cNvSpPr>
          <p:nvPr>
            <p:ph idx="1"/>
          </p:nvPr>
        </p:nvSpPr>
        <p:spPr/>
        <p:txBody>
          <a:bodyPr/>
          <a:lstStyle/>
          <a:p>
            <a:r>
              <a:rPr lang="en-US" dirty="0"/>
              <a:t>Allow optional length as argument in __</a:t>
            </a:r>
            <a:r>
              <a:rPr lang="en-US" dirty="0" err="1"/>
              <a:t>init</a:t>
            </a:r>
            <a:r>
              <a:rPr lang="en-US" dirty="0"/>
              <a:t>__()</a:t>
            </a:r>
          </a:p>
          <a:p>
            <a:r>
              <a:rPr lang="en-US" dirty="0"/>
              <a:t>Add a method to generate a list of multiple passwords</a:t>
            </a:r>
          </a:p>
          <a:p>
            <a:r>
              <a:rPr lang="en-US" dirty="0"/>
              <a:t>Add a setting to exclude special characters</a:t>
            </a:r>
          </a:p>
        </p:txBody>
      </p:sp>
    </p:spTree>
    <p:extLst>
      <p:ext uri="{BB962C8B-B14F-4D97-AF65-F5344CB8AC3E}">
        <p14:creationId xmlns:p14="http://schemas.microsoft.com/office/powerpoint/2010/main" val="314410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8DA8B-4273-AC00-9162-1EEAE4E184CA}"/>
              </a:ext>
            </a:extLst>
          </p:cNvPr>
          <p:cNvSpPr>
            <a:spLocks noGrp="1"/>
          </p:cNvSpPr>
          <p:nvPr>
            <p:ph type="title"/>
          </p:nvPr>
        </p:nvSpPr>
        <p:spPr/>
        <p:txBody>
          <a:bodyPr/>
          <a:lstStyle/>
          <a:p>
            <a:r>
              <a:rPr lang="en-US" dirty="0"/>
              <a:t>TODAY'S AGENDA</a:t>
            </a:r>
            <a:br>
              <a:rPr lang="en-US" dirty="0"/>
            </a:br>
            <a:endParaRPr lang="en-US" dirty="0"/>
          </a:p>
        </p:txBody>
      </p:sp>
      <p:sp>
        <p:nvSpPr>
          <p:cNvPr id="3" name="Content Placeholder 2">
            <a:extLst>
              <a:ext uri="{FF2B5EF4-FFF2-40B4-BE49-F238E27FC236}">
                <a16:creationId xmlns:a16="http://schemas.microsoft.com/office/drawing/2014/main" id="{5D6238A2-A3DC-9ACF-9DC9-93ED83D48387}"/>
              </a:ext>
            </a:extLst>
          </p:cNvPr>
          <p:cNvSpPr>
            <a:spLocks noGrp="1"/>
          </p:cNvSpPr>
          <p:nvPr>
            <p:ph idx="1"/>
          </p:nvPr>
        </p:nvSpPr>
        <p:spPr/>
        <p:txBody>
          <a:bodyPr>
            <a:normAutofit fontScale="70000" lnSpcReduction="20000"/>
          </a:bodyPr>
          <a:lstStyle/>
          <a:p>
            <a:r>
              <a:rPr lang="en-US" dirty="0"/>
              <a:t>The "Why" - What is a Module?</a:t>
            </a:r>
          </a:p>
          <a:p>
            <a:pPr lvl="1"/>
            <a:r>
              <a:rPr lang="en-US" dirty="0"/>
              <a:t>Analogy: The Toolbox</a:t>
            </a:r>
          </a:p>
          <a:p>
            <a:r>
              <a:rPr lang="en-US" dirty="0"/>
              <a:t>Creating Your Own Modules</a:t>
            </a:r>
          </a:p>
          <a:p>
            <a:pPr lvl="1"/>
            <a:r>
              <a:rPr lang="en-US" dirty="0"/>
              <a:t>From Python File to Reusable Tool</a:t>
            </a:r>
          </a:p>
          <a:p>
            <a:pPr lvl="1"/>
            <a:r>
              <a:rPr lang="en-US" dirty="0"/>
              <a:t>Example: Making a greeter module</a:t>
            </a:r>
          </a:p>
          <a:p>
            <a:r>
              <a:rPr lang="en-US" dirty="0"/>
              <a:t>Exploring the Standard Library</a:t>
            </a:r>
          </a:p>
          <a:p>
            <a:pPr lvl="1"/>
            <a:r>
              <a:rPr lang="en-US" dirty="0"/>
              <a:t>The math Module: For advanced calculations</a:t>
            </a:r>
          </a:p>
          <a:p>
            <a:pPr lvl="1"/>
            <a:r>
              <a:rPr lang="en-US" dirty="0"/>
              <a:t>The random Module: For generating random numbers and choices</a:t>
            </a:r>
          </a:p>
          <a:p>
            <a:r>
              <a:rPr lang="en-US" dirty="0"/>
              <a:t>Putting It All Together &amp; The Hands-On Lab</a:t>
            </a:r>
          </a:p>
          <a:p>
            <a:pPr lvl="1"/>
            <a:r>
              <a:rPr lang="en-US" dirty="0"/>
              <a:t>Hands-On Lab: The Password Generator</a:t>
            </a:r>
          </a:p>
          <a:p>
            <a:pPr lvl="1"/>
            <a:r>
              <a:rPr lang="en-US" dirty="0"/>
              <a:t>Q&amp;A and Wrap-up</a:t>
            </a:r>
          </a:p>
        </p:txBody>
      </p:sp>
    </p:spTree>
    <p:extLst>
      <p:ext uri="{BB962C8B-B14F-4D97-AF65-F5344CB8AC3E}">
        <p14:creationId xmlns:p14="http://schemas.microsoft.com/office/powerpoint/2010/main" val="26103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D09E-6F9B-7CBE-541D-71753B211868}"/>
              </a:ext>
            </a:extLst>
          </p:cNvPr>
          <p:cNvSpPr>
            <a:spLocks noGrp="1"/>
          </p:cNvSpPr>
          <p:nvPr>
            <p:ph type="title"/>
          </p:nvPr>
        </p:nvSpPr>
        <p:spPr/>
        <p:txBody>
          <a:bodyPr/>
          <a:lstStyle/>
          <a:p>
            <a:r>
              <a:rPr lang="en-US" dirty="0"/>
              <a:t>THE "WHY" - WHAT IS A MODULE?</a:t>
            </a:r>
            <a:br>
              <a:rPr lang="en-US" dirty="0"/>
            </a:br>
            <a:endParaRPr lang="en-US" dirty="0"/>
          </a:p>
        </p:txBody>
      </p:sp>
      <p:sp>
        <p:nvSpPr>
          <p:cNvPr id="3" name="Content Placeholder 2">
            <a:extLst>
              <a:ext uri="{FF2B5EF4-FFF2-40B4-BE49-F238E27FC236}">
                <a16:creationId xmlns:a16="http://schemas.microsoft.com/office/drawing/2014/main" id="{75C8FCE8-0AB7-D1E5-323C-2F7B57C60B12}"/>
              </a:ext>
            </a:extLst>
          </p:cNvPr>
          <p:cNvSpPr>
            <a:spLocks noGrp="1"/>
          </p:cNvSpPr>
          <p:nvPr>
            <p:ph idx="1"/>
          </p:nvPr>
        </p:nvSpPr>
        <p:spPr/>
        <p:txBody>
          <a:bodyPr/>
          <a:lstStyle/>
          <a:p>
            <a:r>
              <a:rPr lang="en-US" dirty="0"/>
              <a:t>Imagine you're building a chair. You could create your own screws and your own screwdriver from scratch, but that's a lot of work. It's much easier to get a toolbox that already has all the tools and parts you need.</a:t>
            </a:r>
          </a:p>
          <a:p>
            <a:r>
              <a:rPr lang="en-US" dirty="0"/>
              <a:t>A module in Python is like a toolbox. It's a file containing Python code—functions, variables, and classes. You can import this toolbox into your program to use its tools without having to build them yourself.</a:t>
            </a:r>
          </a:p>
        </p:txBody>
      </p:sp>
    </p:spTree>
    <p:extLst>
      <p:ext uri="{BB962C8B-B14F-4D97-AF65-F5344CB8AC3E}">
        <p14:creationId xmlns:p14="http://schemas.microsoft.com/office/powerpoint/2010/main" val="3248216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66163-5547-EDC3-983C-AC259F6DE5DE}"/>
              </a:ext>
            </a:extLst>
          </p:cNvPr>
          <p:cNvSpPr>
            <a:spLocks noGrp="1"/>
          </p:cNvSpPr>
          <p:nvPr>
            <p:ph type="title"/>
          </p:nvPr>
        </p:nvSpPr>
        <p:spPr/>
        <p:txBody>
          <a:bodyPr/>
          <a:lstStyle/>
          <a:p>
            <a:r>
              <a:rPr lang="en-US" dirty="0"/>
              <a:t>CREATING YOUR OWN MODULES</a:t>
            </a:r>
          </a:p>
        </p:txBody>
      </p:sp>
      <p:sp>
        <p:nvSpPr>
          <p:cNvPr id="3" name="Content Placeholder 2">
            <a:extLst>
              <a:ext uri="{FF2B5EF4-FFF2-40B4-BE49-F238E27FC236}">
                <a16:creationId xmlns:a16="http://schemas.microsoft.com/office/drawing/2014/main" id="{7AADE622-F6A2-B691-8853-9D29B73BFE55}"/>
              </a:ext>
            </a:extLst>
          </p:cNvPr>
          <p:cNvSpPr>
            <a:spLocks noGrp="1"/>
          </p:cNvSpPr>
          <p:nvPr>
            <p:ph idx="1"/>
          </p:nvPr>
        </p:nvSpPr>
        <p:spPr/>
        <p:txBody>
          <a:bodyPr>
            <a:normAutofit/>
          </a:bodyPr>
          <a:lstStyle/>
          <a:p>
            <a:r>
              <a:rPr lang="en-US" dirty="0"/>
              <a:t>The best part? Any Python file can be a module. If you write useful functions in a file, you can import that file into another script to reuse those functions. This is the key to organizing large projects and avoiding copy-pasting code.</a:t>
            </a:r>
          </a:p>
          <a:p>
            <a:r>
              <a:rPr lang="en-US" dirty="0"/>
              <a:t>The Concept:</a:t>
            </a:r>
          </a:p>
          <a:p>
            <a:pPr lvl="1"/>
            <a:r>
              <a:rPr lang="en-US" dirty="0"/>
              <a:t>You write functions or classes in a Python file (e.g., my_tools.py).</a:t>
            </a:r>
          </a:p>
          <a:p>
            <a:pPr lvl="1"/>
            <a:r>
              <a:rPr lang="en-US" dirty="0"/>
              <a:t>In another file (e.g., main_project.py), you write import </a:t>
            </a:r>
            <a:r>
              <a:rPr lang="en-US" dirty="0" err="1"/>
              <a:t>my_tools</a:t>
            </a:r>
            <a:r>
              <a:rPr lang="en-US" dirty="0"/>
              <a:t>.</a:t>
            </a:r>
          </a:p>
          <a:p>
            <a:pPr lvl="1"/>
            <a:r>
              <a:rPr lang="en-US" dirty="0"/>
              <a:t>Now you can use any function from the first file by calling </a:t>
            </a:r>
            <a:r>
              <a:rPr lang="en-US" dirty="0" err="1"/>
              <a:t>my_tools.function_name</a:t>
            </a:r>
            <a:r>
              <a:rPr lang="en-US" dirty="0"/>
              <a:t>().</a:t>
            </a:r>
          </a:p>
          <a:p>
            <a:endParaRPr lang="en-US" dirty="0"/>
          </a:p>
        </p:txBody>
      </p:sp>
    </p:spTree>
    <p:extLst>
      <p:ext uri="{BB962C8B-B14F-4D97-AF65-F5344CB8AC3E}">
        <p14:creationId xmlns:p14="http://schemas.microsoft.com/office/powerpoint/2010/main" val="1869671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469D4-9623-52CE-480E-29432509FCDE}"/>
              </a:ext>
            </a:extLst>
          </p:cNvPr>
          <p:cNvSpPr>
            <a:spLocks noGrp="1"/>
          </p:cNvSpPr>
          <p:nvPr>
            <p:ph type="title"/>
          </p:nvPr>
        </p:nvSpPr>
        <p:spPr/>
        <p:txBody>
          <a:bodyPr/>
          <a:lstStyle/>
          <a:p>
            <a:r>
              <a:rPr lang="en-US" dirty="0"/>
              <a:t>EXAMPLE: MAKING A greeter MODULE</a:t>
            </a:r>
            <a:br>
              <a:rPr lang="en-US" dirty="0"/>
            </a:br>
            <a:endParaRPr lang="en-US" dirty="0"/>
          </a:p>
        </p:txBody>
      </p:sp>
      <p:sp>
        <p:nvSpPr>
          <p:cNvPr id="3" name="Content Placeholder 2">
            <a:extLst>
              <a:ext uri="{FF2B5EF4-FFF2-40B4-BE49-F238E27FC236}">
                <a16:creationId xmlns:a16="http://schemas.microsoft.com/office/drawing/2014/main" id="{5507CE74-30E2-631B-E40E-09CC0BFBA3D8}"/>
              </a:ext>
            </a:extLst>
          </p:cNvPr>
          <p:cNvSpPr>
            <a:spLocks noGrp="1"/>
          </p:cNvSpPr>
          <p:nvPr>
            <p:ph idx="1"/>
          </p:nvPr>
        </p:nvSpPr>
        <p:spPr/>
        <p:txBody>
          <a:bodyPr/>
          <a:lstStyle/>
          <a:p>
            <a:r>
              <a:rPr lang="en-US" dirty="0"/>
              <a:t>Let's create our own custom toolbox for greeting people.</a:t>
            </a:r>
          </a:p>
        </p:txBody>
      </p:sp>
    </p:spTree>
    <p:extLst>
      <p:ext uri="{BB962C8B-B14F-4D97-AF65-F5344CB8AC3E}">
        <p14:creationId xmlns:p14="http://schemas.microsoft.com/office/powerpoint/2010/main" val="1878825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5260-65C1-05D9-9126-8A1BAE534E86}"/>
              </a:ext>
            </a:extLst>
          </p:cNvPr>
          <p:cNvSpPr>
            <a:spLocks noGrp="1"/>
          </p:cNvSpPr>
          <p:nvPr>
            <p:ph type="title"/>
          </p:nvPr>
        </p:nvSpPr>
        <p:spPr/>
        <p:txBody>
          <a:bodyPr/>
          <a:lstStyle/>
          <a:p>
            <a:r>
              <a:rPr lang="en-US" dirty="0"/>
              <a:t>Step 1: Create the module file.</a:t>
            </a:r>
            <a:br>
              <a:rPr lang="en-US" dirty="0"/>
            </a:br>
            <a:endParaRPr lang="en-US" dirty="0"/>
          </a:p>
        </p:txBody>
      </p:sp>
      <p:sp>
        <p:nvSpPr>
          <p:cNvPr id="3" name="Content Placeholder 2">
            <a:extLst>
              <a:ext uri="{FF2B5EF4-FFF2-40B4-BE49-F238E27FC236}">
                <a16:creationId xmlns:a16="http://schemas.microsoft.com/office/drawing/2014/main" id="{4F0861AD-5DC6-62B4-2AD1-AEA88EDD0B8F}"/>
              </a:ext>
            </a:extLst>
          </p:cNvPr>
          <p:cNvSpPr>
            <a:spLocks noGrp="1"/>
          </p:cNvSpPr>
          <p:nvPr>
            <p:ph idx="1"/>
          </p:nvPr>
        </p:nvSpPr>
        <p:spPr/>
        <p:txBody>
          <a:bodyPr>
            <a:normAutofit/>
          </a:bodyPr>
          <a:lstStyle/>
          <a:p>
            <a:r>
              <a:rPr lang="en-US" dirty="0"/>
              <a:t>Save this code in a file named greeter.py:</a:t>
            </a:r>
          </a:p>
          <a:p>
            <a:r>
              <a:rPr lang="en-US" dirty="0"/>
              <a:t>def </a:t>
            </a:r>
            <a:r>
              <a:rPr lang="en-US" dirty="0" err="1"/>
              <a:t>say_hello</a:t>
            </a:r>
            <a:r>
              <a:rPr lang="en-US" dirty="0"/>
              <a:t>(name):</a:t>
            </a:r>
          </a:p>
          <a:p>
            <a:pPr lvl="1"/>
            <a:r>
              <a:rPr lang="en-US" dirty="0"/>
              <a:t>"""A simple function to say hello.""" return </a:t>
            </a:r>
            <a:r>
              <a:rPr lang="en-US" dirty="0" err="1"/>
              <a:t>f"Hello</a:t>
            </a:r>
            <a:r>
              <a:rPr lang="en-US" dirty="0"/>
              <a:t>, {name}!"</a:t>
            </a:r>
          </a:p>
          <a:p>
            <a:r>
              <a:rPr lang="en-US" dirty="0"/>
              <a:t>def </a:t>
            </a:r>
            <a:r>
              <a:rPr lang="en-US" dirty="0" err="1"/>
              <a:t>say_goodbye</a:t>
            </a:r>
            <a:r>
              <a:rPr lang="en-US" dirty="0"/>
              <a:t>(name):</a:t>
            </a:r>
          </a:p>
          <a:p>
            <a:pPr lvl="1"/>
            <a:r>
              <a:rPr lang="en-US" dirty="0"/>
              <a:t>"""A simple function to say goodbye.""" return </a:t>
            </a:r>
            <a:r>
              <a:rPr lang="en-US" dirty="0" err="1"/>
              <a:t>f"Goodbye</a:t>
            </a:r>
            <a:r>
              <a:rPr lang="en-US" dirty="0"/>
              <a:t>, {name}!"</a:t>
            </a:r>
          </a:p>
          <a:p>
            <a:endParaRPr lang="en-US" dirty="0"/>
          </a:p>
        </p:txBody>
      </p:sp>
    </p:spTree>
    <p:extLst>
      <p:ext uri="{BB962C8B-B14F-4D97-AF65-F5344CB8AC3E}">
        <p14:creationId xmlns:p14="http://schemas.microsoft.com/office/powerpoint/2010/main" val="344637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1ED47-B5C2-3993-B7E0-90D89B6FED88}"/>
              </a:ext>
            </a:extLst>
          </p:cNvPr>
          <p:cNvSpPr>
            <a:spLocks noGrp="1"/>
          </p:cNvSpPr>
          <p:nvPr>
            <p:ph type="title"/>
          </p:nvPr>
        </p:nvSpPr>
        <p:spPr/>
        <p:txBody>
          <a:bodyPr>
            <a:normAutofit fontScale="90000"/>
          </a:bodyPr>
          <a:lstStyle/>
          <a:p>
            <a:br>
              <a:rPr lang="en-US" dirty="0"/>
            </a:br>
            <a:r>
              <a:rPr lang="en-US" dirty="0"/>
              <a:t>Step 2: Create the main script to use the module.</a:t>
            </a:r>
            <a:br>
              <a:rPr lang="en-US" dirty="0"/>
            </a:br>
            <a:endParaRPr lang="en-US" dirty="0"/>
          </a:p>
        </p:txBody>
      </p:sp>
      <p:sp>
        <p:nvSpPr>
          <p:cNvPr id="3" name="Content Placeholder 2">
            <a:extLst>
              <a:ext uri="{FF2B5EF4-FFF2-40B4-BE49-F238E27FC236}">
                <a16:creationId xmlns:a16="http://schemas.microsoft.com/office/drawing/2014/main" id="{3AF40BCF-87AE-1153-B0FB-856E5D25BD9C}"/>
              </a:ext>
            </a:extLst>
          </p:cNvPr>
          <p:cNvSpPr>
            <a:spLocks noGrp="1"/>
          </p:cNvSpPr>
          <p:nvPr>
            <p:ph idx="1"/>
          </p:nvPr>
        </p:nvSpPr>
        <p:spPr/>
        <p:txBody>
          <a:bodyPr>
            <a:normAutofit fontScale="92500" lnSpcReduction="20000"/>
          </a:bodyPr>
          <a:lstStyle/>
          <a:p>
            <a:r>
              <a:rPr lang="en-US" dirty="0"/>
              <a:t>Save this code in the same folder as app.py:</a:t>
            </a:r>
          </a:p>
          <a:p>
            <a:r>
              <a:rPr lang="en-US" dirty="0"/>
              <a:t># We import our own module just like a built-in one! </a:t>
            </a:r>
          </a:p>
          <a:p>
            <a:r>
              <a:rPr lang="en-US" dirty="0"/>
              <a:t>import greeter</a:t>
            </a:r>
          </a:p>
          <a:p>
            <a:r>
              <a:rPr lang="en-US" dirty="0"/>
              <a:t># Now we can use the functions from greeter.py </a:t>
            </a:r>
          </a:p>
          <a:p>
            <a:r>
              <a:rPr lang="en-US" dirty="0"/>
              <a:t>print(</a:t>
            </a:r>
            <a:r>
              <a:rPr lang="en-US" dirty="0" err="1"/>
              <a:t>greeter.say_hello</a:t>
            </a:r>
            <a:r>
              <a:rPr lang="en-US" dirty="0"/>
              <a:t>("Alice")) </a:t>
            </a:r>
          </a:p>
          <a:p>
            <a:r>
              <a:rPr lang="en-US" dirty="0"/>
              <a:t>print(</a:t>
            </a:r>
            <a:r>
              <a:rPr lang="en-US" dirty="0" err="1"/>
              <a:t>greeter.say_goodbye</a:t>
            </a:r>
            <a:r>
              <a:rPr lang="en-US" dirty="0"/>
              <a:t>("Bob"))</a:t>
            </a:r>
          </a:p>
          <a:p>
            <a:r>
              <a:rPr lang="en-US" dirty="0"/>
              <a:t>When you run app.py, it will import greeter.py and use its functions to print the messages. You've successfully created and used your own module!</a:t>
            </a:r>
          </a:p>
          <a:p>
            <a:endParaRPr lang="en-US" dirty="0"/>
          </a:p>
          <a:p>
            <a:endParaRPr lang="en-US" dirty="0"/>
          </a:p>
        </p:txBody>
      </p:sp>
    </p:spTree>
    <p:extLst>
      <p:ext uri="{BB962C8B-B14F-4D97-AF65-F5344CB8AC3E}">
        <p14:creationId xmlns:p14="http://schemas.microsoft.com/office/powerpoint/2010/main" val="1626469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CCE5-9308-0750-72FE-F2FDDF50087A}"/>
              </a:ext>
            </a:extLst>
          </p:cNvPr>
          <p:cNvSpPr>
            <a:spLocks noGrp="1"/>
          </p:cNvSpPr>
          <p:nvPr>
            <p:ph type="title"/>
          </p:nvPr>
        </p:nvSpPr>
        <p:spPr/>
        <p:txBody>
          <a:bodyPr/>
          <a:lstStyle/>
          <a:p>
            <a:r>
              <a:rPr lang="en-US" dirty="0"/>
              <a:t>THE math MODULE: YOUR POCKET CALCULATOR</a:t>
            </a:r>
            <a:br>
              <a:rPr lang="en-US" dirty="0"/>
            </a:br>
            <a:endParaRPr lang="en-US" dirty="0"/>
          </a:p>
        </p:txBody>
      </p:sp>
      <p:sp>
        <p:nvSpPr>
          <p:cNvPr id="3" name="Content Placeholder 2">
            <a:extLst>
              <a:ext uri="{FF2B5EF4-FFF2-40B4-BE49-F238E27FC236}">
                <a16:creationId xmlns:a16="http://schemas.microsoft.com/office/drawing/2014/main" id="{3EA5AAAB-30EF-5144-D6ED-7C94C1E138E0}"/>
              </a:ext>
            </a:extLst>
          </p:cNvPr>
          <p:cNvSpPr>
            <a:spLocks noGrp="1"/>
          </p:cNvSpPr>
          <p:nvPr>
            <p:ph idx="1"/>
          </p:nvPr>
        </p:nvSpPr>
        <p:spPr/>
        <p:txBody>
          <a:bodyPr>
            <a:normAutofit lnSpcReduction="10000"/>
          </a:bodyPr>
          <a:lstStyle/>
          <a:p>
            <a:r>
              <a:rPr lang="en-US" dirty="0"/>
              <a:t>Now let's explore some of Python's pre-built toolboxes. The math module gives you access to advanced mathematical functions.</a:t>
            </a:r>
          </a:p>
          <a:p>
            <a:pPr lvl="1"/>
            <a:r>
              <a:rPr lang="en-US" dirty="0"/>
              <a:t>What it's for: Square roots, rounding, and constants like Pi.</a:t>
            </a:r>
          </a:p>
          <a:p>
            <a:pPr lvl="1"/>
            <a:r>
              <a:rPr lang="en-US" dirty="0"/>
              <a:t>How to use it: Start by writing import math.</a:t>
            </a:r>
          </a:p>
          <a:p>
            <a:r>
              <a:rPr lang="en-US" dirty="0"/>
              <a:t>Key Functions:</a:t>
            </a:r>
          </a:p>
          <a:p>
            <a:pPr lvl="1"/>
            <a:r>
              <a:rPr lang="en-US" dirty="0" err="1"/>
              <a:t>math.sqrt</a:t>
            </a:r>
            <a:r>
              <a:rPr lang="en-US" dirty="0"/>
              <a:t>(x): Returns the square root of x.</a:t>
            </a:r>
          </a:p>
          <a:p>
            <a:pPr lvl="1"/>
            <a:r>
              <a:rPr lang="en-US" dirty="0" err="1"/>
              <a:t>math.ceil</a:t>
            </a:r>
            <a:r>
              <a:rPr lang="en-US" dirty="0"/>
              <a:t>(x): Rounds x up to the nearest whole number.</a:t>
            </a:r>
          </a:p>
          <a:p>
            <a:pPr lvl="1"/>
            <a:r>
              <a:rPr lang="en-US" dirty="0" err="1"/>
              <a:t>math.pi</a:t>
            </a:r>
            <a:r>
              <a:rPr lang="en-US" dirty="0"/>
              <a:t>: A variable that holds the value of Pi (3.14159...).</a:t>
            </a:r>
          </a:p>
        </p:txBody>
      </p:sp>
    </p:spTree>
    <p:extLst>
      <p:ext uri="{BB962C8B-B14F-4D97-AF65-F5344CB8AC3E}">
        <p14:creationId xmlns:p14="http://schemas.microsoft.com/office/powerpoint/2010/main" val="4001987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FFFFFF"/>
      </a:dk1>
      <a:lt1>
        <a:sysClr val="window" lastClr="2D3236"/>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67</TotalTime>
  <Words>1402</Words>
  <Application>Microsoft Office PowerPoint</Application>
  <PresentationFormat>Widescreen</PresentationFormat>
  <Paragraphs>148</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Tw Cen MT</vt:lpstr>
      <vt:lpstr>Circuit</vt:lpstr>
      <vt:lpstr>Module 1: Core Python &amp; Data</vt:lpstr>
      <vt:lpstr>A NEW WAY OF BUILDING: INTRODUCTION TO MODULES </vt:lpstr>
      <vt:lpstr>TODAY'S AGENDA </vt:lpstr>
      <vt:lpstr>THE "WHY" - WHAT IS A MODULE? </vt:lpstr>
      <vt:lpstr>CREATING YOUR OWN MODULES</vt:lpstr>
      <vt:lpstr>EXAMPLE: MAKING A greeter MODULE </vt:lpstr>
      <vt:lpstr>Step 1: Create the module file. </vt:lpstr>
      <vt:lpstr> Step 2: Create the main script to use the module. </vt:lpstr>
      <vt:lpstr>THE math MODULE: YOUR POCKET CALCULATOR </vt:lpstr>
      <vt:lpstr>EXAMPLE: USING THE math MODULE </vt:lpstr>
      <vt:lpstr>IN-CLASS EXERCISE: AREA OF A CIRCLE </vt:lpstr>
      <vt:lpstr>THE random MODULE: EMBRACING UNPREDICTABILITY </vt:lpstr>
      <vt:lpstr>EXAMPLE: USING THE random MODULE </vt:lpstr>
      <vt:lpstr>IN-CLASS EXERCISE: COIN FLIP </vt:lpstr>
      <vt:lpstr>Python Standard Library – Must-Know Modules</vt:lpstr>
      <vt:lpstr>Hands-On Lab: Secure Password Generator (Class + Module)</vt:lpstr>
      <vt:lpstr>Step 1: Create a Module File → password_generator.py</vt:lpstr>
      <vt:lpstr>Step 2: Define Method → generate_password(self)</vt:lpstr>
      <vt:lpstr>Step 3: Create Main File → app.py</vt:lpstr>
      <vt:lpstr>Testing</vt:lpstr>
      <vt:lpstr>Bonus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Hamza Sajid</dc:creator>
  <cp:lastModifiedBy>Hamza Sajid</cp:lastModifiedBy>
  <cp:revision>4</cp:revision>
  <dcterms:created xsi:type="dcterms:W3CDTF">2025-08-29T09:27:42Z</dcterms:created>
  <dcterms:modified xsi:type="dcterms:W3CDTF">2025-08-29T11:18:56Z</dcterms:modified>
</cp:coreProperties>
</file>