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6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63" r:id="rId21"/>
    <p:sldId id="288" r:id="rId22"/>
    <p:sldId id="290" r:id="rId23"/>
    <p:sldId id="289" r:id="rId24"/>
    <p:sldId id="264" r:id="rId25"/>
    <p:sldId id="291" r:id="rId26"/>
    <p:sldId id="265" r:id="rId27"/>
    <p:sldId id="266" r:id="rId28"/>
    <p:sldId id="267" r:id="rId29"/>
    <p:sldId id="268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5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131-D2A1-4F52-81FE-03D0C9E0C99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Week: 1 Lecture: 2</a:t>
            </a:r>
          </a:p>
          <a:p>
            <a:pPr algn="r"/>
            <a:r>
              <a:rPr lang="en-US" dirty="0" err="1" smtClean="0"/>
              <a:t>DatE</a:t>
            </a:r>
            <a:r>
              <a:rPr lang="en-US" dirty="0" smtClean="0"/>
              <a:t>: 18/08/2025</a:t>
            </a:r>
          </a:p>
          <a:p>
            <a:pPr algn="r"/>
            <a:r>
              <a:rPr lang="en-US" dirty="0"/>
              <a:t>Instructor: Orangzaib </a:t>
            </a:r>
            <a:r>
              <a:rPr lang="en-US" dirty="0" err="1" smtClean="0"/>
              <a:t>Rajpoot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</a:t>
            </a:r>
            <a:r>
              <a:rPr lang="en-US" b="1" dirty="0" smtClean="0"/>
              <a:t>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is a </a:t>
            </a:r>
            <a:r>
              <a:rPr lang="en-US" b="1" dirty="0"/>
              <a:t>dynamically typed</a:t>
            </a:r>
            <a:r>
              <a:rPr lang="en-US" dirty="0"/>
              <a:t> language.</a:t>
            </a:r>
          </a:p>
          <a:p>
            <a:r>
              <a:rPr lang="en-US" b="1" dirty="0"/>
              <a:t>What it means:</a:t>
            </a:r>
            <a:r>
              <a:rPr lang="en-US" dirty="0"/>
              <a:t> You do not need to declare the type of a variable. The type is inferred at runtime. A variable can even hold different types of data throughout the program's execution.</a:t>
            </a:r>
          </a:p>
          <a:p>
            <a:r>
              <a:rPr lang="en-US" b="1" dirty="0"/>
              <a:t>Contrast:</a:t>
            </a:r>
            <a:r>
              <a:rPr lang="en-US" dirty="0"/>
              <a:t> In </a:t>
            </a:r>
            <a:r>
              <a:rPr lang="en-US" b="1" dirty="0"/>
              <a:t>statically typed</a:t>
            </a:r>
            <a:r>
              <a:rPr lang="en-US" dirty="0"/>
              <a:t> languages (like C++ or Java), you must declare the type, and it cannot be changed. </a:t>
            </a:r>
            <a:r>
              <a:rPr lang="en-US" dirty="0" err="1"/>
              <a:t>int</a:t>
            </a:r>
            <a:r>
              <a:rPr lang="en-US" dirty="0"/>
              <a:t> age = 30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This is perfectly valid in Python</a:t>
            </a:r>
          </a:p>
          <a:p>
            <a:pPr marL="0" indent="0">
              <a:buNone/>
            </a:pPr>
            <a:r>
              <a:rPr lang="en-US" dirty="0" err="1"/>
              <a:t>my_variable</a:t>
            </a:r>
            <a:r>
              <a:rPr lang="en-US" dirty="0"/>
              <a:t> = 101          # </a:t>
            </a:r>
            <a:r>
              <a:rPr lang="en-US" dirty="0" err="1"/>
              <a:t>my_variable</a:t>
            </a:r>
            <a:r>
              <a:rPr lang="en-US" dirty="0"/>
              <a:t> is an integer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my_variable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my_variable</a:t>
            </a:r>
            <a:r>
              <a:rPr lang="en-US" dirty="0"/>
              <a:t> = "Now I'm a string" # The same variable now holds a string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my_variable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1084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Building Blocks - Core Data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data in Python has a "type." This tells Python what kind of data it is and what you can do with it. You can always check a variable's type using the built-in type() 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my_variable</a:t>
            </a:r>
            <a:r>
              <a:rPr lang="en-US" dirty="0"/>
              <a:t> = "Hello"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my_variable</a:t>
            </a:r>
            <a:r>
              <a:rPr lang="en-US" dirty="0"/>
              <a:t>)) # Output: &lt;class '</a:t>
            </a:r>
            <a:r>
              <a:rPr lang="en-US" dirty="0" err="1"/>
              <a:t>str</a:t>
            </a:r>
            <a:r>
              <a:rPr lang="en-US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39987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Deeper Dive into Core Data Types</a:t>
            </a:r>
            <a:br>
              <a:rPr lang="en-US" b="1" dirty="0"/>
            </a:br>
            <a:r>
              <a:rPr lang="en-US" b="1" dirty="0"/>
              <a:t>Numbers: </a:t>
            </a:r>
            <a:r>
              <a:rPr lang="en-US" b="1" dirty="0" err="1"/>
              <a:t>int</a:t>
            </a:r>
            <a:r>
              <a:rPr lang="en-US" b="1" dirty="0"/>
              <a:t> and </a:t>
            </a:r>
            <a:r>
              <a:rPr lang="en-US" b="1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Integers (</a:t>
            </a:r>
            <a:r>
              <a:rPr lang="en-US" b="1" dirty="0" err="1"/>
              <a:t>int</a:t>
            </a:r>
            <a:r>
              <a:rPr lang="en-US" b="1" dirty="0"/>
              <a:t>):</a:t>
            </a:r>
            <a:r>
              <a:rPr lang="en-US" dirty="0"/>
              <a:t> Whole numbers, both positive and negative.</a:t>
            </a:r>
          </a:p>
          <a:p>
            <a:pPr lvl="1"/>
            <a:r>
              <a:rPr lang="en-US" dirty="0" err="1"/>
              <a:t>user_count</a:t>
            </a:r>
            <a:r>
              <a:rPr lang="en-US" dirty="0"/>
              <a:t> = 25</a:t>
            </a:r>
          </a:p>
          <a:p>
            <a:pPr lvl="1"/>
            <a:r>
              <a:rPr lang="en-US" dirty="0"/>
              <a:t>temperature = -10</a:t>
            </a:r>
          </a:p>
          <a:p>
            <a:r>
              <a:rPr lang="en-US" b="1" dirty="0"/>
              <a:t>Floats (float):</a:t>
            </a:r>
            <a:r>
              <a:rPr lang="en-US" dirty="0"/>
              <a:t> Numbers with a decimal point.</a:t>
            </a:r>
          </a:p>
          <a:p>
            <a:pPr lvl="1"/>
            <a:r>
              <a:rPr lang="en-US" dirty="0"/>
              <a:t>price = 19.99</a:t>
            </a:r>
          </a:p>
          <a:p>
            <a:pPr lvl="1"/>
            <a:r>
              <a:rPr lang="en-US" dirty="0" err="1"/>
              <a:t>pi_value</a:t>
            </a:r>
            <a:r>
              <a:rPr lang="en-US" dirty="0"/>
              <a:t> = 3.14159</a:t>
            </a:r>
          </a:p>
          <a:p>
            <a:r>
              <a:rPr lang="en-US" b="1" dirty="0"/>
              <a:t>Division:</a:t>
            </a:r>
            <a:r>
              <a:rPr lang="en-US" dirty="0"/>
              <a:t> This is a common trip-up for programmers from other languages.</a:t>
            </a:r>
          </a:p>
          <a:p>
            <a:pPr lvl="1"/>
            <a:r>
              <a:rPr lang="en-US" dirty="0"/>
              <a:t>/ (True Division): Always returns a float.</a:t>
            </a:r>
          </a:p>
          <a:p>
            <a:pPr lvl="1"/>
            <a:r>
              <a:rPr lang="en-US" dirty="0"/>
              <a:t>// (Floor Division): Discards the fractional part and returns an integer (or float if one of the numbers was a float).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2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x = 10</a:t>
            </a:r>
          </a:p>
          <a:p>
            <a:r>
              <a:rPr lang="en-US" dirty="0"/>
              <a:t>y = 3</a:t>
            </a:r>
          </a:p>
          <a:p>
            <a:endParaRPr lang="en-US" dirty="0"/>
          </a:p>
          <a:p>
            <a:r>
              <a:rPr lang="en-US" dirty="0"/>
              <a:t>print(x + y)  # Addition: 13</a:t>
            </a:r>
          </a:p>
          <a:p>
            <a:r>
              <a:rPr lang="en-US" dirty="0"/>
              <a:t>print(x - y)  # Subtraction: 7</a:t>
            </a:r>
          </a:p>
          <a:p>
            <a:r>
              <a:rPr lang="en-US" dirty="0"/>
              <a:t>print(x * y)  # Multiplication: 30</a:t>
            </a:r>
          </a:p>
          <a:p>
            <a:r>
              <a:rPr lang="en-US" dirty="0"/>
              <a:t>print(x / y)  # True Division: 3.333...</a:t>
            </a:r>
          </a:p>
          <a:p>
            <a:r>
              <a:rPr lang="en-US" dirty="0"/>
              <a:t>print(x // y) # Floor Division (discards remainder): 3</a:t>
            </a:r>
          </a:p>
          <a:p>
            <a:r>
              <a:rPr lang="en-US" dirty="0"/>
              <a:t>print(x % y)  # Modulus (returns the remainder): 1</a:t>
            </a:r>
          </a:p>
          <a:p>
            <a:r>
              <a:rPr lang="en-US" dirty="0"/>
              <a:t>print(x ** y) # Exponent (10 to the power of 3): 1000</a:t>
            </a:r>
          </a:p>
        </p:txBody>
      </p:sp>
    </p:spTree>
    <p:extLst>
      <p:ext uri="{BB962C8B-B14F-4D97-AF65-F5344CB8AC3E}">
        <p14:creationId xmlns:p14="http://schemas.microsoft.com/office/powerpoint/2010/main" val="40405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Simple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variables, </a:t>
            </a:r>
            <a:r>
              <a:rPr lang="en-US" dirty="0" err="1"/>
              <a:t>item_price</a:t>
            </a:r>
            <a:r>
              <a:rPr lang="en-US" dirty="0"/>
              <a:t> and quantity. Assign them numeric values. Calculate the </a:t>
            </a:r>
            <a:r>
              <a:rPr lang="en-US" dirty="0" err="1"/>
              <a:t>total_cost</a:t>
            </a:r>
            <a:r>
              <a:rPr lang="en-US" dirty="0"/>
              <a:t> and print it</a:t>
            </a:r>
            <a:r>
              <a:rPr lang="en-US" dirty="0" smtClean="0"/>
              <a:t>.</a:t>
            </a:r>
          </a:p>
          <a:p>
            <a:r>
              <a:rPr lang="en-US" dirty="0"/>
              <a:t>You have 25 slices of pizza and 7 people. Calculate and print:</a:t>
            </a:r>
          </a:p>
          <a:p>
            <a:pPr lvl="1"/>
            <a:r>
              <a:rPr lang="en-US" dirty="0"/>
              <a:t>How many slices each person gets (//).</a:t>
            </a:r>
          </a:p>
          <a:p>
            <a:pPr lvl="1"/>
            <a:r>
              <a:rPr lang="en-US" dirty="0"/>
              <a:t>How many slices will be left over (% modulus operator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Type: Strings (</a:t>
            </a:r>
            <a:r>
              <a:rPr lang="en-US" b="1" dirty="0" err="1"/>
              <a:t>str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used to represent text. You can create them with single (') or double (") quotes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single_quote_string</a:t>
            </a:r>
            <a:r>
              <a:rPr lang="en-US" dirty="0" smtClean="0"/>
              <a:t> </a:t>
            </a:r>
            <a:r>
              <a:rPr lang="en-US" dirty="0"/>
              <a:t>= 'This is a string.'</a:t>
            </a:r>
          </a:p>
          <a:p>
            <a:pPr marL="0" indent="0">
              <a:buNone/>
            </a:pPr>
            <a:r>
              <a:rPr lang="en-US" dirty="0" err="1"/>
              <a:t>double_quote_string</a:t>
            </a:r>
            <a:r>
              <a:rPr lang="en-US" dirty="0"/>
              <a:t> = "This is also a string."</a:t>
            </a:r>
          </a:p>
        </p:txBody>
      </p:sp>
    </p:spTree>
    <p:extLst>
      <p:ext uri="{BB962C8B-B14F-4D97-AF65-F5344CB8AC3E}">
        <p14:creationId xmlns:p14="http://schemas.microsoft.com/office/powerpoint/2010/main" val="345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 Concatenation:</a:t>
            </a:r>
            <a:r>
              <a:rPr lang="en-US" dirty="0"/>
              <a:t> You can "add" strings together to join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"Grace"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= "Hopper"</a:t>
            </a:r>
          </a:p>
          <a:p>
            <a:pPr marL="0" indent="0">
              <a:buNone/>
            </a:pPr>
            <a:r>
              <a:rPr lang="en-US" dirty="0" err="1"/>
              <a:t>full_name</a:t>
            </a:r>
            <a:r>
              <a:rPr lang="en-US" dirty="0"/>
              <a:t> = </a:t>
            </a:r>
            <a:r>
              <a:rPr lang="en-US" dirty="0" err="1"/>
              <a:t>first_name</a:t>
            </a:r>
            <a:r>
              <a:rPr lang="en-US" dirty="0"/>
              <a:t> + " " + </a:t>
            </a:r>
            <a:r>
              <a:rPr lang="en-US" dirty="0" err="1"/>
              <a:t>last_name</a:t>
            </a:r>
            <a:r>
              <a:rPr lang="en-US" dirty="0"/>
              <a:t> # The " " adds a space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full_name</a:t>
            </a:r>
            <a:r>
              <a:rPr lang="en-US" dirty="0"/>
              <a:t>) # Output: Grace Hopper</a:t>
            </a:r>
          </a:p>
        </p:txBody>
      </p:sp>
    </p:spTree>
    <p:extLst>
      <p:ext uri="{BB962C8B-B14F-4D97-AF65-F5344CB8AC3E}">
        <p14:creationId xmlns:p14="http://schemas.microsoft.com/office/powerpoint/2010/main" val="26471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f-strings (Formatted String Literals)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Introduced in Python 3.6, this is the modern, preferred way to format strings. It's faster and more readable than older methods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language = "Python"</a:t>
            </a:r>
          </a:p>
          <a:p>
            <a:pPr marL="0" indent="0">
              <a:buNone/>
            </a:pPr>
            <a:r>
              <a:rPr lang="en-US" dirty="0"/>
              <a:t>version = 3.9</a:t>
            </a:r>
          </a:p>
          <a:p>
            <a:pPr marL="0" indent="0">
              <a:buNone/>
            </a:pPr>
            <a:r>
              <a:rPr lang="en-US" dirty="0"/>
              <a:t># The f-string allows you to embed expressions directly inside {}.</a:t>
            </a:r>
          </a:p>
          <a:p>
            <a:pPr marL="0" indent="0">
              <a:buNone/>
            </a:pPr>
            <a:r>
              <a:rPr lang="en-US" dirty="0"/>
              <a:t>message = </a:t>
            </a:r>
            <a:r>
              <a:rPr lang="en-US" dirty="0" err="1"/>
              <a:t>f"I</a:t>
            </a:r>
            <a:r>
              <a:rPr lang="en-US" dirty="0"/>
              <a:t> am programming in {language} version {version}."</a:t>
            </a:r>
          </a:p>
          <a:p>
            <a:pPr marL="0" indent="0">
              <a:buNone/>
            </a:pPr>
            <a:r>
              <a:rPr lang="en-US" dirty="0"/>
              <a:t>print(message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variables for </a:t>
            </a:r>
            <a:r>
              <a:rPr lang="en-US" dirty="0" err="1"/>
              <a:t>first_name</a:t>
            </a:r>
            <a:r>
              <a:rPr lang="en-US" dirty="0"/>
              <a:t> and </a:t>
            </a:r>
            <a:r>
              <a:rPr lang="en-US" dirty="0" err="1"/>
              <a:t>favorite_language</a:t>
            </a:r>
            <a:r>
              <a:rPr lang="en-US" dirty="0"/>
              <a:t>. Use an f-string to print a sentence like: "My name is Ada and my favorite programming language is Python."</a:t>
            </a:r>
          </a:p>
        </p:txBody>
      </p:sp>
    </p:spTree>
    <p:extLst>
      <p:ext uri="{BB962C8B-B14F-4D97-AF65-F5344CB8AC3E}">
        <p14:creationId xmlns:p14="http://schemas.microsoft.com/office/powerpoint/2010/main" val="38760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Useful String Methods:</a:t>
            </a:r>
            <a:r>
              <a:rPr lang="en-US" dirty="0"/>
              <a:t> Strings are objects with built-in functions (methods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raw_data</a:t>
            </a:r>
            <a:r>
              <a:rPr lang="en-US" dirty="0" smtClean="0"/>
              <a:t> </a:t>
            </a:r>
            <a:r>
              <a:rPr lang="en-US" dirty="0"/>
              <a:t>= "   UserID:12345   "</a:t>
            </a:r>
          </a:p>
          <a:p>
            <a:pPr marL="0" indent="0">
              <a:buNone/>
            </a:pPr>
            <a:r>
              <a:rPr lang="en-US" dirty="0" err="1"/>
              <a:t>clean_data</a:t>
            </a:r>
            <a:r>
              <a:rPr lang="en-US" dirty="0"/>
              <a:t> = </a:t>
            </a:r>
            <a:r>
              <a:rPr lang="en-US" dirty="0" err="1"/>
              <a:t>raw_data.strip</a:t>
            </a:r>
            <a:r>
              <a:rPr lang="en-US" dirty="0"/>
              <a:t>()      # Removes leading/trailing whitespace -&gt; "UserID:12345"</a:t>
            </a:r>
          </a:p>
          <a:p>
            <a:pPr marL="0" indent="0">
              <a:buNone/>
            </a:pPr>
            <a:r>
              <a:rPr lang="en-US" dirty="0" err="1"/>
              <a:t>user_id</a:t>
            </a:r>
            <a:r>
              <a:rPr lang="en-US" dirty="0"/>
              <a:t> = </a:t>
            </a:r>
            <a:r>
              <a:rPr lang="en-US" dirty="0" err="1"/>
              <a:t>clean_data.replace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:", "") # Replaces a substring -&gt; "12345"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user_id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Given the variable </a:t>
            </a:r>
            <a:r>
              <a:rPr lang="en-US" dirty="0" err="1"/>
              <a:t>dirty_string</a:t>
            </a:r>
            <a:r>
              <a:rPr lang="en-US" dirty="0"/>
              <a:t> = "---HELLO, WORLD!---". Write a single line of code that chains string methods to produce the output: "hello, world!". (Hint: you might need .strip() and .lower()).</a:t>
            </a:r>
          </a:p>
        </p:txBody>
      </p:sp>
    </p:spTree>
    <p:extLst>
      <p:ext uri="{BB962C8B-B14F-4D97-AF65-F5344CB8AC3E}">
        <p14:creationId xmlns:p14="http://schemas.microsoft.com/office/powerpoint/2010/main" val="20330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Python's Foundation: Syntax,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573587" cy="39531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dirty="0"/>
              <a:t>Today's </a:t>
            </a:r>
            <a:r>
              <a:rPr lang="en-US" sz="3800" dirty="0" smtClean="0"/>
              <a:t>Agenda</a:t>
            </a:r>
          </a:p>
          <a:p>
            <a:r>
              <a:rPr lang="en-US" dirty="0" smtClean="0"/>
              <a:t>The Rules of the Road - Python Syntax &amp; Variables</a:t>
            </a:r>
          </a:p>
          <a:p>
            <a:pPr lvl="1"/>
            <a:r>
              <a:rPr lang="en-US" dirty="0" smtClean="0"/>
              <a:t>Python's </a:t>
            </a:r>
            <a:r>
              <a:rPr lang="en-US" dirty="0"/>
              <a:t>Guiding Philosophy</a:t>
            </a:r>
          </a:p>
          <a:p>
            <a:pPr lvl="1"/>
            <a:r>
              <a:rPr lang="en-US" dirty="0"/>
              <a:t>Syntax: Indentation and Comments</a:t>
            </a:r>
          </a:p>
          <a:p>
            <a:pPr lvl="1"/>
            <a:r>
              <a:rPr lang="en-US" dirty="0"/>
              <a:t>Variables: Your Program's Memory</a:t>
            </a:r>
          </a:p>
          <a:p>
            <a:pPr lvl="1"/>
            <a:r>
              <a:rPr lang="en-US" dirty="0"/>
              <a:t>Variable Naming Rules</a:t>
            </a:r>
          </a:p>
          <a:p>
            <a:pPr lvl="1"/>
            <a:r>
              <a:rPr lang="en-US" dirty="0"/>
              <a:t>Interactive Exercises throughout</a:t>
            </a:r>
          </a:p>
          <a:p>
            <a:r>
              <a:rPr lang="en-US" dirty="0" smtClean="0"/>
              <a:t>The </a:t>
            </a:r>
            <a:r>
              <a:rPr lang="en-US" dirty="0"/>
              <a:t>Building Blocks - Core Data Types</a:t>
            </a:r>
          </a:p>
          <a:p>
            <a:pPr lvl="1"/>
            <a:r>
              <a:rPr lang="en-US" dirty="0"/>
              <a:t>Introduction to Data Types with type()</a:t>
            </a:r>
          </a:p>
          <a:p>
            <a:pPr lvl="1"/>
            <a:r>
              <a:rPr lang="en-US" dirty="0"/>
              <a:t>Numeric Types: Integers (</a:t>
            </a:r>
            <a:r>
              <a:rPr lang="en-US" dirty="0" err="1"/>
              <a:t>int</a:t>
            </a:r>
            <a:r>
              <a:rPr lang="en-US" dirty="0"/>
              <a:t>) and Floats (float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0320" y="2249486"/>
            <a:ext cx="4677091" cy="415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Text Type: Strings (</a:t>
            </a:r>
            <a:r>
              <a:rPr lang="en-US" dirty="0" err="1"/>
              <a:t>str</a:t>
            </a:r>
            <a:r>
              <a:rPr lang="en-US" dirty="0"/>
              <a:t>) and String </a:t>
            </a:r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Boolean Type: True and False (bool)</a:t>
            </a:r>
          </a:p>
          <a:p>
            <a:pPr lvl="1"/>
            <a:r>
              <a:rPr lang="en-US" dirty="0" smtClean="0"/>
              <a:t>Interactive Exercises for each data type</a:t>
            </a:r>
          </a:p>
          <a:p>
            <a:r>
              <a:rPr lang="en-US" dirty="0" smtClean="0"/>
              <a:t>Putting It All Together - Type Casting &amp; Hands-On Lab</a:t>
            </a:r>
          </a:p>
          <a:p>
            <a:pPr lvl="1"/>
            <a:r>
              <a:rPr lang="en-US" dirty="0" smtClean="0"/>
              <a:t>Type Casting: How to Change a Variable's Type</a:t>
            </a:r>
          </a:p>
          <a:p>
            <a:pPr lvl="1"/>
            <a:r>
              <a:rPr lang="en-US" dirty="0" smtClean="0"/>
              <a:t>The input() function and its challenges</a:t>
            </a:r>
          </a:p>
          <a:p>
            <a:pPr lvl="1"/>
            <a:r>
              <a:rPr lang="en-US" dirty="0" smtClean="0"/>
              <a:t>Hands-On Lab: The Variable Playground</a:t>
            </a:r>
          </a:p>
          <a:p>
            <a:pPr lvl="1"/>
            <a:r>
              <a:rPr lang="en-US" dirty="0" smtClean="0"/>
              <a:t>Q&amp;A and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Boolean Type: 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152483" cy="3541714"/>
          </a:xfrm>
        </p:spPr>
        <p:txBody>
          <a:bodyPr>
            <a:noAutofit/>
          </a:bodyPr>
          <a:lstStyle/>
          <a:p>
            <a:r>
              <a:rPr lang="en-US" dirty="0"/>
              <a:t>Booleans represent one of two values: True or False. They are the foundation of decision-making in programming. Note the capital T and F.</a:t>
            </a:r>
          </a:p>
          <a:p>
            <a:r>
              <a:rPr lang="en-US" dirty="0"/>
              <a:t>Booleans are often the result of comparisons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1853" y="2249487"/>
            <a:ext cx="516555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x = 10</a:t>
            </a:r>
          </a:p>
          <a:p>
            <a:r>
              <a:rPr lang="en-US" sz="1800" dirty="0"/>
              <a:t>y = 5</a:t>
            </a:r>
          </a:p>
          <a:p>
            <a:endParaRPr lang="en-US" sz="1800" dirty="0"/>
          </a:p>
          <a:p>
            <a:r>
              <a:rPr lang="en-US" sz="1800" dirty="0" err="1"/>
              <a:t>is_greater</a:t>
            </a:r>
            <a:r>
              <a:rPr lang="en-US" sz="1800" dirty="0"/>
              <a:t> = x &gt; y      # </a:t>
            </a:r>
            <a:r>
              <a:rPr lang="en-US" sz="1800" dirty="0" err="1"/>
              <a:t>is_greater</a:t>
            </a:r>
            <a:r>
              <a:rPr lang="en-US" sz="1800" dirty="0"/>
              <a:t> is now True</a:t>
            </a:r>
          </a:p>
          <a:p>
            <a:r>
              <a:rPr lang="en-US" sz="1800" dirty="0" err="1"/>
              <a:t>is_equal</a:t>
            </a:r>
            <a:r>
              <a:rPr lang="en-US" sz="1800" dirty="0"/>
              <a:t> = (x == y)     # </a:t>
            </a:r>
            <a:r>
              <a:rPr lang="en-US" sz="1800" dirty="0" err="1"/>
              <a:t>is_equal</a:t>
            </a:r>
            <a:r>
              <a:rPr lang="en-US" sz="1800" dirty="0"/>
              <a:t> is now False</a:t>
            </a:r>
          </a:p>
          <a:p>
            <a:r>
              <a:rPr lang="en-US" sz="1800" dirty="0" err="1"/>
              <a:t>is_not_equal</a:t>
            </a:r>
            <a:r>
              <a:rPr lang="en-US" sz="1800" dirty="0"/>
              <a:t> = (x != y) # </a:t>
            </a:r>
            <a:r>
              <a:rPr lang="en-US" sz="1800" dirty="0" err="1"/>
              <a:t>is_not_equal</a:t>
            </a:r>
            <a:r>
              <a:rPr lang="en-US" sz="1800" dirty="0"/>
              <a:t> is now True</a:t>
            </a:r>
          </a:p>
          <a:p>
            <a:endParaRPr lang="en-US" sz="1800" dirty="0"/>
          </a:p>
          <a:p>
            <a:r>
              <a:rPr lang="en-US" sz="1800" dirty="0"/>
              <a:t>print(</a:t>
            </a:r>
            <a:r>
              <a:rPr lang="en-US" sz="1800" dirty="0" err="1"/>
              <a:t>f"Is</a:t>
            </a:r>
            <a:r>
              <a:rPr lang="en-US" sz="1800" dirty="0"/>
              <a:t> x greater than y? {</a:t>
            </a:r>
            <a:r>
              <a:rPr lang="en-US" sz="1800" dirty="0" err="1"/>
              <a:t>is_greater</a:t>
            </a:r>
            <a:r>
              <a:rPr lang="en-US" sz="18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2931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boolean</a:t>
            </a:r>
            <a:r>
              <a:rPr lang="en-US" dirty="0"/>
              <a:t> context (like an if statement), many things besides True are considered "</a:t>
            </a:r>
            <a:r>
              <a:rPr lang="en-US" dirty="0" err="1"/>
              <a:t>truthy</a:t>
            </a:r>
            <a:r>
              <a:rPr lang="en-US" dirty="0"/>
              <a:t>." However, some specific values are considered </a:t>
            </a:r>
            <a:r>
              <a:rPr lang="en-US" b="1" dirty="0"/>
              <a:t>"</a:t>
            </a:r>
            <a:r>
              <a:rPr lang="en-US" b="1" dirty="0" err="1"/>
              <a:t>Falsy</a:t>
            </a:r>
            <a:r>
              <a:rPr lang="en-US" b="1" dirty="0"/>
              <a:t>"</a:t>
            </a:r>
            <a:r>
              <a:rPr lang="en-US" dirty="0"/>
              <a:t>:</a:t>
            </a:r>
          </a:p>
          <a:p>
            <a:r>
              <a:rPr lang="en-US" dirty="0"/>
              <a:t>The number 0</a:t>
            </a:r>
          </a:p>
          <a:p>
            <a:r>
              <a:rPr lang="en-US" dirty="0"/>
              <a:t>An empty string ""</a:t>
            </a:r>
          </a:p>
          <a:p>
            <a:r>
              <a:rPr lang="en-US" dirty="0"/>
              <a:t>An empty list [] (we'll learn about these later)</a:t>
            </a:r>
          </a:p>
          <a:p>
            <a:r>
              <a:rPr lang="en-US" dirty="0"/>
              <a:t>The special value 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exercise: simple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variable </a:t>
            </a:r>
            <a:r>
              <a:rPr lang="en-US" dirty="0" err="1"/>
              <a:t>my_age</a:t>
            </a:r>
            <a:r>
              <a:rPr lang="en-US" dirty="0"/>
              <a:t> and another variable </a:t>
            </a:r>
            <a:r>
              <a:rPr lang="en-US" dirty="0" err="1"/>
              <a:t>voting_age</a:t>
            </a:r>
            <a:r>
              <a:rPr lang="en-US" dirty="0"/>
              <a:t> = 18. Write a line of code that prints True or False depending on whether </a:t>
            </a:r>
            <a:r>
              <a:rPr lang="en-US" dirty="0" err="1"/>
              <a:t>my_age</a:t>
            </a:r>
            <a:r>
              <a:rPr lang="en-US" dirty="0"/>
              <a:t> is old enough to vote (&gt;=).</a:t>
            </a:r>
          </a:p>
        </p:txBody>
      </p:sp>
    </p:spTree>
    <p:extLst>
      <p:ext uri="{BB962C8B-B14F-4D97-AF65-F5344CB8AC3E}">
        <p14:creationId xmlns:p14="http://schemas.microsoft.com/office/powerpoint/2010/main" val="34033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user_name</a:t>
            </a:r>
            <a:r>
              <a:rPr lang="en-US" dirty="0"/>
              <a:t> = input("Enter your name (or leave blank):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This works because an empty string is "</a:t>
            </a:r>
            <a:r>
              <a:rPr lang="en-US" dirty="0" err="1"/>
              <a:t>Falsy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user_name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f"Welcome</a:t>
            </a:r>
            <a:r>
              <a:rPr lang="en-US" dirty="0"/>
              <a:t>, {</a:t>
            </a:r>
            <a:r>
              <a:rPr lang="en-US" dirty="0" err="1"/>
              <a:t>user_name</a:t>
            </a:r>
            <a:r>
              <a:rPr lang="en-US" dirty="0"/>
              <a:t>}!")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print("Welcome, guest</a:t>
            </a:r>
            <a:r>
              <a:rPr lang="en-US" dirty="0" smtClean="0"/>
              <a:t>!")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allows for more concise and readable code than if </a:t>
            </a:r>
            <a:r>
              <a:rPr lang="en-US" dirty="0" err="1"/>
              <a:t>user_name</a:t>
            </a:r>
            <a:r>
              <a:rPr lang="en-US" dirty="0"/>
              <a:t> != "":.</a:t>
            </a:r>
          </a:p>
        </p:txBody>
      </p:sp>
    </p:spTree>
    <p:extLst>
      <p:ext uri="{BB962C8B-B14F-4D97-AF65-F5344CB8AC3E}">
        <p14:creationId xmlns:p14="http://schemas.microsoft.com/office/powerpoint/2010/main" val="13889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Python is dynamically typed, you sometimes need to explicitly tell it to convert data from one type to another. The most common scenario is handling user input</a:t>
            </a:r>
            <a:r>
              <a:rPr lang="en-US" dirty="0" smtClean="0"/>
              <a:t>.</a:t>
            </a:r>
          </a:p>
          <a:p>
            <a:r>
              <a:rPr lang="en-US" b="1" dirty="0"/>
              <a:t>The input() function always returns a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 --- BROKEN CODE ---</a:t>
            </a:r>
          </a:p>
          <a:p>
            <a:pPr marL="0" indent="0">
              <a:buNone/>
            </a:pPr>
            <a:r>
              <a:rPr lang="en-US" sz="1200" dirty="0" err="1"/>
              <a:t>current_year</a:t>
            </a:r>
            <a:r>
              <a:rPr lang="en-US" sz="1200" dirty="0"/>
              <a:t> = 2025</a:t>
            </a:r>
          </a:p>
          <a:p>
            <a:pPr marL="0" indent="0">
              <a:buNone/>
            </a:pPr>
            <a:r>
              <a:rPr lang="en-US" sz="1200" dirty="0" err="1"/>
              <a:t>birth_year_str</a:t>
            </a:r>
            <a:r>
              <a:rPr lang="en-US" sz="1200" dirty="0"/>
              <a:t> = input("What year were you born? ") # User enters "1995"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# </a:t>
            </a:r>
            <a:r>
              <a:rPr lang="en-US" sz="1200" dirty="0"/>
              <a:t>age = </a:t>
            </a:r>
            <a:r>
              <a:rPr lang="en-US" sz="1200" dirty="0" err="1"/>
              <a:t>current_year</a:t>
            </a:r>
            <a:r>
              <a:rPr lang="en-US" sz="1200" dirty="0"/>
              <a:t> - </a:t>
            </a:r>
            <a:r>
              <a:rPr lang="en-US" sz="1200" dirty="0" err="1"/>
              <a:t>birth_year_str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# print(age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/>
              <a:t># This will cause a </a:t>
            </a:r>
            <a:r>
              <a:rPr lang="en-US" sz="1200" dirty="0" err="1"/>
              <a:t>TypeError</a:t>
            </a:r>
            <a:r>
              <a:rPr lang="en-US" sz="1200" dirty="0"/>
              <a:t>: can only concatenate </a:t>
            </a:r>
            <a:r>
              <a:rPr lang="en-US" sz="1200" dirty="0" err="1"/>
              <a:t>str</a:t>
            </a:r>
            <a:r>
              <a:rPr lang="en-US" sz="1200" dirty="0"/>
              <a:t> (not "</a:t>
            </a:r>
            <a:r>
              <a:rPr lang="en-US" sz="1200" dirty="0" err="1"/>
              <a:t>int</a:t>
            </a:r>
            <a:r>
              <a:rPr lang="en-US" sz="1200" dirty="0"/>
              <a:t>") to </a:t>
            </a:r>
            <a:r>
              <a:rPr lang="en-US" sz="1200" dirty="0" err="1" smtClean="0"/>
              <a:t>str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 --- CORRECTED CODE ---</a:t>
            </a:r>
          </a:p>
          <a:p>
            <a:pPr marL="0" indent="0">
              <a:buNone/>
            </a:pPr>
            <a:r>
              <a:rPr lang="en-US" sz="1200" dirty="0" err="1"/>
              <a:t>birth_year_int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birth_year_str</a:t>
            </a:r>
            <a:r>
              <a:rPr lang="en-US" sz="1200" dirty="0"/>
              <a:t>) # Explicitly cast the string to an integer</a:t>
            </a:r>
          </a:p>
          <a:p>
            <a:pPr marL="0" indent="0">
              <a:buNone/>
            </a:pPr>
            <a:r>
              <a:rPr lang="en-US" sz="1200" dirty="0"/>
              <a:t>age = </a:t>
            </a:r>
            <a:r>
              <a:rPr lang="en-US" sz="1200" dirty="0" err="1"/>
              <a:t>current_year</a:t>
            </a:r>
            <a:r>
              <a:rPr lang="en-US" sz="1200" dirty="0"/>
              <a:t> - </a:t>
            </a:r>
            <a:r>
              <a:rPr lang="en-US" sz="1200" dirty="0" err="1"/>
              <a:t>birth_year_int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print(</a:t>
            </a:r>
            <a:r>
              <a:rPr lang="en-US" sz="1200" dirty="0" err="1"/>
              <a:t>f"You</a:t>
            </a:r>
            <a:r>
              <a:rPr lang="en-US" sz="1200" dirty="0"/>
              <a:t> are approximately {age} years old.")</a:t>
            </a:r>
          </a:p>
        </p:txBody>
      </p:sp>
    </p:spTree>
    <p:extLst>
      <p:ext uri="{BB962C8B-B14F-4D97-AF65-F5344CB8AC3E}">
        <p14:creationId xmlns:p14="http://schemas.microsoft.com/office/powerpoint/2010/main" val="3721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exercise: fix the bug (by type casting)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item_price_str</a:t>
            </a:r>
            <a:r>
              <a:rPr lang="en-US" dirty="0"/>
              <a:t> = "19.99"</a:t>
            </a:r>
          </a:p>
          <a:p>
            <a:pPr marL="0" indent="0">
              <a:buNone/>
            </a:pPr>
            <a:r>
              <a:rPr lang="en-US" dirty="0" err="1"/>
              <a:t>tax_rate</a:t>
            </a:r>
            <a:r>
              <a:rPr lang="en-US" dirty="0"/>
              <a:t> = 0.07</a:t>
            </a:r>
          </a:p>
          <a:p>
            <a:pPr marL="0" indent="0">
              <a:buNone/>
            </a:pPr>
            <a:r>
              <a:rPr lang="en-US" dirty="0"/>
              <a:t># Add your fix here!</a:t>
            </a:r>
          </a:p>
          <a:p>
            <a:pPr marL="0" indent="0">
              <a:buNone/>
            </a:pPr>
            <a:r>
              <a:rPr lang="en-US" dirty="0" err="1"/>
              <a:t>total_price</a:t>
            </a:r>
            <a:r>
              <a:rPr lang="en-US" dirty="0"/>
              <a:t> = </a:t>
            </a:r>
            <a:r>
              <a:rPr lang="en-US" dirty="0" err="1"/>
              <a:t>item_price_str</a:t>
            </a:r>
            <a:r>
              <a:rPr lang="en-US" dirty="0"/>
              <a:t> * (1 + </a:t>
            </a:r>
            <a:r>
              <a:rPr lang="en-US" dirty="0" err="1"/>
              <a:t>tax_rate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f"Total</a:t>
            </a:r>
            <a:r>
              <a:rPr lang="en-US" dirty="0"/>
              <a:t> price: {</a:t>
            </a:r>
            <a:r>
              <a:rPr lang="en-US" dirty="0" err="1"/>
              <a:t>total_price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5733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Exercise 1: Personal Bio 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variables for your name (string), age (integer), city (string), and </a:t>
            </a:r>
            <a:r>
              <a:rPr lang="en-US" dirty="0" err="1"/>
              <a:t>is_learning_python</a:t>
            </a:r>
            <a:r>
              <a:rPr lang="en-US" dirty="0"/>
              <a:t> (</a:t>
            </a:r>
            <a:r>
              <a:rPr lang="en-US" dirty="0" err="1"/>
              <a:t>boolean</a:t>
            </a:r>
            <a:r>
              <a:rPr lang="en-US" dirty="0"/>
              <a:t>).</a:t>
            </a:r>
          </a:p>
          <a:p>
            <a:r>
              <a:rPr lang="en-US" dirty="0"/>
              <a:t>Use a single multi-line f-string to print a formatted biography.</a:t>
            </a:r>
          </a:p>
        </p:txBody>
      </p:sp>
    </p:spTree>
    <p:extLst>
      <p:ext uri="{BB962C8B-B14F-4D97-AF65-F5344CB8AC3E}">
        <p14:creationId xmlns:p14="http://schemas.microsoft.com/office/powerpoint/2010/main" val="26777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Exercise 2: Interactive Tip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Ask the user for the </a:t>
            </a:r>
            <a:r>
              <a:rPr lang="en-US" dirty="0" err="1"/>
              <a:t>bill_total</a:t>
            </a:r>
            <a:r>
              <a:rPr lang="en-US" dirty="0"/>
              <a:t> using input().</a:t>
            </a:r>
          </a:p>
          <a:p>
            <a:r>
              <a:rPr lang="en-US" dirty="0"/>
              <a:t>Ask the user for the </a:t>
            </a:r>
            <a:r>
              <a:rPr lang="en-US" dirty="0" err="1"/>
              <a:t>tip_percentage</a:t>
            </a:r>
            <a:r>
              <a:rPr lang="en-US" dirty="0"/>
              <a:t> they want to leave (e.g., 15, 18, 20).</a:t>
            </a:r>
          </a:p>
          <a:p>
            <a:r>
              <a:rPr lang="en-US" b="1" dirty="0"/>
              <a:t>Calculations:</a:t>
            </a:r>
            <a:endParaRPr lang="en-US" dirty="0"/>
          </a:p>
          <a:p>
            <a:pPr lvl="1"/>
            <a:r>
              <a:rPr lang="en-US" dirty="0"/>
              <a:t>Cast the inputs to the correct numeric types (float for the bill, </a:t>
            </a:r>
            <a:r>
              <a:rPr lang="en-US" dirty="0" err="1"/>
              <a:t>int</a:t>
            </a:r>
            <a:r>
              <a:rPr lang="en-US" dirty="0"/>
              <a:t> for the tip percentage).</a:t>
            </a:r>
          </a:p>
          <a:p>
            <a:pPr lvl="1"/>
            <a:r>
              <a:rPr lang="en-US" dirty="0"/>
              <a:t>Convert the tip percentage to a decimal (e.g., 20 becomes 0.20).</a:t>
            </a:r>
          </a:p>
          <a:p>
            <a:pPr lvl="1"/>
            <a:r>
              <a:rPr lang="en-US" dirty="0"/>
              <a:t>Calculate the </a:t>
            </a:r>
            <a:r>
              <a:rPr lang="en-US" dirty="0" err="1"/>
              <a:t>tip_amount</a:t>
            </a:r>
            <a:r>
              <a:rPr lang="en-US" dirty="0"/>
              <a:t> and the </a:t>
            </a:r>
            <a:r>
              <a:rPr lang="en-US" dirty="0" err="1"/>
              <a:t>grand_total</a:t>
            </a:r>
            <a:r>
              <a:rPr lang="en-US" dirty="0"/>
              <a:t>.</a:t>
            </a:r>
          </a:p>
          <a:p>
            <a:r>
              <a:rPr lang="en-US" dirty="0"/>
              <a:t>Print a formatted summary: "For a bill of $XX.XX, a XX% tip is $Y.YY, for a grand total of $Z.ZZ."</a:t>
            </a:r>
          </a:p>
        </p:txBody>
      </p:sp>
    </p:spTree>
    <p:extLst>
      <p:ext uri="{BB962C8B-B14F-4D97-AF65-F5344CB8AC3E}">
        <p14:creationId xmlns:p14="http://schemas.microsoft.com/office/powerpoint/2010/main" val="23258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3: String Manipulation &amp;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are given a string: </a:t>
            </a:r>
            <a:r>
              <a:rPr lang="en-US" dirty="0" err="1"/>
              <a:t>log_entry</a:t>
            </a:r>
            <a:r>
              <a:rPr lang="en-US" dirty="0"/>
              <a:t> = "INFO:2025-08-18:User 'admin' logged in successfully."</a:t>
            </a:r>
          </a:p>
          <a:p>
            <a:r>
              <a:rPr lang="en-US" dirty="0"/>
              <a:t>Your task is to extract the date, the username, and the message.</a:t>
            </a:r>
          </a:p>
          <a:p>
            <a:r>
              <a:rPr lang="en-US" dirty="0"/>
              <a:t>Use string methods like .split() and .replace() to parse the string.</a:t>
            </a:r>
          </a:p>
          <a:p>
            <a:r>
              <a:rPr lang="en-US" dirty="0"/>
              <a:t>Print the extracted information cleanly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Date: 2025-08-18</a:t>
            </a:r>
          </a:p>
          <a:p>
            <a:pPr marL="0" indent="0">
              <a:buNone/>
            </a:pPr>
            <a:r>
              <a:rPr lang="en-US" dirty="0"/>
              <a:t>Username: admin</a:t>
            </a:r>
          </a:p>
          <a:p>
            <a:pPr marL="0" indent="0">
              <a:buNone/>
            </a:pPr>
            <a:r>
              <a:rPr lang="en-US" dirty="0"/>
              <a:t>Message: User logged in successfully.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Python's Philosophy, Syntax &amp; Dynamic Typing</a:t>
            </a:r>
            <a:br>
              <a:rPr lang="en-US" b="1" dirty="0" smtClean="0"/>
            </a:br>
            <a:r>
              <a:rPr lang="en-US" b="1" dirty="0" smtClean="0"/>
              <a:t>The Zen of Python: import 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Difference #1: Indentation is Syntax</a:t>
            </a:r>
          </a:p>
          <a:p>
            <a:pPr marL="0" indent="0">
              <a:buNone/>
            </a:pPr>
            <a:r>
              <a:rPr lang="en-US" dirty="0"/>
              <a:t>This is the most critical concept to grasp. Unlike languages that use curly braces {} to denote code blocks, Python uses whitespace.</a:t>
            </a:r>
          </a:p>
          <a:p>
            <a:pPr lvl="1"/>
            <a:r>
              <a:rPr lang="en-US" b="1" dirty="0"/>
              <a:t>What it means:</a:t>
            </a:r>
            <a:r>
              <a:rPr lang="en-US" dirty="0"/>
              <a:t> The indentation of your code directly affects its execution. It's not just for style.</a:t>
            </a:r>
          </a:p>
          <a:p>
            <a:pPr lvl="1"/>
            <a:r>
              <a:rPr lang="en-US" b="1" dirty="0"/>
              <a:t>The Rule:</a:t>
            </a:r>
            <a:r>
              <a:rPr lang="en-US" dirty="0"/>
              <a:t> The standard is </a:t>
            </a:r>
            <a:r>
              <a:rPr lang="en-US" b="1" dirty="0"/>
              <a:t>four spaces</a:t>
            </a:r>
            <a:r>
              <a:rPr lang="en-US" dirty="0"/>
              <a:t> per indentation level.</a:t>
            </a:r>
          </a:p>
          <a:p>
            <a:pPr lvl="1"/>
            <a:r>
              <a:rPr lang="en-US" b="1" dirty="0"/>
              <a:t>Why?</a:t>
            </a:r>
            <a:r>
              <a:rPr lang="en-US" dirty="0"/>
              <a:t> It forces clean, readable code for everyone. You can't write messy, inconsistently formatted code blocks in Python.</a:t>
            </a:r>
          </a:p>
        </p:txBody>
      </p:sp>
    </p:spTree>
    <p:extLst>
      <p:ext uri="{BB962C8B-B14F-4D97-AF65-F5344CB8AC3E}">
        <p14:creationId xmlns:p14="http://schemas.microsoft.com/office/powerpoint/2010/main" val="4056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Exercise</a:t>
            </a:r>
            <a:r>
              <a:rPr lang="fr-FR" b="1" dirty="0"/>
              <a:t> 4 (Challenge): Simple </a:t>
            </a:r>
            <a:r>
              <a:rPr lang="fr-FR" b="1" dirty="0" err="1"/>
              <a:t>Vending</a:t>
            </a:r>
            <a:r>
              <a:rPr lang="fr-FR" b="1" dirty="0"/>
              <a:t> Machine </a:t>
            </a:r>
            <a:r>
              <a:rPr lang="fr-FR" b="1" dirty="0" err="1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variable balance = 2.00.</a:t>
            </a:r>
          </a:p>
          <a:p>
            <a:r>
              <a:rPr lang="en-US" dirty="0"/>
              <a:t>Create a variable </a:t>
            </a:r>
            <a:r>
              <a:rPr lang="en-US" dirty="0" err="1"/>
              <a:t>item_price</a:t>
            </a:r>
            <a:r>
              <a:rPr lang="en-US" dirty="0"/>
              <a:t> = 1.50.</a:t>
            </a:r>
          </a:p>
          <a:p>
            <a:r>
              <a:rPr lang="en-US" dirty="0"/>
              <a:t>Ask the user if they are a student ("yes" or "no").</a:t>
            </a:r>
          </a:p>
          <a:p>
            <a:r>
              <a:rPr lang="en-US" dirty="0"/>
              <a:t>A 10% discount is applied if the user is a student.</a:t>
            </a:r>
          </a:p>
          <a:p>
            <a:r>
              <a:rPr lang="en-US" dirty="0"/>
              <a:t>Use an if statement to check their answer and adjust the </a:t>
            </a:r>
            <a:r>
              <a:rPr lang="en-US" dirty="0" err="1"/>
              <a:t>item_price</a:t>
            </a:r>
            <a:r>
              <a:rPr lang="en-US" dirty="0"/>
              <a:t> if necessary.</a:t>
            </a:r>
          </a:p>
          <a:p>
            <a:r>
              <a:rPr lang="en-US" dirty="0"/>
              <a:t>Determine if their balance is sufficient to buy the item (at the potentially discounted price).</a:t>
            </a:r>
          </a:p>
          <a:p>
            <a:r>
              <a:rPr lang="en-US" dirty="0"/>
              <a:t>Print a final </a:t>
            </a:r>
            <a:r>
              <a:rPr lang="en-US" dirty="0" err="1"/>
              <a:t>boolean</a:t>
            </a:r>
            <a:r>
              <a:rPr lang="en-US" dirty="0"/>
              <a:t> True or False to the variable </a:t>
            </a:r>
            <a:r>
              <a:rPr lang="en-US" dirty="0" err="1"/>
              <a:t>can_purchase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9179"/>
            <a:ext cx="11050588" cy="53420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 In a language like Java or C++:</a:t>
            </a:r>
          </a:p>
          <a:p>
            <a:r>
              <a:rPr lang="en-US" dirty="0"/>
              <a:t># if (x &gt; y) {</a:t>
            </a:r>
          </a:p>
          <a:p>
            <a:r>
              <a:rPr lang="en-US" dirty="0"/>
              <a:t>#   </a:t>
            </a:r>
            <a:r>
              <a:rPr lang="en-US" dirty="0" err="1"/>
              <a:t>System.out.println</a:t>
            </a:r>
            <a:r>
              <a:rPr lang="en-US" dirty="0"/>
              <a:t>("x is greater");</a:t>
            </a:r>
          </a:p>
          <a:p>
            <a:r>
              <a:rPr lang="en-US" dirty="0"/>
              <a:t>#   // more code...</a:t>
            </a:r>
          </a:p>
          <a:p>
            <a:r>
              <a:rPr lang="en-US" dirty="0"/>
              <a:t># }</a:t>
            </a:r>
          </a:p>
          <a:p>
            <a:endParaRPr lang="en-US" dirty="0"/>
          </a:p>
          <a:p>
            <a:r>
              <a:rPr lang="en-US" dirty="0"/>
              <a:t># The Python equivalent:</a:t>
            </a:r>
          </a:p>
          <a:p>
            <a:r>
              <a:rPr lang="en-US" dirty="0"/>
              <a:t>x = 10</a:t>
            </a:r>
          </a:p>
          <a:p>
            <a:r>
              <a:rPr lang="en-US" dirty="0"/>
              <a:t>y = 5</a:t>
            </a:r>
          </a:p>
          <a:p>
            <a:r>
              <a:rPr lang="en-US" dirty="0"/>
              <a:t>if x &gt; y:</a:t>
            </a:r>
          </a:p>
          <a:p>
            <a:r>
              <a:rPr lang="en-US" dirty="0"/>
              <a:t>    print("x is greater")  # This block is defined by its indentation</a:t>
            </a:r>
          </a:p>
          <a:p>
            <a:r>
              <a:rPr lang="en-US" dirty="0"/>
              <a:t>    print("This is also inside the if statement")</a:t>
            </a:r>
          </a:p>
          <a:p>
            <a:endParaRPr lang="en-US" dirty="0"/>
          </a:p>
          <a:p>
            <a:r>
              <a:rPr lang="en-US" dirty="0"/>
              <a:t>print("This is outside the if statement") # This line is not indented</a:t>
            </a:r>
          </a:p>
        </p:txBody>
      </p:sp>
    </p:spTree>
    <p:extLst>
      <p:ext uri="{BB962C8B-B14F-4D97-AF65-F5344CB8AC3E}">
        <p14:creationId xmlns:p14="http://schemas.microsoft.com/office/powerpoint/2010/main" val="5389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 class exercise: spot </a:t>
            </a:r>
            <a:r>
              <a:rPr lang="en-US" b="1" dirty="0"/>
              <a:t>the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 --- BROKEN CODE ---</a:t>
            </a:r>
          </a:p>
          <a:p>
            <a:pPr marL="0" indent="0">
              <a:buNone/>
            </a:pPr>
            <a:r>
              <a:rPr lang="en-US" sz="1800" dirty="0"/>
              <a:t>name = "Alice"</a:t>
            </a:r>
          </a:p>
          <a:p>
            <a:pPr marL="0" indent="0">
              <a:buNone/>
            </a:pPr>
            <a:r>
              <a:rPr lang="en-US" sz="1800" dirty="0"/>
              <a:t>if name == "Alice":</a:t>
            </a:r>
          </a:p>
          <a:p>
            <a:pPr marL="0" indent="0">
              <a:buNone/>
            </a:pPr>
            <a:r>
              <a:rPr lang="en-US" sz="1800" dirty="0"/>
              <a:t>print("Hello, Alice!")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print("You are not Alice.")</a:t>
            </a:r>
          </a:p>
        </p:txBody>
      </p:sp>
    </p:spTree>
    <p:extLst>
      <p:ext uri="{BB962C8B-B14F-4D97-AF65-F5344CB8AC3E}">
        <p14:creationId xmlns:p14="http://schemas.microsoft.com/office/powerpoint/2010/main" val="24163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Comments: Notes to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 are lines in your code that Python ignores. They are for humans to read. Use them to explain what your code does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This is a single-line comment. It explains the next line of code.</a:t>
            </a:r>
          </a:p>
          <a:p>
            <a:pPr marL="0" indent="0">
              <a:buNone/>
            </a:pPr>
            <a:r>
              <a:rPr lang="en-US" dirty="0"/>
              <a:t># Calculate the area of a circle with a radius of 5</a:t>
            </a:r>
          </a:p>
          <a:p>
            <a:pPr marL="0" indent="0">
              <a:buNone/>
            </a:pPr>
            <a:r>
              <a:rPr lang="en-US" dirty="0"/>
              <a:t>pi = 3.14159</a:t>
            </a:r>
          </a:p>
          <a:p>
            <a:pPr marL="0" indent="0">
              <a:buNone/>
            </a:pPr>
            <a:r>
              <a:rPr lang="en-US" dirty="0"/>
              <a:t>radius = 5</a:t>
            </a:r>
          </a:p>
          <a:p>
            <a:pPr marL="0" indent="0">
              <a:buNone/>
            </a:pPr>
            <a:r>
              <a:rPr lang="en-US" dirty="0"/>
              <a:t>area = pi * (radius ** 2) # The ** operator means 'to the power of'</a:t>
            </a:r>
          </a:p>
        </p:txBody>
      </p:sp>
    </p:spTree>
    <p:extLst>
      <p:ext uri="{BB962C8B-B14F-4D97-AF65-F5344CB8AC3E}">
        <p14:creationId xmlns:p14="http://schemas.microsoft.com/office/powerpoint/2010/main" val="68999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&amp;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of a variable as a </a:t>
            </a:r>
            <a:r>
              <a:rPr lang="en-US" b="1" dirty="0"/>
              <a:t>labeled box</a:t>
            </a:r>
            <a:r>
              <a:rPr lang="en-US" dirty="0"/>
              <a:t> where you can store a piece of information. You give the box a name, and you can put data inside it. You can also change what's inside the box later</a:t>
            </a:r>
            <a:r>
              <a:rPr lang="en-US" dirty="0" smtClean="0"/>
              <a:t>.</a:t>
            </a:r>
          </a:p>
          <a:p>
            <a:r>
              <a:rPr lang="en-US" b="1" dirty="0" err="1"/>
              <a:t>snake_case</a:t>
            </a:r>
            <a:r>
              <a:rPr lang="en-US" b="1" dirty="0"/>
              <a:t>:</a:t>
            </a:r>
            <a:r>
              <a:rPr lang="en-US" dirty="0"/>
              <a:t> In Python, the standard for variable and function names is to use all lowercase letters, with words separated by underscores.</a:t>
            </a:r>
          </a:p>
          <a:p>
            <a:r>
              <a:rPr lang="en-US" b="1" dirty="0"/>
              <a:t>Contrast:</a:t>
            </a:r>
            <a:r>
              <a:rPr lang="en-US" dirty="0"/>
              <a:t> This is different from the </a:t>
            </a:r>
            <a:r>
              <a:rPr lang="en-US" b="1" dirty="0" err="1"/>
              <a:t>camelCase</a:t>
            </a:r>
            <a:r>
              <a:rPr lang="en-US" dirty="0"/>
              <a:t> (</a:t>
            </a:r>
            <a:r>
              <a:rPr lang="en-US" dirty="0" err="1"/>
              <a:t>firstName</a:t>
            </a:r>
            <a:r>
              <a:rPr lang="en-US" dirty="0"/>
              <a:t>) often used in Java or JavaScript. While </a:t>
            </a:r>
            <a:r>
              <a:rPr lang="en-US" dirty="0" err="1"/>
              <a:t>camelCase</a:t>
            </a:r>
            <a:r>
              <a:rPr lang="en-US" dirty="0"/>
              <a:t> will work, </a:t>
            </a:r>
            <a:r>
              <a:rPr lang="en-US" dirty="0" err="1"/>
              <a:t>snake_case</a:t>
            </a:r>
            <a:r>
              <a:rPr lang="en-US" dirty="0"/>
              <a:t> is the accepted community standard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Variable Naming Conventions (The Rules for Labels)</a:t>
            </a:r>
            <a:endParaRPr lang="en-US" sz="2000" dirty="0"/>
          </a:p>
          <a:p>
            <a:r>
              <a:rPr lang="en-US" sz="2000" b="1" dirty="0"/>
              <a:t>Must start with a letter or an underscore (_).</a:t>
            </a:r>
            <a:r>
              <a:rPr lang="en-US" sz="2000" dirty="0"/>
              <a:t> (name is good, _name is good, 1name is bad).</a:t>
            </a:r>
          </a:p>
          <a:p>
            <a:r>
              <a:rPr lang="en-US" sz="2000" b="1" dirty="0"/>
              <a:t>Cannot contain spaces.</a:t>
            </a:r>
            <a:r>
              <a:rPr lang="en-US" sz="2000" dirty="0"/>
              <a:t> Use underscores instead. This is called </a:t>
            </a:r>
            <a:r>
              <a:rPr lang="en-US" sz="2000" b="1" dirty="0" err="1"/>
              <a:t>snake_case</a:t>
            </a:r>
            <a:r>
              <a:rPr lang="en-US" sz="2000" dirty="0"/>
              <a:t>. (</a:t>
            </a:r>
            <a:r>
              <a:rPr lang="en-US" sz="2000" dirty="0" err="1"/>
              <a:t>first_name</a:t>
            </a:r>
            <a:r>
              <a:rPr lang="en-US" sz="2000" dirty="0"/>
              <a:t> is good, </a:t>
            </a:r>
            <a:r>
              <a:rPr lang="en-US" sz="2000" dirty="0" err="1"/>
              <a:t>firstname</a:t>
            </a:r>
            <a:r>
              <a:rPr lang="en-US" sz="2000" dirty="0"/>
              <a:t> is good, first name is bad).</a:t>
            </a:r>
          </a:p>
          <a:p>
            <a:r>
              <a:rPr lang="en-US" sz="2000" b="1" dirty="0"/>
              <a:t>Can only contain letters, numbers, and underscores.</a:t>
            </a:r>
            <a:r>
              <a:rPr lang="en-US" sz="2000" dirty="0"/>
              <a:t> (user_age_1 is good, user-age is bad).</a:t>
            </a:r>
          </a:p>
          <a:p>
            <a:r>
              <a:rPr lang="en-US" sz="2000" b="1" dirty="0"/>
              <a:t>Names are case-sensitive.</a:t>
            </a:r>
            <a:r>
              <a:rPr lang="en-US" sz="2000" dirty="0"/>
              <a:t> (age, Age, and AGE are three different variables).</a:t>
            </a:r>
          </a:p>
          <a:p>
            <a:r>
              <a:rPr lang="en-US" sz="2000" b="1" dirty="0"/>
              <a:t>Use meaningful names!</a:t>
            </a:r>
            <a:r>
              <a:rPr lang="en-US" sz="2000" dirty="0"/>
              <a:t> (</a:t>
            </a:r>
            <a:r>
              <a:rPr lang="en-US" sz="2000" dirty="0" err="1"/>
              <a:t>user_email</a:t>
            </a:r>
            <a:r>
              <a:rPr lang="en-US" sz="2000" dirty="0"/>
              <a:t> is much better than </a:t>
            </a:r>
            <a:r>
              <a:rPr lang="en-US" sz="2000" dirty="0" err="1"/>
              <a:t>ue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33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Pythonic</a:t>
            </a:r>
            <a:r>
              <a:rPr lang="en-US" dirty="0"/>
              <a:t> way (</a:t>
            </a:r>
            <a:r>
              <a:rPr lang="en-US" dirty="0" err="1"/>
              <a:t>snake_case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= "Guido"</a:t>
            </a:r>
          </a:p>
          <a:p>
            <a:pPr marL="0" indent="0">
              <a:buNone/>
            </a:pPr>
            <a:r>
              <a:rPr lang="en-US" dirty="0" err="1"/>
              <a:t>user_email_address</a:t>
            </a:r>
            <a:r>
              <a:rPr lang="en-US" dirty="0"/>
              <a:t> = "guido@python.org"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Non-</a:t>
            </a:r>
            <a:r>
              <a:rPr lang="en-US" dirty="0" err="1"/>
              <a:t>Pythonic</a:t>
            </a:r>
            <a:r>
              <a:rPr lang="en-US" dirty="0"/>
              <a:t> (</a:t>
            </a:r>
            <a:r>
              <a:rPr lang="en-US" dirty="0" err="1"/>
              <a:t>camelCase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firstName</a:t>
            </a:r>
            <a:r>
              <a:rPr lang="en-US" dirty="0"/>
              <a:t> = "Guido"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userEmailAddress</a:t>
            </a:r>
            <a:r>
              <a:rPr lang="en-US" dirty="0"/>
              <a:t> = "guido@python.org"</a:t>
            </a:r>
          </a:p>
        </p:txBody>
      </p:sp>
    </p:spTree>
    <p:extLst>
      <p:ext uri="{BB962C8B-B14F-4D97-AF65-F5344CB8AC3E}">
        <p14:creationId xmlns:p14="http://schemas.microsoft.com/office/powerpoint/2010/main" val="269858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426</TotalTime>
  <Words>1075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Tw Cen MT</vt:lpstr>
      <vt:lpstr>Circuit</vt:lpstr>
      <vt:lpstr>Module 1: Core Python &amp; Data</vt:lpstr>
      <vt:lpstr>Python's Foundation: Syntax, Variables &amp; Data Types</vt:lpstr>
      <vt:lpstr>Python's Philosophy, Syntax &amp; Dynamic Typing The Zen of Python: import this</vt:lpstr>
      <vt:lpstr>PowerPoint Presentation</vt:lpstr>
      <vt:lpstr>In class exercise: spot the Error</vt:lpstr>
      <vt:lpstr>Comments: Notes to Yourself</vt:lpstr>
      <vt:lpstr>Variables &amp; Naming Conventions</vt:lpstr>
      <vt:lpstr>PowerPoint Presentation</vt:lpstr>
      <vt:lpstr>PowerPoint Presentation</vt:lpstr>
      <vt:lpstr>Dynamic Typing</vt:lpstr>
      <vt:lpstr>PowerPoint Presentation</vt:lpstr>
      <vt:lpstr>The Building Blocks - Core Data Types</vt:lpstr>
      <vt:lpstr>A Deeper Dive into Core Data Types Numbers: int and float</vt:lpstr>
      <vt:lpstr>PowerPoint Presentation</vt:lpstr>
      <vt:lpstr>In-Class Exercise: Simple Math</vt:lpstr>
      <vt:lpstr>Text Type: Strings (str)</vt:lpstr>
      <vt:lpstr>PowerPoint Presentation</vt:lpstr>
      <vt:lpstr>f-strings (Formatted String Literals)</vt:lpstr>
      <vt:lpstr>PowerPoint Presentation</vt:lpstr>
      <vt:lpstr> Boolean Type: bool</vt:lpstr>
      <vt:lpstr>PowerPoint Presentation</vt:lpstr>
      <vt:lpstr>In class exercise: simple comparison</vt:lpstr>
      <vt:lpstr>PowerPoint Presentation</vt:lpstr>
      <vt:lpstr>Type Casting</vt:lpstr>
      <vt:lpstr>PowerPoint Presentation</vt:lpstr>
      <vt:lpstr>In class exercise: fix the bug (by type casting)</vt:lpstr>
      <vt:lpstr>Exercise 1: Personal Bio Creator</vt:lpstr>
      <vt:lpstr>Exercise 2: Interactive Tip Calculator</vt:lpstr>
      <vt:lpstr>Exercise 3: String Manipulation &amp; Parsing</vt:lpstr>
      <vt:lpstr>Exercise 4 (Challenge): Simple Vending Machine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28</cp:revision>
  <dcterms:created xsi:type="dcterms:W3CDTF">2025-08-15T11:55:55Z</dcterms:created>
  <dcterms:modified xsi:type="dcterms:W3CDTF">2025-08-18T10:02:50Z</dcterms:modified>
</cp:coreProperties>
</file>