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60" r:id="rId5"/>
    <p:sldId id="277" r:id="rId6"/>
    <p:sldId id="261" r:id="rId7"/>
    <p:sldId id="262" r:id="rId8"/>
    <p:sldId id="276" r:id="rId9"/>
    <p:sldId id="278" r:id="rId10"/>
    <p:sldId id="279" r:id="rId11"/>
    <p:sldId id="281" r:id="rId12"/>
    <p:sldId id="280" r:id="rId13"/>
    <p:sldId id="282" r:id="rId14"/>
    <p:sldId id="284" r:id="rId15"/>
    <p:sldId id="285" r:id="rId16"/>
    <p:sldId id="286" r:id="rId17"/>
    <p:sldId id="287"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8D0131-D2A1-4F52-81FE-03D0C9E0C998}" type="datetimeFigureOut">
              <a:rPr lang="en-US" smtClean="0"/>
              <a:t>8/19/2025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32376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84308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94773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205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68615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7274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05478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32551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5499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2898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8D0131-D2A1-4F52-81FE-03D0C9E0C998}"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46893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0221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D0131-D2A1-4F52-81FE-03D0C9E0C998}" type="datetimeFigureOut">
              <a:rPr lang="en-US" smtClean="0"/>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63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8D0131-D2A1-4F52-81FE-03D0C9E0C998}"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54841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D0131-D2A1-4F52-81FE-03D0C9E0C998}" type="datetimeFigureOut">
              <a:rPr lang="en-US" smtClean="0"/>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71819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35605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9636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8D0131-D2A1-4F52-81FE-03D0C9E0C998}" type="datetimeFigureOut">
              <a:rPr lang="en-US" smtClean="0"/>
              <a:t>8/19/2025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C3EB79-76A8-4B61-9F0B-B0A2D82D4496}" type="slidenum">
              <a:rPr lang="en-US" smtClean="0"/>
              <a:t>‹#›</a:t>
            </a:fld>
            <a:endParaRPr lang="en-US"/>
          </a:p>
        </p:txBody>
      </p:sp>
    </p:spTree>
    <p:extLst>
      <p:ext uri="{BB962C8B-B14F-4D97-AF65-F5344CB8AC3E}">
        <p14:creationId xmlns:p14="http://schemas.microsoft.com/office/powerpoint/2010/main" val="102287131"/>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smtClean="0"/>
              <a:t>Week: 1 Lecture: 3</a:t>
            </a:r>
          </a:p>
          <a:p>
            <a:pPr algn="r"/>
            <a:r>
              <a:rPr lang="en-US" dirty="0" err="1" smtClean="0"/>
              <a:t>DatE</a:t>
            </a:r>
            <a:r>
              <a:rPr lang="en-US" smtClean="0"/>
              <a:t>: 19/08/2025</a:t>
            </a:r>
            <a:endParaRPr lang="en-US" dirty="0" smtClean="0"/>
          </a:p>
          <a:p>
            <a:pPr algn="r"/>
            <a:r>
              <a:rPr lang="en-US" dirty="0"/>
              <a:t>Instructor: Orangzaib </a:t>
            </a:r>
            <a:r>
              <a:rPr lang="en-US" dirty="0" err="1" smtClean="0"/>
              <a:t>Rajpoot</a:t>
            </a:r>
            <a:endParaRPr lang="en-US" dirty="0"/>
          </a:p>
        </p:txBody>
      </p:sp>
    </p:spTree>
    <p:extLst>
      <p:ext uri="{BB962C8B-B14F-4D97-AF65-F5344CB8AC3E}">
        <p14:creationId xmlns:p14="http://schemas.microsoft.com/office/powerpoint/2010/main" val="4272976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Logical Operators: Combining </a:t>
            </a:r>
            <a:r>
              <a:rPr lang="en-US" sz="2800" b="1" dirty="0" smtClean="0"/>
              <a:t>Questions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1073670"/>
              </p:ext>
            </p:extLst>
          </p:nvPr>
        </p:nvGraphicFramePr>
        <p:xfrm>
          <a:off x="1141413" y="3414050"/>
          <a:ext cx="9906000" cy="2519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4255539806"/>
                    </a:ext>
                  </a:extLst>
                </a:gridCol>
                <a:gridCol w="3302000">
                  <a:extLst>
                    <a:ext uri="{9D8B030D-6E8A-4147-A177-3AD203B41FA5}">
                      <a16:colId xmlns:a16="http://schemas.microsoft.com/office/drawing/2014/main" val="2431105521"/>
                    </a:ext>
                  </a:extLst>
                </a:gridCol>
                <a:gridCol w="3302000">
                  <a:extLst>
                    <a:ext uri="{9D8B030D-6E8A-4147-A177-3AD203B41FA5}">
                      <a16:colId xmlns:a16="http://schemas.microsoft.com/office/drawing/2014/main" val="535808349"/>
                    </a:ext>
                  </a:extLst>
                </a:gridCol>
              </a:tblGrid>
              <a:tr h="370840">
                <a:tc>
                  <a:txBody>
                    <a:bodyPr/>
                    <a:lstStyle/>
                    <a:p>
                      <a:r>
                        <a:rPr lang="en-US" b="1" dirty="0">
                          <a:effectLst/>
                          <a:latin typeface="Inter"/>
                        </a:rPr>
                        <a:t>Operator</a:t>
                      </a:r>
                    </a:p>
                  </a:txBody>
                  <a:tcPr marL="76200" marR="76200" marT="38100" marB="38100" anchor="ctr"/>
                </a:tc>
                <a:tc>
                  <a:txBody>
                    <a:bodyPr/>
                    <a:lstStyle/>
                    <a:p>
                      <a:r>
                        <a:rPr lang="en-US" b="1">
                          <a:effectLst/>
                          <a:latin typeface="Inter"/>
                        </a:rPr>
                        <a:t>Description</a:t>
                      </a:r>
                    </a:p>
                  </a:txBody>
                  <a:tcPr marL="76200" marR="76200" marT="38100" marB="38100" anchor="ctr"/>
                </a:tc>
                <a:tc>
                  <a:txBody>
                    <a:bodyPr/>
                    <a:lstStyle/>
                    <a:p>
                      <a:r>
                        <a:rPr lang="en-US" b="1">
                          <a:effectLst/>
                          <a:latin typeface="Inter"/>
                        </a:rPr>
                        <a:t>Example</a:t>
                      </a:r>
                    </a:p>
                  </a:txBody>
                  <a:tcPr marL="76200" marR="76200" marT="38100" marB="38100" anchor="ctr"/>
                </a:tc>
                <a:extLst>
                  <a:ext uri="{0D108BD9-81ED-4DB2-BD59-A6C34878D82A}">
                    <a16:rowId xmlns:a16="http://schemas.microsoft.com/office/drawing/2014/main" val="1128568120"/>
                  </a:ext>
                </a:extLst>
              </a:tr>
              <a:tr h="0">
                <a:tc>
                  <a:txBody>
                    <a:bodyPr/>
                    <a:lstStyle/>
                    <a:p>
                      <a:r>
                        <a:rPr lang="en-US" b="0">
                          <a:effectLst/>
                          <a:latin typeface="DM Mono"/>
                        </a:rPr>
                        <a:t>and</a:t>
                      </a:r>
                      <a:endParaRPr lang="en-US" b="0">
                        <a:effectLst/>
                        <a:latin typeface="Inter"/>
                      </a:endParaRPr>
                    </a:p>
                  </a:txBody>
                  <a:tcPr marL="76200" marR="76200" marT="38100" marB="38100" anchor="ctr"/>
                </a:tc>
                <a:tc>
                  <a:txBody>
                    <a:bodyPr/>
                    <a:lstStyle/>
                    <a:p>
                      <a:r>
                        <a:rPr lang="en-US" b="0">
                          <a:effectLst/>
                          <a:latin typeface="Inter"/>
                        </a:rPr>
                        <a:t>Returns </a:t>
                      </a:r>
                      <a:r>
                        <a:rPr lang="en-US" b="0">
                          <a:effectLst/>
                          <a:latin typeface="DM Mono"/>
                        </a:rPr>
                        <a:t>True</a:t>
                      </a:r>
                      <a:r>
                        <a:rPr lang="en-US" b="0">
                          <a:effectLst/>
                          <a:latin typeface="Inter"/>
                        </a:rPr>
                        <a:t> if </a:t>
                      </a:r>
                      <a:r>
                        <a:rPr lang="en-US" b="1">
                          <a:effectLst/>
                          <a:latin typeface="Inter"/>
                        </a:rPr>
                        <a:t>both</a:t>
                      </a:r>
                      <a:r>
                        <a:rPr lang="en-US" b="0">
                          <a:effectLst/>
                          <a:latin typeface="Inter"/>
                        </a:rPr>
                        <a:t> statements are true.</a:t>
                      </a:r>
                    </a:p>
                  </a:txBody>
                  <a:tcPr marL="76200" marR="76200" marT="38100" marB="38100" anchor="ctr"/>
                </a:tc>
                <a:tc>
                  <a:txBody>
                    <a:bodyPr/>
                    <a:lstStyle/>
                    <a:p>
                      <a:r>
                        <a:rPr lang="en-US" b="0">
                          <a:effectLst/>
                          <a:latin typeface="DM Mono"/>
                        </a:rPr>
                        <a:t>age &gt; 18 and has_license == True</a:t>
                      </a:r>
                      <a:endParaRPr lang="en-US" b="0">
                        <a:effectLst/>
                        <a:latin typeface="Inter"/>
                      </a:endParaRPr>
                    </a:p>
                  </a:txBody>
                  <a:tcPr marL="76200" marR="76200" marT="38100" marB="38100" anchor="ctr"/>
                </a:tc>
                <a:extLst>
                  <a:ext uri="{0D108BD9-81ED-4DB2-BD59-A6C34878D82A}">
                    <a16:rowId xmlns:a16="http://schemas.microsoft.com/office/drawing/2014/main" val="4060855327"/>
                  </a:ext>
                </a:extLst>
              </a:tr>
              <a:tr h="370840">
                <a:tc>
                  <a:txBody>
                    <a:bodyPr/>
                    <a:lstStyle/>
                    <a:p>
                      <a:r>
                        <a:rPr lang="en-US" b="0">
                          <a:effectLst/>
                          <a:latin typeface="DM Mono"/>
                        </a:rPr>
                        <a:t>or</a:t>
                      </a:r>
                      <a:endParaRPr lang="en-US" b="0">
                        <a:effectLst/>
                        <a:latin typeface="Inter"/>
                      </a:endParaRPr>
                    </a:p>
                  </a:txBody>
                  <a:tcPr marL="76200" marR="76200" marT="38100" marB="38100" anchor="ctr"/>
                </a:tc>
                <a:tc>
                  <a:txBody>
                    <a:bodyPr/>
                    <a:lstStyle/>
                    <a:p>
                      <a:r>
                        <a:rPr lang="en-US" b="0">
                          <a:effectLst/>
                          <a:latin typeface="Inter"/>
                        </a:rPr>
                        <a:t>Returns </a:t>
                      </a:r>
                      <a:r>
                        <a:rPr lang="en-US" b="0">
                          <a:effectLst/>
                          <a:latin typeface="DM Mono"/>
                        </a:rPr>
                        <a:t>True</a:t>
                      </a:r>
                      <a:r>
                        <a:rPr lang="en-US" b="0">
                          <a:effectLst/>
                          <a:latin typeface="Inter"/>
                        </a:rPr>
                        <a:t> if </a:t>
                      </a:r>
                      <a:r>
                        <a:rPr lang="en-US" b="1">
                          <a:effectLst/>
                          <a:latin typeface="Inter"/>
                        </a:rPr>
                        <a:t>at least one</a:t>
                      </a:r>
                      <a:r>
                        <a:rPr lang="en-US" b="0">
                          <a:effectLst/>
                          <a:latin typeface="Inter"/>
                        </a:rPr>
                        <a:t> of the statements is true.</a:t>
                      </a:r>
                    </a:p>
                  </a:txBody>
                  <a:tcPr marL="76200" marR="76200" marT="38100" marB="38100" anchor="ctr"/>
                </a:tc>
                <a:tc>
                  <a:txBody>
                    <a:bodyPr/>
                    <a:lstStyle/>
                    <a:p>
                      <a:r>
                        <a:rPr lang="en-US" b="0">
                          <a:effectLst/>
                          <a:latin typeface="DM Mono"/>
                        </a:rPr>
                        <a:t>is_weekend or is_holiday</a:t>
                      </a:r>
                      <a:endParaRPr lang="en-US" b="0">
                        <a:effectLst/>
                        <a:latin typeface="Inter"/>
                      </a:endParaRPr>
                    </a:p>
                  </a:txBody>
                  <a:tcPr marL="76200" marR="76200" marT="38100" marB="38100" anchor="ctr"/>
                </a:tc>
                <a:extLst>
                  <a:ext uri="{0D108BD9-81ED-4DB2-BD59-A6C34878D82A}">
                    <a16:rowId xmlns:a16="http://schemas.microsoft.com/office/drawing/2014/main" val="3545107966"/>
                  </a:ext>
                </a:extLst>
              </a:tr>
              <a:tr h="370840">
                <a:tc>
                  <a:txBody>
                    <a:bodyPr/>
                    <a:lstStyle/>
                    <a:p>
                      <a:r>
                        <a:rPr lang="en-US" b="0">
                          <a:effectLst/>
                          <a:latin typeface="DM Mono"/>
                        </a:rPr>
                        <a:t>not</a:t>
                      </a:r>
                      <a:endParaRPr lang="en-US" b="0">
                        <a:effectLst/>
                        <a:latin typeface="Inter"/>
                      </a:endParaRPr>
                    </a:p>
                  </a:txBody>
                  <a:tcPr marL="76200" marR="76200" marT="38100" marB="38100" anchor="ctr"/>
                </a:tc>
                <a:tc>
                  <a:txBody>
                    <a:bodyPr/>
                    <a:lstStyle/>
                    <a:p>
                      <a:r>
                        <a:rPr lang="en-US" b="0">
                          <a:effectLst/>
                          <a:latin typeface="Inter"/>
                        </a:rPr>
                        <a:t>Reverses the result, returns </a:t>
                      </a:r>
                      <a:r>
                        <a:rPr lang="en-US" b="0">
                          <a:effectLst/>
                          <a:latin typeface="DM Mono"/>
                        </a:rPr>
                        <a:t>False</a:t>
                      </a:r>
                      <a:r>
                        <a:rPr lang="en-US" b="0">
                          <a:effectLst/>
                          <a:latin typeface="Inter"/>
                        </a:rPr>
                        <a:t> if the result is true.</a:t>
                      </a:r>
                    </a:p>
                  </a:txBody>
                  <a:tcPr marL="76200" marR="76200" marT="38100" marB="38100" anchor="ctr"/>
                </a:tc>
                <a:tc>
                  <a:txBody>
                    <a:bodyPr/>
                    <a:lstStyle/>
                    <a:p>
                      <a:r>
                        <a:rPr lang="en-US" b="0" dirty="0">
                          <a:effectLst/>
                          <a:latin typeface="DM Mono"/>
                        </a:rPr>
                        <a:t>not </a:t>
                      </a:r>
                      <a:r>
                        <a:rPr lang="en-US" b="0" dirty="0" err="1">
                          <a:effectLst/>
                          <a:latin typeface="DM Mono"/>
                        </a:rPr>
                        <a:t>is_raining</a:t>
                      </a:r>
                      <a:endParaRPr lang="en-US" b="0" dirty="0">
                        <a:effectLst/>
                        <a:latin typeface="Inter"/>
                      </a:endParaRPr>
                    </a:p>
                  </a:txBody>
                  <a:tcPr marL="76200" marR="76200" marT="38100" marB="38100" anchor="ctr"/>
                </a:tc>
                <a:extLst>
                  <a:ext uri="{0D108BD9-81ED-4DB2-BD59-A6C34878D82A}">
                    <a16:rowId xmlns:a16="http://schemas.microsoft.com/office/drawing/2014/main" val="3463666557"/>
                  </a:ext>
                </a:extLst>
              </a:tr>
            </a:tbl>
          </a:graphicData>
        </a:graphic>
      </p:graphicFrame>
      <p:sp>
        <p:nvSpPr>
          <p:cNvPr id="5" name="TextBox 4"/>
          <p:cNvSpPr txBox="1"/>
          <p:nvPr/>
        </p:nvSpPr>
        <p:spPr>
          <a:xfrm>
            <a:off x="1249679" y="1935480"/>
            <a:ext cx="9797731" cy="830997"/>
          </a:xfrm>
          <a:prstGeom prst="rect">
            <a:avLst/>
          </a:prstGeom>
          <a:noFill/>
        </p:spPr>
        <p:txBody>
          <a:bodyPr wrap="square" rtlCol="0">
            <a:spAutoFit/>
          </a:bodyPr>
          <a:lstStyle/>
          <a:p>
            <a:r>
              <a:rPr lang="en-US" sz="2400" dirty="0"/>
              <a:t>Python uses plain English words for logical operations, which is a major win for readability compared to &amp;&amp;, ||, and ! in other languages.</a:t>
            </a:r>
            <a:endParaRPr lang="en-US" sz="2400" dirty="0"/>
          </a:p>
        </p:txBody>
      </p:sp>
    </p:spTree>
    <p:extLst>
      <p:ext uri="{BB962C8B-B14F-4D97-AF65-F5344CB8AC3E}">
        <p14:creationId xmlns:p14="http://schemas.microsoft.com/office/powerpoint/2010/main" val="510841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38200"/>
            <a:ext cx="10090468" cy="4953001"/>
          </a:xfrm>
        </p:spPr>
        <p:txBody>
          <a:bodyPr>
            <a:normAutofit fontScale="92500" lnSpcReduction="10000"/>
          </a:bodyPr>
          <a:lstStyle/>
          <a:p>
            <a:r>
              <a:rPr lang="en-US" b="1" dirty="0"/>
              <a:t>Chaining Comparisons:</a:t>
            </a:r>
            <a:r>
              <a:rPr lang="en-US" dirty="0"/>
              <a:t> Python allows for a beautifully readable way to check for a range</a:t>
            </a:r>
            <a:r>
              <a:rPr lang="en-US" dirty="0" smtClean="0"/>
              <a:t>.</a:t>
            </a:r>
          </a:p>
          <a:p>
            <a:endParaRPr lang="en-US" dirty="0"/>
          </a:p>
          <a:p>
            <a:pPr marL="0" indent="0">
              <a:buNone/>
            </a:pPr>
            <a:r>
              <a:rPr lang="en-US" dirty="0"/>
              <a:t># The common way in other languages</a:t>
            </a:r>
          </a:p>
          <a:p>
            <a:pPr marL="0" indent="0">
              <a:buNone/>
            </a:pPr>
            <a:r>
              <a:rPr lang="en-US" dirty="0"/>
              <a:t># if (age &gt;= 13 &amp;&amp; age &lt;= 19) { ... }</a:t>
            </a:r>
          </a:p>
          <a:p>
            <a:pPr marL="0" indent="0">
              <a:buNone/>
            </a:pPr>
            <a:endParaRPr lang="en-US" dirty="0"/>
          </a:p>
          <a:p>
            <a:pPr marL="0" indent="0">
              <a:buNone/>
            </a:pPr>
            <a:r>
              <a:rPr lang="en-US" dirty="0"/>
              <a:t># The </a:t>
            </a:r>
            <a:r>
              <a:rPr lang="en-US" dirty="0" err="1"/>
              <a:t>Pythonic</a:t>
            </a:r>
            <a:r>
              <a:rPr lang="en-US" dirty="0"/>
              <a:t> way</a:t>
            </a:r>
          </a:p>
          <a:p>
            <a:pPr marL="0" indent="0">
              <a:buNone/>
            </a:pPr>
            <a:r>
              <a:rPr lang="en-US" dirty="0"/>
              <a:t>age = 15</a:t>
            </a:r>
          </a:p>
          <a:p>
            <a:pPr marL="0" indent="0">
              <a:buNone/>
            </a:pPr>
            <a:r>
              <a:rPr lang="en-US" dirty="0"/>
              <a:t>if 13 &lt;= age &lt;= 19:</a:t>
            </a:r>
          </a:p>
          <a:p>
            <a:pPr marL="0" indent="0">
              <a:buNone/>
            </a:pPr>
            <a:r>
              <a:rPr lang="en-US" dirty="0"/>
              <a:t>    print("You are a teenager.")</a:t>
            </a:r>
            <a:endParaRPr lang="en-US" dirty="0"/>
          </a:p>
        </p:txBody>
      </p:sp>
    </p:spTree>
    <p:extLst>
      <p:ext uri="{BB962C8B-B14F-4D97-AF65-F5344CB8AC3E}">
        <p14:creationId xmlns:p14="http://schemas.microsoft.com/office/powerpoint/2010/main" val="2399874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In-Class </a:t>
            </a:r>
            <a:r>
              <a:rPr lang="en-US" b="1" dirty="0" smtClean="0"/>
              <a:t>Exercise: </a:t>
            </a:r>
            <a:r>
              <a:rPr lang="en-US" b="1" dirty="0"/>
              <a:t>Access Control Logic</a:t>
            </a:r>
            <a:endParaRPr lang="en-US" dirty="0"/>
          </a:p>
        </p:txBody>
      </p:sp>
      <p:sp>
        <p:nvSpPr>
          <p:cNvPr id="3" name="Content Placeholder 2"/>
          <p:cNvSpPr>
            <a:spLocks noGrp="1"/>
          </p:cNvSpPr>
          <p:nvPr>
            <p:ph idx="1"/>
          </p:nvPr>
        </p:nvSpPr>
        <p:spPr/>
        <p:txBody>
          <a:bodyPr>
            <a:normAutofit/>
          </a:bodyPr>
          <a:lstStyle/>
          <a:p>
            <a:r>
              <a:rPr lang="en-US" dirty="0"/>
              <a:t>Write a single </a:t>
            </a:r>
            <a:r>
              <a:rPr lang="en-US" dirty="0" err="1"/>
              <a:t>boolean</a:t>
            </a:r>
            <a:r>
              <a:rPr lang="en-US" dirty="0"/>
              <a:t> expression that determines if a user can access a secure area. The conditions are:</a:t>
            </a:r>
          </a:p>
          <a:p>
            <a:pPr lvl="1"/>
            <a:r>
              <a:rPr lang="en-US" dirty="0"/>
              <a:t>The user must be an 'admin' OR have a '</a:t>
            </a:r>
            <a:r>
              <a:rPr lang="en-US" dirty="0" err="1"/>
              <a:t>security_clearance</a:t>
            </a:r>
            <a:r>
              <a:rPr lang="en-US" dirty="0"/>
              <a:t>' level greater than 4.</a:t>
            </a:r>
          </a:p>
          <a:p>
            <a:pPr lvl="1"/>
            <a:r>
              <a:rPr lang="en-US" dirty="0"/>
              <a:t>The user must NOT be on the '</a:t>
            </a:r>
            <a:r>
              <a:rPr lang="en-US" dirty="0" err="1"/>
              <a:t>watch_list</a:t>
            </a:r>
            <a:r>
              <a:rPr lang="en-US" dirty="0"/>
              <a:t>'.</a:t>
            </a:r>
          </a:p>
          <a:p>
            <a:r>
              <a:rPr lang="en-US" dirty="0"/>
              <a:t>Create variables </a:t>
            </a:r>
            <a:r>
              <a:rPr lang="en-US" dirty="0" err="1"/>
              <a:t>user_role</a:t>
            </a:r>
            <a:r>
              <a:rPr lang="en-US" dirty="0"/>
              <a:t>, </a:t>
            </a:r>
            <a:r>
              <a:rPr lang="en-US" dirty="0" err="1"/>
              <a:t>security_clearance</a:t>
            </a:r>
            <a:r>
              <a:rPr lang="en-US" dirty="0"/>
              <a:t>, and </a:t>
            </a:r>
            <a:r>
              <a:rPr lang="en-US" dirty="0" err="1"/>
              <a:t>on_watch_list</a:t>
            </a:r>
            <a:r>
              <a:rPr lang="en-US" dirty="0"/>
              <a:t> to test your expression.</a:t>
            </a:r>
          </a:p>
        </p:txBody>
      </p:sp>
    </p:spTree>
    <p:extLst>
      <p:ext uri="{BB962C8B-B14F-4D97-AF65-F5344CB8AC3E}">
        <p14:creationId xmlns:p14="http://schemas.microsoft.com/office/powerpoint/2010/main" val="3348727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Rules of Engagement - </a:t>
            </a:r>
            <a:r>
              <a:rPr lang="en-US" b="1" dirty="0" smtClean="0"/>
              <a:t>Precedence</a:t>
            </a:r>
            <a:endParaRPr lang="en-US" dirty="0"/>
          </a:p>
        </p:txBody>
      </p:sp>
      <p:sp>
        <p:nvSpPr>
          <p:cNvPr id="3" name="Content Placeholder 2"/>
          <p:cNvSpPr>
            <a:spLocks noGrp="1"/>
          </p:cNvSpPr>
          <p:nvPr>
            <p:ph idx="1"/>
          </p:nvPr>
        </p:nvSpPr>
        <p:spPr>
          <a:xfrm>
            <a:off x="1141412" y="1792287"/>
            <a:ext cx="9905999" cy="5065713"/>
          </a:xfrm>
        </p:spPr>
        <p:txBody>
          <a:bodyPr>
            <a:noAutofit/>
          </a:bodyPr>
          <a:lstStyle/>
          <a:p>
            <a:pPr marL="0" indent="0">
              <a:buNone/>
            </a:pPr>
            <a:r>
              <a:rPr lang="en-US" sz="2000" dirty="0"/>
              <a:t>When you have multiple operators in one expression, Python follows a specific order of operations, similar to PEMDAS in math.</a:t>
            </a:r>
          </a:p>
          <a:p>
            <a:r>
              <a:rPr lang="en-US" sz="2000" dirty="0"/>
              <a:t>() (Parentheses) - Always evaluated first.</a:t>
            </a:r>
          </a:p>
          <a:p>
            <a:r>
              <a:rPr lang="en-US" sz="2000" dirty="0"/>
              <a:t>** (Exponentiation)</a:t>
            </a:r>
          </a:p>
          <a:p>
            <a:r>
              <a:rPr lang="en-US" sz="2000" dirty="0"/>
              <a:t>*, /, //, % (Multiplication, Divisions, Modulus) - Evaluated left-to-right.</a:t>
            </a:r>
          </a:p>
          <a:p>
            <a:r>
              <a:rPr lang="en-US" sz="2000" dirty="0"/>
              <a:t>+, - (Addition, Subtraction) - Evaluated left-to-right.</a:t>
            </a:r>
          </a:p>
          <a:p>
            <a:r>
              <a:rPr lang="en-US" sz="2000" dirty="0"/>
              <a:t>&lt;, &lt;=, &gt;, &gt;=, !=, == (Comparison Operators)</a:t>
            </a:r>
          </a:p>
          <a:p>
            <a:r>
              <a:rPr lang="en-US" sz="2000" dirty="0"/>
              <a:t>not (Logical NOT)</a:t>
            </a:r>
          </a:p>
          <a:p>
            <a:r>
              <a:rPr lang="en-US" sz="2000" dirty="0"/>
              <a:t>and (Logical AND)</a:t>
            </a:r>
          </a:p>
          <a:p>
            <a:r>
              <a:rPr lang="en-US" sz="2000" dirty="0"/>
              <a:t>or (Logical OR</a:t>
            </a:r>
            <a:r>
              <a:rPr lang="en-US" sz="2000" dirty="0" smtClean="0"/>
              <a:t>)</a:t>
            </a:r>
            <a:endParaRPr lang="en-US" sz="2000" dirty="0"/>
          </a:p>
        </p:txBody>
      </p:sp>
    </p:spTree>
    <p:extLst>
      <p:ext uri="{BB962C8B-B14F-4D97-AF65-F5344CB8AC3E}">
        <p14:creationId xmlns:p14="http://schemas.microsoft.com/office/powerpoint/2010/main" val="404057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b="1" dirty="0"/>
              <a:t>The Golden Rule:</a:t>
            </a:r>
            <a:r>
              <a:rPr lang="en-US" dirty="0"/>
              <a:t> You don't need to memorize the entire list. </a:t>
            </a:r>
            <a:r>
              <a:rPr lang="en-US" b="1" dirty="0"/>
              <a:t>When in doubt, use parentheses () to make your intentions clear.</a:t>
            </a:r>
            <a:r>
              <a:rPr lang="en-US" dirty="0"/>
              <a:t> Code should be readable first and foremost</a:t>
            </a:r>
            <a:r>
              <a:rPr lang="en-US" dirty="0" smtClean="0"/>
              <a:t>.</a:t>
            </a:r>
          </a:p>
          <a:p>
            <a:endParaRPr lang="en-US" dirty="0"/>
          </a:p>
          <a:p>
            <a:pPr marL="0" indent="0">
              <a:buNone/>
            </a:pPr>
            <a:r>
              <a:rPr lang="en-US" dirty="0"/>
              <a:t># Ambiguous:</a:t>
            </a:r>
          </a:p>
          <a:p>
            <a:pPr marL="0" indent="0">
              <a:buNone/>
            </a:pPr>
            <a:r>
              <a:rPr lang="en-US" dirty="0"/>
              <a:t>result = 5 + 10 * 2 # result is 25</a:t>
            </a:r>
          </a:p>
          <a:p>
            <a:pPr marL="0" indent="0">
              <a:buNone/>
            </a:pPr>
            <a:endParaRPr lang="en-US" dirty="0"/>
          </a:p>
          <a:p>
            <a:pPr marL="0" indent="0">
              <a:buNone/>
            </a:pPr>
            <a:r>
              <a:rPr lang="en-US" dirty="0"/>
              <a:t># Clear and explicit:</a:t>
            </a:r>
          </a:p>
          <a:p>
            <a:pPr marL="0" indent="0">
              <a:buNone/>
            </a:pPr>
            <a:r>
              <a:rPr lang="en-US" dirty="0"/>
              <a:t>result = (5 + 10) * 2 # result is 30</a:t>
            </a:r>
            <a:endParaRPr lang="en-US" dirty="0"/>
          </a:p>
        </p:txBody>
      </p:sp>
    </p:spTree>
    <p:extLst>
      <p:ext uri="{BB962C8B-B14F-4D97-AF65-F5344CB8AC3E}">
        <p14:creationId xmlns:p14="http://schemas.microsoft.com/office/powerpoint/2010/main" val="345413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Predict the Output</a:t>
            </a:r>
            <a:endParaRPr lang="en-US" dirty="0"/>
          </a:p>
        </p:txBody>
      </p:sp>
      <p:sp>
        <p:nvSpPr>
          <p:cNvPr id="3" name="Content Placeholder 2"/>
          <p:cNvSpPr>
            <a:spLocks noGrp="1"/>
          </p:cNvSpPr>
          <p:nvPr>
            <p:ph idx="1"/>
          </p:nvPr>
        </p:nvSpPr>
        <p:spPr>
          <a:xfrm>
            <a:off x="1141412" y="2249487"/>
            <a:ext cx="10684828" cy="3541714"/>
          </a:xfrm>
        </p:spPr>
        <p:txBody>
          <a:bodyPr>
            <a:normAutofit/>
          </a:bodyPr>
          <a:lstStyle/>
          <a:p>
            <a:r>
              <a:rPr lang="en-US" dirty="0"/>
              <a:t>Without running the code, what will be the final </a:t>
            </a:r>
            <a:r>
              <a:rPr lang="en-US" dirty="0" err="1"/>
              <a:t>boolean</a:t>
            </a:r>
            <a:r>
              <a:rPr lang="en-US" dirty="0"/>
              <a:t> value of </a:t>
            </a:r>
            <a:r>
              <a:rPr lang="en-US" dirty="0" err="1"/>
              <a:t>can_proceed</a:t>
            </a:r>
            <a:r>
              <a:rPr lang="en-US" dirty="0" smtClean="0"/>
              <a:t>?</a:t>
            </a:r>
          </a:p>
          <a:p>
            <a:pPr marL="0" indent="0">
              <a:buNone/>
            </a:pPr>
            <a:r>
              <a:rPr lang="en-US" dirty="0"/>
              <a:t>score = 85</a:t>
            </a:r>
          </a:p>
          <a:p>
            <a:pPr marL="0" indent="0">
              <a:buNone/>
            </a:pPr>
            <a:r>
              <a:rPr lang="en-US" dirty="0" err="1"/>
              <a:t>time_remaining</a:t>
            </a:r>
            <a:r>
              <a:rPr lang="en-US" dirty="0"/>
              <a:t> = 10</a:t>
            </a:r>
          </a:p>
          <a:p>
            <a:pPr marL="0" indent="0">
              <a:buNone/>
            </a:pPr>
            <a:r>
              <a:rPr lang="en-US" dirty="0" err="1"/>
              <a:t>has_bonus</a:t>
            </a:r>
            <a:r>
              <a:rPr lang="en-US" dirty="0"/>
              <a:t> = False</a:t>
            </a:r>
          </a:p>
          <a:p>
            <a:pPr marL="0" indent="0">
              <a:buNone/>
            </a:pPr>
            <a:r>
              <a:rPr lang="en-US" dirty="0" err="1"/>
              <a:t>can_proceed</a:t>
            </a:r>
            <a:r>
              <a:rPr lang="en-US" dirty="0"/>
              <a:t> = score &gt; 80 and </a:t>
            </a:r>
            <a:r>
              <a:rPr lang="en-US" dirty="0" err="1"/>
              <a:t>time_remaining</a:t>
            </a:r>
            <a:r>
              <a:rPr lang="en-US" dirty="0"/>
              <a:t> &gt; 0 or </a:t>
            </a:r>
            <a:r>
              <a:rPr lang="en-US" dirty="0" err="1"/>
              <a:t>has_bonus</a:t>
            </a:r>
            <a:r>
              <a:rPr lang="en-US" dirty="0"/>
              <a:t> and not score &gt; </a:t>
            </a:r>
            <a:r>
              <a:rPr lang="en-US" dirty="0" smtClean="0"/>
              <a:t>90</a:t>
            </a:r>
          </a:p>
          <a:p>
            <a:pPr marL="0" indent="0">
              <a:buNone/>
            </a:pPr>
            <a:r>
              <a:rPr lang="en-US" dirty="0" smtClean="0"/>
              <a:t>print(</a:t>
            </a:r>
            <a:r>
              <a:rPr lang="en-US" dirty="0" err="1" smtClean="0"/>
              <a:t>can_proceed</a:t>
            </a:r>
            <a:r>
              <a:rPr lang="en-US" dirty="0" smtClean="0"/>
              <a:t>)</a:t>
            </a:r>
            <a:endParaRPr lang="en-US" dirty="0"/>
          </a:p>
        </p:txBody>
      </p:sp>
    </p:spTree>
    <p:extLst>
      <p:ext uri="{BB962C8B-B14F-4D97-AF65-F5344CB8AC3E}">
        <p14:creationId xmlns:p14="http://schemas.microsoft.com/office/powerpoint/2010/main" val="26471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Hands-On Lab: The Ultimate Simple Calculator</a:t>
            </a:r>
          </a:p>
        </p:txBody>
      </p:sp>
      <p:sp>
        <p:nvSpPr>
          <p:cNvPr id="3" name="Content Placeholder 2"/>
          <p:cNvSpPr>
            <a:spLocks noGrp="1"/>
          </p:cNvSpPr>
          <p:nvPr>
            <p:ph idx="1"/>
          </p:nvPr>
        </p:nvSpPr>
        <p:spPr/>
        <p:txBody>
          <a:bodyPr>
            <a:normAutofit/>
          </a:bodyPr>
          <a:lstStyle/>
          <a:p>
            <a:r>
              <a:rPr lang="en-US" dirty="0"/>
              <a:t>Create a new file named calculator.py. Your script will take two numbers from the user and perform a series of operations and checks on them.</a:t>
            </a:r>
            <a:endParaRPr lang="en-US" dirty="0"/>
          </a:p>
        </p:txBody>
      </p:sp>
    </p:spTree>
    <p:extLst>
      <p:ext uri="{BB962C8B-B14F-4D97-AF65-F5344CB8AC3E}">
        <p14:creationId xmlns:p14="http://schemas.microsoft.com/office/powerpoint/2010/main" val="3876052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9282"/>
          </a:xfrm>
        </p:spPr>
        <p:txBody>
          <a:bodyPr>
            <a:normAutofit/>
          </a:bodyPr>
          <a:lstStyle/>
          <a:p>
            <a:r>
              <a:rPr lang="en-US" sz="2800" b="1" dirty="0"/>
              <a:t>Part 1: Setup and Arithmetic</a:t>
            </a:r>
            <a:endParaRPr lang="en-US" sz="2800" dirty="0"/>
          </a:p>
        </p:txBody>
      </p:sp>
      <p:sp>
        <p:nvSpPr>
          <p:cNvPr id="3" name="Content Placeholder 2"/>
          <p:cNvSpPr>
            <a:spLocks noGrp="1"/>
          </p:cNvSpPr>
          <p:nvPr>
            <p:ph idx="1"/>
          </p:nvPr>
        </p:nvSpPr>
        <p:spPr>
          <a:xfrm>
            <a:off x="1141412" y="1447800"/>
            <a:ext cx="9905999" cy="3541714"/>
          </a:xfrm>
        </p:spPr>
        <p:txBody>
          <a:bodyPr>
            <a:noAutofit/>
          </a:bodyPr>
          <a:lstStyle/>
          <a:p>
            <a:r>
              <a:rPr lang="en-US" sz="2000" dirty="0"/>
              <a:t>Prompt the user to enter the first number and store it in a variable num1.</a:t>
            </a:r>
          </a:p>
          <a:p>
            <a:r>
              <a:rPr lang="en-US" sz="2000" dirty="0"/>
              <a:t>Prompt the user to enter the second number and store it in a variable num2.</a:t>
            </a:r>
          </a:p>
          <a:p>
            <a:r>
              <a:rPr lang="en-US" sz="2000" b="1" dirty="0"/>
              <a:t>Important:</a:t>
            </a:r>
            <a:r>
              <a:rPr lang="en-US" sz="2000" dirty="0"/>
              <a:t> Convert both inputs to floats to handle decimal values.</a:t>
            </a:r>
          </a:p>
          <a:p>
            <a:r>
              <a:rPr lang="en-US" sz="2000" dirty="0"/>
              <a:t>Perform all arithmetic operations (+, -, *, /, //, %, **) on num1 and num2.</a:t>
            </a:r>
          </a:p>
          <a:p>
            <a:r>
              <a:rPr lang="en-US" sz="2000" dirty="0"/>
              <a:t>Print the result of each operation with a descriptive label. For example</a:t>
            </a:r>
            <a:r>
              <a:rPr lang="en-US" sz="2000" dirty="0" smtClean="0"/>
              <a:t>:</a:t>
            </a:r>
          </a:p>
          <a:p>
            <a:endParaRPr lang="en-US" sz="2000" dirty="0"/>
          </a:p>
          <a:p>
            <a:pPr marL="0" indent="0">
              <a:buNone/>
            </a:pPr>
            <a:r>
              <a:rPr lang="en-US" sz="2000" dirty="0"/>
              <a:t>--- Arithmetic Results ---</a:t>
            </a:r>
          </a:p>
          <a:p>
            <a:pPr marL="0" indent="0">
              <a:buNone/>
            </a:pPr>
            <a:r>
              <a:rPr lang="en-US" sz="2000" dirty="0"/>
              <a:t>Sum:        15.0</a:t>
            </a:r>
          </a:p>
          <a:p>
            <a:pPr marL="0" indent="0">
              <a:buNone/>
            </a:pPr>
            <a:r>
              <a:rPr lang="en-US" sz="2000" dirty="0"/>
              <a:t>Difference: 5.0</a:t>
            </a:r>
          </a:p>
          <a:p>
            <a:pPr marL="0" indent="0">
              <a:buNone/>
            </a:pPr>
            <a:r>
              <a:rPr lang="en-US" sz="2000" dirty="0"/>
              <a:t>...etc.</a:t>
            </a:r>
            <a:endParaRPr lang="en-US" sz="2000" dirty="0"/>
          </a:p>
        </p:txBody>
      </p:sp>
    </p:spTree>
    <p:extLst>
      <p:ext uri="{BB962C8B-B14F-4D97-AF65-F5344CB8AC3E}">
        <p14:creationId xmlns:p14="http://schemas.microsoft.com/office/powerpoint/2010/main" val="203308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9282"/>
          </a:xfrm>
        </p:spPr>
        <p:txBody>
          <a:bodyPr>
            <a:normAutofit/>
          </a:bodyPr>
          <a:lstStyle/>
          <a:p>
            <a:r>
              <a:rPr lang="en-US" sz="2800" dirty="0"/>
              <a:t>Part 2: Comparison Checks</a:t>
            </a:r>
            <a:endParaRPr lang="en-US" sz="2800" dirty="0"/>
          </a:p>
        </p:txBody>
      </p:sp>
      <p:sp>
        <p:nvSpPr>
          <p:cNvPr id="3" name="Content Placeholder 2"/>
          <p:cNvSpPr>
            <a:spLocks noGrp="1"/>
          </p:cNvSpPr>
          <p:nvPr>
            <p:ph idx="1"/>
          </p:nvPr>
        </p:nvSpPr>
        <p:spPr>
          <a:xfrm>
            <a:off x="1141412" y="1447800"/>
            <a:ext cx="9905999" cy="3541714"/>
          </a:xfrm>
        </p:spPr>
        <p:txBody>
          <a:bodyPr>
            <a:noAutofit/>
          </a:bodyPr>
          <a:lstStyle/>
          <a:p>
            <a:r>
              <a:rPr lang="en-US" dirty="0"/>
              <a:t>Perform a series of comparisons between num1 and num2.</a:t>
            </a:r>
          </a:p>
          <a:p>
            <a:r>
              <a:rPr lang="en-US" dirty="0"/>
              <a:t>Print the </a:t>
            </a:r>
            <a:r>
              <a:rPr lang="en-US" dirty="0" err="1"/>
              <a:t>boolean</a:t>
            </a:r>
            <a:r>
              <a:rPr lang="en-US" dirty="0"/>
              <a:t> result of each comparison. For example</a:t>
            </a:r>
            <a:r>
              <a:rPr lang="en-US" dirty="0" smtClean="0"/>
              <a:t>:</a:t>
            </a:r>
          </a:p>
          <a:p>
            <a:endParaRPr lang="en-US" dirty="0"/>
          </a:p>
          <a:p>
            <a:pPr marL="0" indent="0">
              <a:buNone/>
            </a:pPr>
            <a:r>
              <a:rPr lang="en-US" dirty="0"/>
              <a:t>--- Comparison Results ---</a:t>
            </a:r>
          </a:p>
          <a:p>
            <a:pPr marL="0" indent="0">
              <a:buNone/>
            </a:pPr>
            <a:r>
              <a:rPr lang="en-US" dirty="0"/>
              <a:t>Is num1 equal to num2?       False</a:t>
            </a:r>
          </a:p>
          <a:p>
            <a:pPr marL="0" indent="0">
              <a:buNone/>
            </a:pPr>
            <a:r>
              <a:rPr lang="en-US" dirty="0"/>
              <a:t>Is num1 greater than num2?   True</a:t>
            </a:r>
          </a:p>
          <a:p>
            <a:pPr marL="0" indent="0">
              <a:buNone/>
            </a:pPr>
            <a:r>
              <a:rPr lang="en-US" dirty="0"/>
              <a:t>...etc.</a:t>
            </a:r>
            <a:endParaRPr lang="en-US" dirty="0"/>
          </a:p>
        </p:txBody>
      </p:sp>
    </p:spTree>
    <p:extLst>
      <p:ext uri="{BB962C8B-B14F-4D97-AF65-F5344CB8AC3E}">
        <p14:creationId xmlns:p14="http://schemas.microsoft.com/office/powerpoint/2010/main" val="3252119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9282"/>
          </a:xfrm>
        </p:spPr>
        <p:txBody>
          <a:bodyPr>
            <a:normAutofit/>
          </a:bodyPr>
          <a:lstStyle/>
          <a:p>
            <a:r>
              <a:rPr lang="en-US" sz="2800" dirty="0"/>
              <a:t>Part 3 (Challenge): Logical Scenarios</a:t>
            </a:r>
            <a:endParaRPr lang="en-US" sz="2800" dirty="0"/>
          </a:p>
        </p:txBody>
      </p:sp>
      <p:sp>
        <p:nvSpPr>
          <p:cNvPr id="3" name="Content Placeholder 2"/>
          <p:cNvSpPr>
            <a:spLocks noGrp="1"/>
          </p:cNvSpPr>
          <p:nvPr>
            <p:ph idx="1"/>
          </p:nvPr>
        </p:nvSpPr>
        <p:spPr>
          <a:xfrm>
            <a:off x="1141412" y="1996440"/>
            <a:ext cx="9905999" cy="3541714"/>
          </a:xfrm>
        </p:spPr>
        <p:txBody>
          <a:bodyPr>
            <a:noAutofit/>
          </a:bodyPr>
          <a:lstStyle/>
          <a:p>
            <a:r>
              <a:rPr lang="en-US" dirty="0"/>
              <a:t>Write a </a:t>
            </a:r>
            <a:r>
              <a:rPr lang="en-US" dirty="0" err="1"/>
              <a:t>boolean</a:t>
            </a:r>
            <a:r>
              <a:rPr lang="en-US" dirty="0"/>
              <a:t> expression to check if </a:t>
            </a:r>
            <a:r>
              <a:rPr lang="en-US" b="1" dirty="0"/>
              <a:t>both</a:t>
            </a:r>
            <a:r>
              <a:rPr lang="en-US" dirty="0"/>
              <a:t> numbers are positive. Store the result in a variable </a:t>
            </a:r>
            <a:r>
              <a:rPr lang="en-US" dirty="0" err="1"/>
              <a:t>both_positive</a:t>
            </a:r>
            <a:r>
              <a:rPr lang="en-US" dirty="0"/>
              <a:t> and print it.</a:t>
            </a:r>
          </a:p>
          <a:p>
            <a:r>
              <a:rPr lang="en-US" dirty="0"/>
              <a:t>Write a </a:t>
            </a:r>
            <a:r>
              <a:rPr lang="en-US" dirty="0" err="1"/>
              <a:t>boolean</a:t>
            </a:r>
            <a:r>
              <a:rPr lang="en-US" dirty="0"/>
              <a:t> expression to check if </a:t>
            </a:r>
            <a:r>
              <a:rPr lang="en-US" b="1" dirty="0"/>
              <a:t>at least one</a:t>
            </a:r>
            <a:r>
              <a:rPr lang="en-US" dirty="0"/>
              <a:t> of the numbers is greater than 100. Store the result in </a:t>
            </a:r>
            <a:r>
              <a:rPr lang="en-US" dirty="0" err="1"/>
              <a:t>one_is_large</a:t>
            </a:r>
            <a:r>
              <a:rPr lang="en-US" dirty="0"/>
              <a:t> and print it.</a:t>
            </a:r>
          </a:p>
          <a:p>
            <a:r>
              <a:rPr lang="en-US" dirty="0"/>
              <a:t>Write a </a:t>
            </a:r>
            <a:r>
              <a:rPr lang="en-US" dirty="0" err="1"/>
              <a:t>boolean</a:t>
            </a:r>
            <a:r>
              <a:rPr lang="en-US" dirty="0"/>
              <a:t> expression to check if num2 is not zero. This is a crucial check before performing division. Store the result in </a:t>
            </a:r>
            <a:r>
              <a:rPr lang="en-US" dirty="0" err="1"/>
              <a:t>is_division_safe</a:t>
            </a:r>
            <a:r>
              <a:rPr lang="en-US" dirty="0"/>
              <a:t> and print it.</a:t>
            </a:r>
          </a:p>
          <a:p>
            <a:r>
              <a:rPr lang="en-US" dirty="0"/>
              <a:t>Combine the previous check: print the result of the true division (/) </a:t>
            </a:r>
            <a:r>
              <a:rPr lang="en-US" b="1" dirty="0"/>
              <a:t>only if</a:t>
            </a:r>
            <a:r>
              <a:rPr lang="en-US" dirty="0"/>
              <a:t> </a:t>
            </a:r>
            <a:r>
              <a:rPr lang="en-US" dirty="0" err="1"/>
              <a:t>is_division_safe</a:t>
            </a:r>
            <a:r>
              <a:rPr lang="en-US" dirty="0"/>
              <a:t> is True.</a:t>
            </a:r>
          </a:p>
        </p:txBody>
      </p:sp>
    </p:spTree>
    <p:extLst>
      <p:ext uri="{BB962C8B-B14F-4D97-AF65-F5344CB8AC3E}">
        <p14:creationId xmlns:p14="http://schemas.microsoft.com/office/powerpoint/2010/main" val="822079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Engine of Logic: Python's Basic Operators</a:t>
            </a:r>
          </a:p>
        </p:txBody>
      </p:sp>
      <p:sp>
        <p:nvSpPr>
          <p:cNvPr id="3" name="Content Placeholder 2"/>
          <p:cNvSpPr>
            <a:spLocks noGrp="1"/>
          </p:cNvSpPr>
          <p:nvPr>
            <p:ph idx="1"/>
          </p:nvPr>
        </p:nvSpPr>
        <p:spPr>
          <a:xfrm>
            <a:off x="1141412" y="2249486"/>
            <a:ext cx="4573587" cy="3953193"/>
          </a:xfrm>
        </p:spPr>
        <p:txBody>
          <a:bodyPr>
            <a:normAutofit fontScale="70000" lnSpcReduction="20000"/>
          </a:bodyPr>
          <a:lstStyle/>
          <a:p>
            <a:pPr marL="0" indent="0">
              <a:buNone/>
            </a:pPr>
            <a:r>
              <a:rPr lang="en-US" sz="3800" dirty="0"/>
              <a:t>Today's </a:t>
            </a:r>
            <a:r>
              <a:rPr lang="en-US" sz="3800" dirty="0" smtClean="0"/>
              <a:t>Agenda</a:t>
            </a:r>
          </a:p>
          <a:p>
            <a:r>
              <a:rPr lang="en-US" b="1" dirty="0"/>
              <a:t>The Calculators - Arithmetic &amp; Assignment Operators</a:t>
            </a:r>
            <a:endParaRPr lang="en-US" dirty="0"/>
          </a:p>
          <a:p>
            <a:pPr lvl="1"/>
            <a:r>
              <a:rPr lang="en-US" dirty="0"/>
              <a:t>Arithmetic Operators: Beyond Basic Math</a:t>
            </a:r>
          </a:p>
          <a:p>
            <a:pPr lvl="1"/>
            <a:r>
              <a:rPr lang="en-US" dirty="0"/>
              <a:t>Python's Division Nuances (/ vs. //)</a:t>
            </a:r>
          </a:p>
          <a:p>
            <a:pPr lvl="1"/>
            <a:r>
              <a:rPr lang="en-US" dirty="0"/>
              <a:t>Assignment Operators: The Efficient Shorthand</a:t>
            </a:r>
          </a:p>
          <a:p>
            <a:pPr lvl="1"/>
            <a:r>
              <a:rPr lang="en-US" dirty="0" smtClean="0"/>
              <a:t>Interactive Exercises throughout</a:t>
            </a:r>
          </a:p>
          <a:p>
            <a:r>
              <a:rPr lang="en-US" b="1" dirty="0"/>
              <a:t>The Decision Makers - Comparison &amp; Logical Operators</a:t>
            </a:r>
            <a:endParaRPr lang="en-US" dirty="0"/>
          </a:p>
          <a:p>
            <a:pPr lvl="1"/>
            <a:r>
              <a:rPr lang="en-US" dirty="0"/>
              <a:t>Comparison Operators: Asking Questions</a:t>
            </a:r>
          </a:p>
          <a:p>
            <a:pPr lvl="1"/>
            <a:r>
              <a:rPr lang="en-US" dirty="0"/>
              <a:t>The Critical Difference: = vs. </a:t>
            </a:r>
            <a:r>
              <a:rPr lang="en-US" dirty="0" smtClean="0"/>
              <a:t>==</a:t>
            </a:r>
            <a:endParaRPr lang="en-US" dirty="0"/>
          </a:p>
        </p:txBody>
      </p:sp>
      <p:sp>
        <p:nvSpPr>
          <p:cNvPr id="7" name="Content Placeholder 2"/>
          <p:cNvSpPr txBox="1">
            <a:spLocks/>
          </p:cNvSpPr>
          <p:nvPr/>
        </p:nvSpPr>
        <p:spPr>
          <a:xfrm>
            <a:off x="6370320" y="2249486"/>
            <a:ext cx="4677091" cy="41513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Logical Operators: and, or, not (The English Advantage)</a:t>
            </a:r>
          </a:p>
          <a:p>
            <a:pPr lvl="1"/>
            <a:r>
              <a:rPr lang="en-US" dirty="0"/>
              <a:t>Chaining Comparisons for Readability</a:t>
            </a:r>
          </a:p>
          <a:p>
            <a:pPr lvl="1"/>
            <a:r>
              <a:rPr lang="en-US" dirty="0" smtClean="0"/>
              <a:t>Interactive </a:t>
            </a:r>
            <a:r>
              <a:rPr lang="en-US" dirty="0" smtClean="0"/>
              <a:t>Exercises for each data type</a:t>
            </a:r>
          </a:p>
          <a:p>
            <a:r>
              <a:rPr lang="en-US" dirty="0"/>
              <a:t>The Rules of Engagement - Precedence &amp; Hands-On Lab</a:t>
            </a:r>
          </a:p>
          <a:p>
            <a:pPr lvl="1"/>
            <a:r>
              <a:rPr lang="en-US" dirty="0"/>
              <a:t>Operator Precedence: Python's Order of Operations</a:t>
            </a:r>
          </a:p>
          <a:p>
            <a:pPr lvl="1"/>
            <a:r>
              <a:rPr lang="en-US" dirty="0"/>
              <a:t>The Power of Parentheses ()</a:t>
            </a:r>
          </a:p>
          <a:p>
            <a:pPr lvl="1"/>
            <a:r>
              <a:rPr lang="en-US" dirty="0"/>
              <a:t>Hands-On Lab: The Ultimate Simple </a:t>
            </a:r>
            <a:r>
              <a:rPr lang="en-US" dirty="0" smtClean="0"/>
              <a:t>Calculator</a:t>
            </a:r>
          </a:p>
          <a:p>
            <a:pPr lvl="1"/>
            <a:r>
              <a:rPr lang="en-US" dirty="0" smtClean="0"/>
              <a:t>Q&amp;A </a:t>
            </a:r>
            <a:r>
              <a:rPr lang="en-US" dirty="0" smtClean="0"/>
              <a:t>and Wrap-up</a:t>
            </a:r>
            <a:endParaRPr lang="en-US" dirty="0"/>
          </a:p>
        </p:txBody>
      </p:sp>
    </p:spTree>
    <p:extLst>
      <p:ext uri="{BB962C8B-B14F-4D97-AF65-F5344CB8AC3E}">
        <p14:creationId xmlns:p14="http://schemas.microsoft.com/office/powerpoint/2010/main" val="4265737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a:t>We've learned how to store data in variables. Today, we'll learn how to operate on that data.</a:t>
            </a:r>
            <a:r>
              <a:rPr lang="en-US" dirty="0" smtClean="0"/>
              <a:t> </a:t>
            </a:r>
            <a:r>
              <a:rPr lang="en-US" dirty="0"/>
              <a:t>Operators are the symbols that perform computations, comparisons, and logical checks. For those with experience in other languages, the concepts will be familiar, but Python's clean syntax and specific behaviors—especially with division and logical operators—are key to writing </a:t>
            </a:r>
            <a:r>
              <a:rPr lang="en-US" dirty="0" err="1"/>
              <a:t>Pythonic</a:t>
            </a:r>
            <a:r>
              <a:rPr lang="en-US" dirty="0"/>
              <a:t> code.</a:t>
            </a:r>
            <a:endParaRPr lang="en-US" dirty="0"/>
          </a:p>
        </p:txBody>
      </p:sp>
    </p:spTree>
    <p:extLst>
      <p:ext uri="{BB962C8B-B14F-4D97-AF65-F5344CB8AC3E}">
        <p14:creationId xmlns:p14="http://schemas.microsoft.com/office/powerpoint/2010/main" val="405667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Calculators - Arithmetic &amp; Assignment</a:t>
            </a:r>
            <a:br>
              <a:rPr lang="en-US" b="1" dirty="0"/>
            </a:br>
            <a:r>
              <a:rPr lang="en-US" b="1" dirty="0"/>
              <a:t>Arithmetic Operators: More Than Just + and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3314866"/>
              </p:ext>
            </p:extLst>
          </p:nvPr>
        </p:nvGraphicFramePr>
        <p:xfrm>
          <a:off x="1141413" y="1929448"/>
          <a:ext cx="10090465" cy="4745674"/>
        </p:xfrm>
        <a:graphic>
          <a:graphicData uri="http://schemas.openxmlformats.org/drawingml/2006/table">
            <a:tbl>
              <a:tblPr firstRow="1" bandRow="1">
                <a:tableStyleId>{5C22544A-7EE6-4342-B048-85BDC9FD1C3A}</a:tableStyleId>
              </a:tblPr>
              <a:tblGrid>
                <a:gridCol w="2018093">
                  <a:extLst>
                    <a:ext uri="{9D8B030D-6E8A-4147-A177-3AD203B41FA5}">
                      <a16:colId xmlns:a16="http://schemas.microsoft.com/office/drawing/2014/main" val="4121729510"/>
                    </a:ext>
                  </a:extLst>
                </a:gridCol>
                <a:gridCol w="2018093">
                  <a:extLst>
                    <a:ext uri="{9D8B030D-6E8A-4147-A177-3AD203B41FA5}">
                      <a16:colId xmlns:a16="http://schemas.microsoft.com/office/drawing/2014/main" val="1448218327"/>
                    </a:ext>
                  </a:extLst>
                </a:gridCol>
                <a:gridCol w="2018093">
                  <a:extLst>
                    <a:ext uri="{9D8B030D-6E8A-4147-A177-3AD203B41FA5}">
                      <a16:colId xmlns:a16="http://schemas.microsoft.com/office/drawing/2014/main" val="3917664734"/>
                    </a:ext>
                  </a:extLst>
                </a:gridCol>
                <a:gridCol w="2018093">
                  <a:extLst>
                    <a:ext uri="{9D8B030D-6E8A-4147-A177-3AD203B41FA5}">
                      <a16:colId xmlns:a16="http://schemas.microsoft.com/office/drawing/2014/main" val="3185774860"/>
                    </a:ext>
                  </a:extLst>
                </a:gridCol>
                <a:gridCol w="2018093">
                  <a:extLst>
                    <a:ext uri="{9D8B030D-6E8A-4147-A177-3AD203B41FA5}">
                      <a16:colId xmlns:a16="http://schemas.microsoft.com/office/drawing/2014/main" val="1072733865"/>
                    </a:ext>
                  </a:extLst>
                </a:gridCol>
              </a:tblGrid>
              <a:tr h="454638">
                <a:tc>
                  <a:txBody>
                    <a:bodyPr/>
                    <a:lstStyle/>
                    <a:p>
                      <a:r>
                        <a:rPr lang="en-US" sz="1200" b="1" dirty="0">
                          <a:effectLst/>
                          <a:latin typeface="Inter"/>
                        </a:rPr>
                        <a:t>Operator</a:t>
                      </a:r>
                    </a:p>
                  </a:txBody>
                  <a:tcPr marL="76200" marR="76200" marT="38100" marB="38100" anchor="ctr"/>
                </a:tc>
                <a:tc>
                  <a:txBody>
                    <a:bodyPr/>
                    <a:lstStyle/>
                    <a:p>
                      <a:r>
                        <a:rPr lang="en-US" sz="1200" b="1">
                          <a:effectLst/>
                          <a:latin typeface="Inter"/>
                        </a:rPr>
                        <a:t>Name</a:t>
                      </a:r>
                    </a:p>
                  </a:txBody>
                  <a:tcPr marL="76200" marR="76200" marT="38100" marB="38100" anchor="ctr"/>
                </a:tc>
                <a:tc>
                  <a:txBody>
                    <a:bodyPr/>
                    <a:lstStyle/>
                    <a:p>
                      <a:r>
                        <a:rPr lang="en-US" sz="1200" b="1">
                          <a:effectLst/>
                          <a:latin typeface="Inter"/>
                        </a:rPr>
                        <a:t>Description</a:t>
                      </a:r>
                    </a:p>
                  </a:txBody>
                  <a:tcPr marL="76200" marR="76200" marT="38100" marB="38100" anchor="ctr"/>
                </a:tc>
                <a:tc>
                  <a:txBody>
                    <a:bodyPr/>
                    <a:lstStyle/>
                    <a:p>
                      <a:r>
                        <a:rPr lang="en-US" sz="1200" b="1">
                          <a:effectLst/>
                          <a:latin typeface="Inter"/>
                        </a:rPr>
                        <a:t>Example</a:t>
                      </a:r>
                    </a:p>
                  </a:txBody>
                  <a:tcPr marL="76200" marR="76200" marT="38100" marB="38100" anchor="ctr"/>
                </a:tc>
                <a:tc>
                  <a:txBody>
                    <a:bodyPr/>
                    <a:lstStyle/>
                    <a:p>
                      <a:r>
                        <a:rPr lang="en-US" sz="1200" b="1">
                          <a:effectLst/>
                          <a:latin typeface="Inter"/>
                        </a:rPr>
                        <a:t>Result</a:t>
                      </a:r>
                    </a:p>
                  </a:txBody>
                  <a:tcPr marL="76200" marR="76200" marT="38100" marB="38100" anchor="ctr"/>
                </a:tc>
                <a:extLst>
                  <a:ext uri="{0D108BD9-81ED-4DB2-BD59-A6C34878D82A}">
                    <a16:rowId xmlns:a16="http://schemas.microsoft.com/office/drawing/2014/main" val="3322867760"/>
                  </a:ext>
                </a:extLst>
              </a:tr>
              <a:tr h="454638">
                <a:tc>
                  <a:txBody>
                    <a:bodyPr/>
                    <a:lstStyle/>
                    <a:p>
                      <a:r>
                        <a:rPr lang="en-US" sz="1200" b="0">
                          <a:effectLst/>
                          <a:latin typeface="DM Mono"/>
                        </a:rPr>
                        <a:t>+</a:t>
                      </a:r>
                      <a:endParaRPr lang="en-US" sz="1200" b="0">
                        <a:effectLst/>
                        <a:latin typeface="Inter"/>
                      </a:endParaRPr>
                    </a:p>
                  </a:txBody>
                  <a:tcPr marL="76200" marR="76200" marT="38100" marB="38100" anchor="ctr"/>
                </a:tc>
                <a:tc>
                  <a:txBody>
                    <a:bodyPr/>
                    <a:lstStyle/>
                    <a:p>
                      <a:r>
                        <a:rPr lang="en-US" sz="1200" b="0">
                          <a:effectLst/>
                          <a:latin typeface="Inter"/>
                        </a:rPr>
                        <a:t>Addition</a:t>
                      </a:r>
                    </a:p>
                  </a:txBody>
                  <a:tcPr marL="76200" marR="76200" marT="38100" marB="38100" anchor="ctr"/>
                </a:tc>
                <a:tc>
                  <a:txBody>
                    <a:bodyPr/>
                    <a:lstStyle/>
                    <a:p>
                      <a:r>
                        <a:rPr lang="en-US" sz="1200" b="0" dirty="0">
                          <a:effectLst/>
                          <a:latin typeface="Inter"/>
                        </a:rPr>
                        <a:t>Adds two numbers</a:t>
                      </a:r>
                    </a:p>
                  </a:txBody>
                  <a:tcPr marL="76200" marR="76200" marT="38100" marB="38100" anchor="ctr"/>
                </a:tc>
                <a:tc>
                  <a:txBody>
                    <a:bodyPr/>
                    <a:lstStyle/>
                    <a:p>
                      <a:r>
                        <a:rPr lang="en-US" sz="1200" b="0">
                          <a:effectLst/>
                          <a:latin typeface="DM Mono"/>
                        </a:rPr>
                        <a:t>10 + 5</a:t>
                      </a:r>
                      <a:endParaRPr lang="en-US" sz="1200" b="0">
                        <a:effectLst/>
                        <a:latin typeface="Inter"/>
                      </a:endParaRPr>
                    </a:p>
                  </a:txBody>
                  <a:tcPr marL="76200" marR="76200" marT="38100" marB="38100" anchor="ctr"/>
                </a:tc>
                <a:tc>
                  <a:txBody>
                    <a:bodyPr/>
                    <a:lstStyle/>
                    <a:p>
                      <a:r>
                        <a:rPr lang="en-US" sz="1200" b="0">
                          <a:effectLst/>
                          <a:latin typeface="DM Mono"/>
                        </a:rPr>
                        <a:t>15</a:t>
                      </a:r>
                      <a:endParaRPr lang="en-US" sz="1200" b="0">
                        <a:effectLst/>
                        <a:latin typeface="Inter"/>
                      </a:endParaRPr>
                    </a:p>
                  </a:txBody>
                  <a:tcPr marL="76200" marR="76200" marT="38100" marB="38100" anchor="ctr"/>
                </a:tc>
                <a:extLst>
                  <a:ext uri="{0D108BD9-81ED-4DB2-BD59-A6C34878D82A}">
                    <a16:rowId xmlns:a16="http://schemas.microsoft.com/office/drawing/2014/main" val="1352784310"/>
                  </a:ext>
                </a:extLst>
              </a:tr>
              <a:tr h="541829">
                <a:tc>
                  <a:txBody>
                    <a:bodyPr/>
                    <a:lstStyle/>
                    <a:p>
                      <a:r>
                        <a:rPr lang="en-US" sz="1200" b="0" dirty="0">
                          <a:effectLst/>
                          <a:latin typeface="DM Mono"/>
                        </a:rPr>
                        <a:t>-</a:t>
                      </a:r>
                      <a:endParaRPr lang="en-US" sz="1200" b="0" dirty="0">
                        <a:effectLst/>
                        <a:latin typeface="Inter"/>
                      </a:endParaRPr>
                    </a:p>
                  </a:txBody>
                  <a:tcPr marL="76200" marR="76200" marT="38100" marB="38100" anchor="ctr"/>
                </a:tc>
                <a:tc>
                  <a:txBody>
                    <a:bodyPr/>
                    <a:lstStyle/>
                    <a:p>
                      <a:r>
                        <a:rPr lang="en-US" sz="1200" b="0">
                          <a:effectLst/>
                          <a:latin typeface="Inter"/>
                        </a:rPr>
                        <a:t>Subtraction</a:t>
                      </a:r>
                    </a:p>
                  </a:txBody>
                  <a:tcPr marL="76200" marR="76200" marT="38100" marB="38100" anchor="ctr"/>
                </a:tc>
                <a:tc>
                  <a:txBody>
                    <a:bodyPr/>
                    <a:lstStyle/>
                    <a:p>
                      <a:r>
                        <a:rPr lang="en-US" sz="1200" b="0">
                          <a:effectLst/>
                          <a:latin typeface="Inter"/>
                        </a:rPr>
                        <a:t>Subtracts the second number from the first</a:t>
                      </a:r>
                    </a:p>
                  </a:txBody>
                  <a:tcPr marL="76200" marR="76200" marT="38100" marB="38100" anchor="ctr"/>
                </a:tc>
                <a:tc>
                  <a:txBody>
                    <a:bodyPr/>
                    <a:lstStyle/>
                    <a:p>
                      <a:r>
                        <a:rPr lang="en-US" sz="1200" b="0">
                          <a:effectLst/>
                          <a:latin typeface="DM Mono"/>
                        </a:rPr>
                        <a:t>10 - 5</a:t>
                      </a:r>
                      <a:endParaRPr lang="en-US" sz="1200" b="0">
                        <a:effectLst/>
                        <a:latin typeface="Inter"/>
                      </a:endParaRPr>
                    </a:p>
                  </a:txBody>
                  <a:tcPr marL="76200" marR="76200" marT="38100" marB="38100" anchor="ctr"/>
                </a:tc>
                <a:tc>
                  <a:txBody>
                    <a:bodyPr/>
                    <a:lstStyle/>
                    <a:p>
                      <a:r>
                        <a:rPr lang="en-US" sz="1200" b="0">
                          <a:effectLst/>
                          <a:latin typeface="DM Mono"/>
                        </a:rPr>
                        <a:t>5</a:t>
                      </a:r>
                      <a:endParaRPr lang="en-US" sz="1200" b="0">
                        <a:effectLst/>
                        <a:latin typeface="Inter"/>
                      </a:endParaRPr>
                    </a:p>
                  </a:txBody>
                  <a:tcPr marL="76200" marR="76200" marT="38100" marB="38100" anchor="ctr"/>
                </a:tc>
                <a:extLst>
                  <a:ext uri="{0D108BD9-81ED-4DB2-BD59-A6C34878D82A}">
                    <a16:rowId xmlns:a16="http://schemas.microsoft.com/office/drawing/2014/main" val="1692995256"/>
                  </a:ext>
                </a:extLst>
              </a:tr>
              <a:tr h="454638">
                <a:tc>
                  <a:txBody>
                    <a:bodyPr/>
                    <a:lstStyle/>
                    <a:p>
                      <a:r>
                        <a:rPr lang="en-US" sz="1200" b="0">
                          <a:effectLst/>
                          <a:latin typeface="DM Mono"/>
                        </a:rPr>
                        <a:t>*</a:t>
                      </a:r>
                      <a:endParaRPr lang="en-US" sz="1200" b="0">
                        <a:effectLst/>
                        <a:latin typeface="Inter"/>
                      </a:endParaRPr>
                    </a:p>
                  </a:txBody>
                  <a:tcPr marL="76200" marR="76200" marT="38100" marB="38100" anchor="ctr"/>
                </a:tc>
                <a:tc>
                  <a:txBody>
                    <a:bodyPr/>
                    <a:lstStyle/>
                    <a:p>
                      <a:r>
                        <a:rPr lang="en-US" sz="1200" b="0">
                          <a:effectLst/>
                          <a:latin typeface="Inter"/>
                        </a:rPr>
                        <a:t>Multiplication</a:t>
                      </a:r>
                    </a:p>
                  </a:txBody>
                  <a:tcPr marL="76200" marR="76200" marT="38100" marB="38100" anchor="ctr"/>
                </a:tc>
                <a:tc>
                  <a:txBody>
                    <a:bodyPr/>
                    <a:lstStyle/>
                    <a:p>
                      <a:r>
                        <a:rPr lang="en-US" sz="1200" b="0">
                          <a:effectLst/>
                          <a:latin typeface="Inter"/>
                        </a:rPr>
                        <a:t>Multiplies two numbers</a:t>
                      </a:r>
                    </a:p>
                  </a:txBody>
                  <a:tcPr marL="76200" marR="76200" marT="38100" marB="38100" anchor="ctr"/>
                </a:tc>
                <a:tc>
                  <a:txBody>
                    <a:bodyPr/>
                    <a:lstStyle/>
                    <a:p>
                      <a:r>
                        <a:rPr lang="en-US" sz="1200" b="0">
                          <a:effectLst/>
                          <a:latin typeface="DM Mono"/>
                        </a:rPr>
                        <a:t>10 * 5</a:t>
                      </a:r>
                      <a:endParaRPr lang="en-US" sz="1200" b="0">
                        <a:effectLst/>
                        <a:latin typeface="Inter"/>
                      </a:endParaRPr>
                    </a:p>
                  </a:txBody>
                  <a:tcPr marL="76200" marR="76200" marT="38100" marB="38100" anchor="ctr"/>
                </a:tc>
                <a:tc>
                  <a:txBody>
                    <a:bodyPr/>
                    <a:lstStyle/>
                    <a:p>
                      <a:r>
                        <a:rPr lang="en-US" sz="1200" b="0">
                          <a:effectLst/>
                          <a:latin typeface="DM Mono"/>
                        </a:rPr>
                        <a:t>50</a:t>
                      </a:r>
                      <a:endParaRPr lang="en-US" sz="1200" b="0">
                        <a:effectLst/>
                        <a:latin typeface="Inter"/>
                      </a:endParaRPr>
                    </a:p>
                  </a:txBody>
                  <a:tcPr marL="76200" marR="76200" marT="38100" marB="38100" anchor="ctr"/>
                </a:tc>
                <a:extLst>
                  <a:ext uri="{0D108BD9-81ED-4DB2-BD59-A6C34878D82A}">
                    <a16:rowId xmlns:a16="http://schemas.microsoft.com/office/drawing/2014/main" val="3440999927"/>
                  </a:ext>
                </a:extLst>
              </a:tr>
              <a:tr h="541829">
                <a:tc>
                  <a:txBody>
                    <a:bodyPr/>
                    <a:lstStyle/>
                    <a:p>
                      <a:r>
                        <a:rPr lang="en-US" sz="1200" b="0">
                          <a:effectLst/>
                          <a:latin typeface="DM Mono"/>
                        </a:rPr>
                        <a:t>**</a:t>
                      </a:r>
                      <a:endParaRPr lang="en-US" sz="1200" b="0">
                        <a:effectLst/>
                        <a:latin typeface="Inter"/>
                      </a:endParaRPr>
                    </a:p>
                  </a:txBody>
                  <a:tcPr marL="76200" marR="76200" marT="38100" marB="38100" anchor="ctr"/>
                </a:tc>
                <a:tc>
                  <a:txBody>
                    <a:bodyPr/>
                    <a:lstStyle/>
                    <a:p>
                      <a:r>
                        <a:rPr lang="en-US" sz="1200" b="0">
                          <a:effectLst/>
                          <a:latin typeface="Inter"/>
                        </a:rPr>
                        <a:t>Exponent</a:t>
                      </a:r>
                    </a:p>
                  </a:txBody>
                  <a:tcPr marL="76200" marR="76200" marT="38100" marB="38100" anchor="ctr"/>
                </a:tc>
                <a:tc>
                  <a:txBody>
                    <a:bodyPr/>
                    <a:lstStyle/>
                    <a:p>
                      <a:r>
                        <a:rPr lang="en-US" sz="1200" b="0">
                          <a:effectLst/>
                          <a:latin typeface="Inter"/>
                        </a:rPr>
                        <a:t>Raises the first number to the power of the second</a:t>
                      </a:r>
                    </a:p>
                  </a:txBody>
                  <a:tcPr marL="76200" marR="76200" marT="38100" marB="38100" anchor="ctr"/>
                </a:tc>
                <a:tc>
                  <a:txBody>
                    <a:bodyPr/>
                    <a:lstStyle/>
                    <a:p>
                      <a:r>
                        <a:rPr lang="en-US" sz="1200" b="0">
                          <a:effectLst/>
                          <a:latin typeface="DM Mono"/>
                        </a:rPr>
                        <a:t>10 ** 2</a:t>
                      </a:r>
                      <a:endParaRPr lang="en-US" sz="1200" b="0">
                        <a:effectLst/>
                        <a:latin typeface="Inter"/>
                      </a:endParaRPr>
                    </a:p>
                  </a:txBody>
                  <a:tcPr marL="76200" marR="76200" marT="38100" marB="38100" anchor="ctr"/>
                </a:tc>
                <a:tc>
                  <a:txBody>
                    <a:bodyPr/>
                    <a:lstStyle/>
                    <a:p>
                      <a:r>
                        <a:rPr lang="en-US" sz="1200" b="0">
                          <a:effectLst/>
                          <a:latin typeface="DM Mono"/>
                        </a:rPr>
                        <a:t>100</a:t>
                      </a:r>
                      <a:endParaRPr lang="en-US" sz="1200" b="0">
                        <a:effectLst/>
                        <a:latin typeface="Inter"/>
                      </a:endParaRPr>
                    </a:p>
                  </a:txBody>
                  <a:tcPr marL="76200" marR="76200" marT="38100" marB="38100" anchor="ctr"/>
                </a:tc>
                <a:extLst>
                  <a:ext uri="{0D108BD9-81ED-4DB2-BD59-A6C34878D82A}">
                    <a16:rowId xmlns:a16="http://schemas.microsoft.com/office/drawing/2014/main" val="3959328853"/>
                  </a:ext>
                </a:extLst>
              </a:tr>
              <a:tr h="766034">
                <a:tc>
                  <a:txBody>
                    <a:bodyPr/>
                    <a:lstStyle/>
                    <a:p>
                      <a:r>
                        <a:rPr lang="en-US" sz="1200" b="0">
                          <a:effectLst/>
                          <a:latin typeface="DM Mono"/>
                        </a:rPr>
                        <a:t>/</a:t>
                      </a:r>
                      <a:endParaRPr lang="en-US" sz="1200" b="0">
                        <a:effectLst/>
                        <a:latin typeface="Inter"/>
                      </a:endParaRPr>
                    </a:p>
                  </a:txBody>
                  <a:tcPr marL="76200" marR="76200" marT="38100" marB="38100" anchor="ctr"/>
                </a:tc>
                <a:tc>
                  <a:txBody>
                    <a:bodyPr/>
                    <a:lstStyle/>
                    <a:p>
                      <a:r>
                        <a:rPr lang="en-US" sz="1200" b="1">
                          <a:effectLst/>
                          <a:latin typeface="Inter"/>
                        </a:rPr>
                        <a:t>True Division</a:t>
                      </a:r>
                      <a:endParaRPr lang="en-US" sz="1200" b="0">
                        <a:effectLst/>
                        <a:latin typeface="Inter"/>
                      </a:endParaRPr>
                    </a:p>
                  </a:txBody>
                  <a:tcPr marL="76200" marR="76200" marT="38100" marB="38100" anchor="ctr"/>
                </a:tc>
                <a:tc>
                  <a:txBody>
                    <a:bodyPr/>
                    <a:lstStyle/>
                    <a:p>
                      <a:r>
                        <a:rPr lang="en-US" sz="1200" b="0">
                          <a:effectLst/>
                          <a:latin typeface="Inter"/>
                        </a:rPr>
                        <a:t>Divides and </a:t>
                      </a:r>
                      <a:r>
                        <a:rPr lang="en-US" sz="1200" b="1">
                          <a:effectLst/>
                          <a:latin typeface="Inter"/>
                        </a:rPr>
                        <a:t>always returns a float</a:t>
                      </a:r>
                      <a:r>
                        <a:rPr lang="en-US" sz="1200" b="0">
                          <a:effectLst/>
                          <a:latin typeface="Inter"/>
                        </a:rPr>
                        <a:t>. This is a key Python feature.</a:t>
                      </a:r>
                    </a:p>
                  </a:txBody>
                  <a:tcPr marL="76200" marR="76200" marT="38100" marB="38100" anchor="ctr"/>
                </a:tc>
                <a:tc>
                  <a:txBody>
                    <a:bodyPr/>
                    <a:lstStyle/>
                    <a:p>
                      <a:r>
                        <a:rPr lang="en-US" sz="1200" b="0">
                          <a:effectLst/>
                          <a:latin typeface="DM Mono"/>
                        </a:rPr>
                        <a:t>10 / 4</a:t>
                      </a:r>
                      <a:endParaRPr lang="en-US" sz="1200" b="0">
                        <a:effectLst/>
                        <a:latin typeface="Inter"/>
                      </a:endParaRPr>
                    </a:p>
                  </a:txBody>
                  <a:tcPr marL="76200" marR="76200" marT="38100" marB="38100" anchor="ctr"/>
                </a:tc>
                <a:tc>
                  <a:txBody>
                    <a:bodyPr/>
                    <a:lstStyle/>
                    <a:p>
                      <a:r>
                        <a:rPr lang="en-US" sz="1200" b="0">
                          <a:effectLst/>
                          <a:latin typeface="DM Mono"/>
                        </a:rPr>
                        <a:t>2.5</a:t>
                      </a:r>
                      <a:endParaRPr lang="en-US" sz="1200" b="0">
                        <a:effectLst/>
                        <a:latin typeface="Inter"/>
                      </a:endParaRPr>
                    </a:p>
                  </a:txBody>
                  <a:tcPr marL="76200" marR="76200" marT="38100" marB="38100" anchor="ctr"/>
                </a:tc>
                <a:extLst>
                  <a:ext uri="{0D108BD9-81ED-4DB2-BD59-A6C34878D82A}">
                    <a16:rowId xmlns:a16="http://schemas.microsoft.com/office/drawing/2014/main" val="1890985285"/>
                  </a:ext>
                </a:extLst>
              </a:tr>
              <a:tr h="990239">
                <a:tc>
                  <a:txBody>
                    <a:bodyPr/>
                    <a:lstStyle/>
                    <a:p>
                      <a:r>
                        <a:rPr lang="en-US" sz="1200" b="0">
                          <a:effectLst/>
                          <a:latin typeface="DM Mono"/>
                        </a:rPr>
                        <a:t>//</a:t>
                      </a:r>
                      <a:endParaRPr lang="en-US" sz="1200" b="0">
                        <a:effectLst/>
                        <a:latin typeface="Inter"/>
                      </a:endParaRPr>
                    </a:p>
                  </a:txBody>
                  <a:tcPr marL="76200" marR="76200" marT="38100" marB="38100" anchor="ctr"/>
                </a:tc>
                <a:tc>
                  <a:txBody>
                    <a:bodyPr/>
                    <a:lstStyle/>
                    <a:p>
                      <a:r>
                        <a:rPr lang="en-US" sz="1200" b="1">
                          <a:effectLst/>
                          <a:latin typeface="Inter"/>
                        </a:rPr>
                        <a:t>Floor Division</a:t>
                      </a:r>
                      <a:endParaRPr lang="en-US" sz="1200" b="0">
                        <a:effectLst/>
                        <a:latin typeface="Inter"/>
                      </a:endParaRPr>
                    </a:p>
                  </a:txBody>
                  <a:tcPr marL="76200" marR="76200" marT="38100" marB="38100" anchor="ctr"/>
                </a:tc>
                <a:tc>
                  <a:txBody>
                    <a:bodyPr/>
                    <a:lstStyle/>
                    <a:p>
                      <a:r>
                        <a:rPr lang="en-US" sz="1200" b="0">
                          <a:effectLst/>
                          <a:latin typeface="Inter"/>
                        </a:rPr>
                        <a:t>Divides and rounds down to the nearest whole number (returns </a:t>
                      </a:r>
                      <a:r>
                        <a:rPr lang="en-US" sz="1200" b="0">
                          <a:effectLst/>
                          <a:latin typeface="DM Mono"/>
                        </a:rPr>
                        <a:t>int</a:t>
                      </a:r>
                      <a:r>
                        <a:rPr lang="en-US" sz="1200" b="0">
                          <a:effectLst/>
                          <a:latin typeface="Inter"/>
                        </a:rPr>
                        <a:t> or </a:t>
                      </a:r>
                      <a:r>
                        <a:rPr lang="en-US" sz="1200" b="0">
                          <a:effectLst/>
                          <a:latin typeface="DM Mono"/>
                        </a:rPr>
                        <a:t>float</a:t>
                      </a:r>
                      <a:r>
                        <a:rPr lang="en-US" sz="1200" b="0">
                          <a:effectLst/>
                          <a:latin typeface="Inter"/>
                        </a:rPr>
                        <a:t>).</a:t>
                      </a:r>
                    </a:p>
                  </a:txBody>
                  <a:tcPr marL="76200" marR="76200" marT="38100" marB="38100" anchor="ctr"/>
                </a:tc>
                <a:tc>
                  <a:txBody>
                    <a:bodyPr/>
                    <a:lstStyle/>
                    <a:p>
                      <a:r>
                        <a:rPr lang="en-US" sz="1200" b="0">
                          <a:effectLst/>
                          <a:latin typeface="DM Mono"/>
                        </a:rPr>
                        <a:t>10 // 4</a:t>
                      </a:r>
                      <a:endParaRPr lang="en-US" sz="1200" b="0">
                        <a:effectLst/>
                        <a:latin typeface="Inter"/>
                      </a:endParaRPr>
                    </a:p>
                  </a:txBody>
                  <a:tcPr marL="76200" marR="76200" marT="38100" marB="38100" anchor="ctr"/>
                </a:tc>
                <a:tc>
                  <a:txBody>
                    <a:bodyPr/>
                    <a:lstStyle/>
                    <a:p>
                      <a:r>
                        <a:rPr lang="en-US" sz="1200" b="0">
                          <a:effectLst/>
                          <a:latin typeface="DM Mono"/>
                        </a:rPr>
                        <a:t>2</a:t>
                      </a:r>
                      <a:endParaRPr lang="en-US" sz="1200" b="0">
                        <a:effectLst/>
                        <a:latin typeface="Inter"/>
                      </a:endParaRPr>
                    </a:p>
                  </a:txBody>
                  <a:tcPr marL="76200" marR="76200" marT="38100" marB="38100" anchor="ctr"/>
                </a:tc>
                <a:extLst>
                  <a:ext uri="{0D108BD9-81ED-4DB2-BD59-A6C34878D82A}">
                    <a16:rowId xmlns:a16="http://schemas.microsoft.com/office/drawing/2014/main" val="3216626463"/>
                  </a:ext>
                </a:extLst>
              </a:tr>
              <a:tr h="541829">
                <a:tc>
                  <a:txBody>
                    <a:bodyPr/>
                    <a:lstStyle/>
                    <a:p>
                      <a:r>
                        <a:rPr lang="en-US" sz="1200" b="0">
                          <a:effectLst/>
                          <a:latin typeface="DM Mono"/>
                        </a:rPr>
                        <a:t>%</a:t>
                      </a:r>
                      <a:endParaRPr lang="en-US" sz="1200" b="0">
                        <a:effectLst/>
                        <a:latin typeface="Inter"/>
                      </a:endParaRPr>
                    </a:p>
                  </a:txBody>
                  <a:tcPr marL="76200" marR="76200" marT="38100" marB="38100" anchor="ctr"/>
                </a:tc>
                <a:tc>
                  <a:txBody>
                    <a:bodyPr/>
                    <a:lstStyle/>
                    <a:p>
                      <a:r>
                        <a:rPr lang="en-US" sz="1200" b="0">
                          <a:effectLst/>
                          <a:latin typeface="Inter"/>
                        </a:rPr>
                        <a:t>Modulus</a:t>
                      </a:r>
                    </a:p>
                  </a:txBody>
                  <a:tcPr marL="76200" marR="76200" marT="38100" marB="38100" anchor="ctr"/>
                </a:tc>
                <a:tc>
                  <a:txBody>
                    <a:bodyPr/>
                    <a:lstStyle/>
                    <a:p>
                      <a:r>
                        <a:rPr lang="en-US" sz="1200" b="0">
                          <a:effectLst/>
                          <a:latin typeface="Inter"/>
                        </a:rPr>
                        <a:t>Returns the remainder of a division</a:t>
                      </a:r>
                    </a:p>
                  </a:txBody>
                  <a:tcPr marL="76200" marR="76200" marT="38100" marB="38100" anchor="ctr"/>
                </a:tc>
                <a:tc>
                  <a:txBody>
                    <a:bodyPr/>
                    <a:lstStyle/>
                    <a:p>
                      <a:r>
                        <a:rPr lang="en-US" sz="1200" b="0" dirty="0">
                          <a:effectLst/>
                          <a:latin typeface="DM Mono"/>
                        </a:rPr>
                        <a:t>10 % 3</a:t>
                      </a:r>
                      <a:endParaRPr lang="en-US" sz="1200" b="0" dirty="0">
                        <a:effectLst/>
                        <a:latin typeface="Inter"/>
                      </a:endParaRPr>
                    </a:p>
                  </a:txBody>
                  <a:tcPr marL="76200" marR="76200" marT="38100" marB="38100" anchor="ctr"/>
                </a:tc>
                <a:tc>
                  <a:txBody>
                    <a:bodyPr/>
                    <a:lstStyle/>
                    <a:p>
                      <a:r>
                        <a:rPr lang="en-US" sz="1200" b="0" dirty="0">
                          <a:effectLst/>
                          <a:latin typeface="DM Mono"/>
                        </a:rPr>
                        <a:t>1</a:t>
                      </a:r>
                      <a:endParaRPr lang="en-US" sz="1200" b="0" dirty="0">
                        <a:effectLst/>
                        <a:latin typeface="Inter"/>
                      </a:endParaRPr>
                    </a:p>
                  </a:txBody>
                  <a:tcPr marL="76200" marR="76200" marT="38100" marB="38100" anchor="ctr"/>
                </a:tc>
                <a:extLst>
                  <a:ext uri="{0D108BD9-81ED-4DB2-BD59-A6C34878D82A}">
                    <a16:rowId xmlns:a16="http://schemas.microsoft.com/office/drawing/2014/main" val="985169102"/>
                  </a:ext>
                </a:extLst>
              </a:tr>
            </a:tbl>
          </a:graphicData>
        </a:graphic>
      </p:graphicFrame>
    </p:spTree>
    <p:extLst>
      <p:ext uri="{BB962C8B-B14F-4D97-AF65-F5344CB8AC3E}">
        <p14:creationId xmlns:p14="http://schemas.microsoft.com/office/powerpoint/2010/main" val="241630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Area and Perimeter</a:t>
            </a:r>
            <a:endParaRPr lang="en-US" dirty="0"/>
          </a:p>
        </p:txBody>
      </p:sp>
      <p:sp>
        <p:nvSpPr>
          <p:cNvPr id="3" name="Content Placeholder 2"/>
          <p:cNvSpPr>
            <a:spLocks noGrp="1"/>
          </p:cNvSpPr>
          <p:nvPr>
            <p:ph idx="1"/>
          </p:nvPr>
        </p:nvSpPr>
        <p:spPr/>
        <p:txBody>
          <a:bodyPr>
            <a:normAutofit/>
          </a:bodyPr>
          <a:lstStyle/>
          <a:p>
            <a:r>
              <a:rPr lang="en-US" dirty="0"/>
              <a:t>You are given length = 15.5 and width = 8.2.</a:t>
            </a:r>
          </a:p>
          <a:p>
            <a:pPr lvl="1"/>
            <a:r>
              <a:rPr lang="en-US" dirty="0"/>
              <a:t>Calculate the area of the rectangle (length * width).</a:t>
            </a:r>
          </a:p>
          <a:p>
            <a:pPr lvl="1"/>
            <a:r>
              <a:rPr lang="en-US" dirty="0"/>
              <a:t>Calculate the perimeter (2 * (length + width)).</a:t>
            </a:r>
          </a:p>
          <a:p>
            <a:pPr lvl="1"/>
            <a:r>
              <a:rPr lang="en-US" dirty="0"/>
              <a:t>Print both results in a formatted string.</a:t>
            </a:r>
          </a:p>
        </p:txBody>
      </p:sp>
    </p:spTree>
    <p:extLst>
      <p:ext uri="{BB962C8B-B14F-4D97-AF65-F5344CB8AC3E}">
        <p14:creationId xmlns:p14="http://schemas.microsoft.com/office/powerpoint/2010/main" val="689998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 Efficient Shorthand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0712459"/>
              </p:ext>
            </p:extLst>
          </p:nvPr>
        </p:nvGraphicFramePr>
        <p:xfrm>
          <a:off x="1141413" y="3255328"/>
          <a:ext cx="9906000" cy="29667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4185041886"/>
                    </a:ext>
                  </a:extLst>
                </a:gridCol>
                <a:gridCol w="3302000">
                  <a:extLst>
                    <a:ext uri="{9D8B030D-6E8A-4147-A177-3AD203B41FA5}">
                      <a16:colId xmlns:a16="http://schemas.microsoft.com/office/drawing/2014/main" val="2529497183"/>
                    </a:ext>
                  </a:extLst>
                </a:gridCol>
                <a:gridCol w="3302000">
                  <a:extLst>
                    <a:ext uri="{9D8B030D-6E8A-4147-A177-3AD203B41FA5}">
                      <a16:colId xmlns:a16="http://schemas.microsoft.com/office/drawing/2014/main" val="3910403633"/>
                    </a:ext>
                  </a:extLst>
                </a:gridCol>
              </a:tblGrid>
              <a:tr h="370840">
                <a:tc>
                  <a:txBody>
                    <a:bodyPr/>
                    <a:lstStyle/>
                    <a:p>
                      <a:r>
                        <a:rPr lang="en-US" b="1" dirty="0">
                          <a:effectLst/>
                          <a:latin typeface="Inter"/>
                        </a:rPr>
                        <a:t>Operator</a:t>
                      </a:r>
                    </a:p>
                  </a:txBody>
                  <a:tcPr marL="76200" marR="76200" marT="38100" marB="38100" anchor="ctr"/>
                </a:tc>
                <a:tc>
                  <a:txBody>
                    <a:bodyPr/>
                    <a:lstStyle/>
                    <a:p>
                      <a:r>
                        <a:rPr lang="en-US" b="1">
                          <a:effectLst/>
                          <a:latin typeface="Inter"/>
                        </a:rPr>
                        <a:t>Example</a:t>
                      </a:r>
                    </a:p>
                  </a:txBody>
                  <a:tcPr marL="76200" marR="76200" marT="38100" marB="38100" anchor="ctr"/>
                </a:tc>
                <a:tc>
                  <a:txBody>
                    <a:bodyPr/>
                    <a:lstStyle/>
                    <a:p>
                      <a:r>
                        <a:rPr lang="en-US" b="1">
                          <a:effectLst/>
                          <a:latin typeface="Inter"/>
                        </a:rPr>
                        <a:t>Equivalent to...</a:t>
                      </a:r>
                    </a:p>
                  </a:txBody>
                  <a:tcPr marL="76200" marR="76200" marT="38100" marB="38100" anchor="ctr"/>
                </a:tc>
                <a:extLst>
                  <a:ext uri="{0D108BD9-81ED-4DB2-BD59-A6C34878D82A}">
                    <a16:rowId xmlns:a16="http://schemas.microsoft.com/office/drawing/2014/main" val="759808719"/>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5</a:t>
                      </a:r>
                      <a:endParaRPr lang="en-US" b="0">
                        <a:effectLst/>
                        <a:latin typeface="Inter"/>
                      </a:endParaRPr>
                    </a:p>
                  </a:txBody>
                  <a:tcPr marL="76200" marR="76200" marT="38100" marB="38100" anchor="ctr"/>
                </a:tc>
                <a:tc>
                  <a:txBody>
                    <a:bodyPr/>
                    <a:lstStyle/>
                    <a:p>
                      <a:r>
                        <a:rPr lang="en-US" b="0">
                          <a:effectLst/>
                          <a:latin typeface="DM Mono"/>
                        </a:rPr>
                        <a:t>x = x + 5</a:t>
                      </a:r>
                      <a:endParaRPr lang="en-US" b="0">
                        <a:effectLst/>
                        <a:latin typeface="Inter"/>
                      </a:endParaRPr>
                    </a:p>
                  </a:txBody>
                  <a:tcPr marL="76200" marR="76200" marT="38100" marB="38100" anchor="ctr"/>
                </a:tc>
                <a:extLst>
                  <a:ext uri="{0D108BD9-81ED-4DB2-BD59-A6C34878D82A}">
                    <a16:rowId xmlns:a16="http://schemas.microsoft.com/office/drawing/2014/main" val="2824005517"/>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5</a:t>
                      </a:r>
                      <a:endParaRPr lang="en-US" b="0">
                        <a:effectLst/>
                        <a:latin typeface="Inter"/>
                      </a:endParaRPr>
                    </a:p>
                  </a:txBody>
                  <a:tcPr marL="76200" marR="76200" marT="38100" marB="38100" anchor="ctr"/>
                </a:tc>
                <a:tc>
                  <a:txBody>
                    <a:bodyPr/>
                    <a:lstStyle/>
                    <a:p>
                      <a:r>
                        <a:rPr lang="en-US" b="0">
                          <a:effectLst/>
                          <a:latin typeface="DM Mono"/>
                        </a:rPr>
                        <a:t>x = x - 5</a:t>
                      </a:r>
                      <a:endParaRPr lang="en-US" b="0">
                        <a:effectLst/>
                        <a:latin typeface="Inter"/>
                      </a:endParaRPr>
                    </a:p>
                  </a:txBody>
                  <a:tcPr marL="76200" marR="76200" marT="38100" marB="38100" anchor="ctr"/>
                </a:tc>
                <a:extLst>
                  <a:ext uri="{0D108BD9-81ED-4DB2-BD59-A6C34878D82A}">
                    <a16:rowId xmlns:a16="http://schemas.microsoft.com/office/drawing/2014/main" val="1359615274"/>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5</a:t>
                      </a:r>
                      <a:endParaRPr lang="en-US" b="0">
                        <a:effectLst/>
                        <a:latin typeface="Inter"/>
                      </a:endParaRPr>
                    </a:p>
                  </a:txBody>
                  <a:tcPr marL="76200" marR="76200" marT="38100" marB="38100" anchor="ctr"/>
                </a:tc>
                <a:tc>
                  <a:txBody>
                    <a:bodyPr/>
                    <a:lstStyle/>
                    <a:p>
                      <a:r>
                        <a:rPr lang="en-US" b="0">
                          <a:effectLst/>
                          <a:latin typeface="DM Mono"/>
                        </a:rPr>
                        <a:t>x = x * 5</a:t>
                      </a:r>
                      <a:endParaRPr lang="en-US" b="0">
                        <a:effectLst/>
                        <a:latin typeface="Inter"/>
                      </a:endParaRPr>
                    </a:p>
                  </a:txBody>
                  <a:tcPr marL="76200" marR="76200" marT="38100" marB="38100" anchor="ctr"/>
                </a:tc>
                <a:extLst>
                  <a:ext uri="{0D108BD9-81ED-4DB2-BD59-A6C34878D82A}">
                    <a16:rowId xmlns:a16="http://schemas.microsoft.com/office/drawing/2014/main" val="1830513652"/>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5</a:t>
                      </a:r>
                      <a:endParaRPr lang="en-US" b="0">
                        <a:effectLst/>
                        <a:latin typeface="Inter"/>
                      </a:endParaRPr>
                    </a:p>
                  </a:txBody>
                  <a:tcPr marL="76200" marR="76200" marT="38100" marB="38100" anchor="ctr"/>
                </a:tc>
                <a:tc>
                  <a:txBody>
                    <a:bodyPr/>
                    <a:lstStyle/>
                    <a:p>
                      <a:r>
                        <a:rPr lang="en-US" b="0">
                          <a:effectLst/>
                          <a:latin typeface="DM Mono"/>
                        </a:rPr>
                        <a:t>x = x / 5</a:t>
                      </a:r>
                      <a:endParaRPr lang="en-US" b="0">
                        <a:effectLst/>
                        <a:latin typeface="Inter"/>
                      </a:endParaRPr>
                    </a:p>
                  </a:txBody>
                  <a:tcPr marL="76200" marR="76200" marT="38100" marB="38100" anchor="ctr"/>
                </a:tc>
                <a:extLst>
                  <a:ext uri="{0D108BD9-81ED-4DB2-BD59-A6C34878D82A}">
                    <a16:rowId xmlns:a16="http://schemas.microsoft.com/office/drawing/2014/main" val="4202104770"/>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2</a:t>
                      </a:r>
                      <a:endParaRPr lang="en-US" b="0">
                        <a:effectLst/>
                        <a:latin typeface="Inter"/>
                      </a:endParaRPr>
                    </a:p>
                  </a:txBody>
                  <a:tcPr marL="76200" marR="76200" marT="38100" marB="38100" anchor="ctr"/>
                </a:tc>
                <a:tc>
                  <a:txBody>
                    <a:bodyPr/>
                    <a:lstStyle/>
                    <a:p>
                      <a:r>
                        <a:rPr lang="en-US" b="0">
                          <a:effectLst/>
                          <a:latin typeface="DM Mono"/>
                        </a:rPr>
                        <a:t>x = x ** 2</a:t>
                      </a:r>
                      <a:endParaRPr lang="en-US" b="0">
                        <a:effectLst/>
                        <a:latin typeface="Inter"/>
                      </a:endParaRPr>
                    </a:p>
                  </a:txBody>
                  <a:tcPr marL="76200" marR="76200" marT="38100" marB="38100" anchor="ctr"/>
                </a:tc>
                <a:extLst>
                  <a:ext uri="{0D108BD9-81ED-4DB2-BD59-A6C34878D82A}">
                    <a16:rowId xmlns:a16="http://schemas.microsoft.com/office/drawing/2014/main" val="468487459"/>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3</a:t>
                      </a:r>
                      <a:endParaRPr lang="en-US" b="0">
                        <a:effectLst/>
                        <a:latin typeface="Inter"/>
                      </a:endParaRPr>
                    </a:p>
                  </a:txBody>
                  <a:tcPr marL="76200" marR="76200" marT="38100" marB="38100" anchor="ctr"/>
                </a:tc>
                <a:tc>
                  <a:txBody>
                    <a:bodyPr/>
                    <a:lstStyle/>
                    <a:p>
                      <a:r>
                        <a:rPr lang="en-US" b="0">
                          <a:effectLst/>
                          <a:latin typeface="DM Mono"/>
                        </a:rPr>
                        <a:t>x = x // 3</a:t>
                      </a:r>
                      <a:endParaRPr lang="en-US" b="0">
                        <a:effectLst/>
                        <a:latin typeface="Inter"/>
                      </a:endParaRPr>
                    </a:p>
                  </a:txBody>
                  <a:tcPr marL="76200" marR="76200" marT="38100" marB="38100" anchor="ctr"/>
                </a:tc>
                <a:extLst>
                  <a:ext uri="{0D108BD9-81ED-4DB2-BD59-A6C34878D82A}">
                    <a16:rowId xmlns:a16="http://schemas.microsoft.com/office/drawing/2014/main" val="1312410391"/>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DM Mono"/>
                        </a:rPr>
                        <a:t>x %= 3</a:t>
                      </a:r>
                      <a:endParaRPr lang="en-US" b="0">
                        <a:effectLst/>
                        <a:latin typeface="Inter"/>
                      </a:endParaRPr>
                    </a:p>
                  </a:txBody>
                  <a:tcPr marL="76200" marR="76200" marT="38100" marB="38100" anchor="ctr"/>
                </a:tc>
                <a:tc>
                  <a:txBody>
                    <a:bodyPr/>
                    <a:lstStyle/>
                    <a:p>
                      <a:r>
                        <a:rPr lang="en-US" b="0" dirty="0">
                          <a:effectLst/>
                          <a:latin typeface="DM Mono"/>
                        </a:rPr>
                        <a:t>x = x % 3</a:t>
                      </a:r>
                      <a:endParaRPr lang="en-US" b="0" dirty="0">
                        <a:effectLst/>
                        <a:latin typeface="Inter"/>
                      </a:endParaRPr>
                    </a:p>
                  </a:txBody>
                  <a:tcPr marL="76200" marR="76200" marT="38100" marB="38100" anchor="ctr"/>
                </a:tc>
                <a:extLst>
                  <a:ext uri="{0D108BD9-81ED-4DB2-BD59-A6C34878D82A}">
                    <a16:rowId xmlns:a16="http://schemas.microsoft.com/office/drawing/2014/main" val="1132560468"/>
                  </a:ext>
                </a:extLst>
              </a:tr>
            </a:tbl>
          </a:graphicData>
        </a:graphic>
      </p:graphicFrame>
      <p:sp>
        <p:nvSpPr>
          <p:cNvPr id="5" name="TextBox 4"/>
          <p:cNvSpPr txBox="1"/>
          <p:nvPr/>
        </p:nvSpPr>
        <p:spPr>
          <a:xfrm>
            <a:off x="1141413" y="2054999"/>
            <a:ext cx="9752011" cy="1200329"/>
          </a:xfrm>
          <a:prstGeom prst="rect">
            <a:avLst/>
          </a:prstGeom>
          <a:noFill/>
        </p:spPr>
        <p:txBody>
          <a:bodyPr wrap="square" rtlCol="0">
            <a:spAutoFit/>
          </a:bodyPr>
          <a:lstStyle/>
          <a:p>
            <a:r>
              <a:rPr lang="en-US" sz="2400" dirty="0"/>
              <a:t>The basic assignment operator is =, which assigns the value on the right to the variable on the left. Compound assignment operators provide a concise way to perform an operation and an assignment in one step.</a:t>
            </a:r>
          </a:p>
        </p:txBody>
      </p:sp>
    </p:spTree>
    <p:extLst>
      <p:ext uri="{BB962C8B-B14F-4D97-AF65-F5344CB8AC3E}">
        <p14:creationId xmlns:p14="http://schemas.microsoft.com/office/powerpoint/2010/main" val="2758261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Leveling Up a Game Character</a:t>
            </a:r>
            <a:endParaRPr lang="en-US" dirty="0"/>
          </a:p>
        </p:txBody>
      </p:sp>
      <p:sp>
        <p:nvSpPr>
          <p:cNvPr id="3" name="Content Placeholder 2"/>
          <p:cNvSpPr>
            <a:spLocks noGrp="1"/>
          </p:cNvSpPr>
          <p:nvPr>
            <p:ph idx="1"/>
          </p:nvPr>
        </p:nvSpPr>
        <p:spPr/>
        <p:txBody>
          <a:bodyPr>
            <a:noAutofit/>
          </a:bodyPr>
          <a:lstStyle/>
          <a:p>
            <a:r>
              <a:rPr lang="en-US" dirty="0"/>
              <a:t>A game character starts with health = 100 and mana = 50.</a:t>
            </a:r>
          </a:p>
          <a:p>
            <a:pPr lvl="1"/>
            <a:r>
              <a:rPr lang="en-US" dirty="0"/>
              <a:t>The character finds a health potion, which adds 25 health. Update the health using +=.</a:t>
            </a:r>
          </a:p>
          <a:p>
            <a:pPr lvl="1"/>
            <a:r>
              <a:rPr lang="en-US" dirty="0"/>
              <a:t>The character casts a spell that costs 30 mana. Update the mana using -=.</a:t>
            </a:r>
          </a:p>
          <a:p>
            <a:pPr lvl="1"/>
            <a:r>
              <a:rPr lang="en-US" dirty="0"/>
              <a:t>Print the final health and mana.</a:t>
            </a:r>
          </a:p>
        </p:txBody>
      </p:sp>
    </p:spTree>
    <p:extLst>
      <p:ext uri="{BB962C8B-B14F-4D97-AF65-F5344CB8AC3E}">
        <p14:creationId xmlns:p14="http://schemas.microsoft.com/office/powerpoint/2010/main" val="3483311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Decision Makers - Comparison &amp; Logical</a:t>
            </a:r>
            <a:br>
              <a:rPr lang="en-US" b="1" dirty="0"/>
            </a:br>
            <a:r>
              <a:rPr lang="en-US" sz="2400" b="1" dirty="0"/>
              <a:t>Comparison Operators: Asking </a:t>
            </a:r>
            <a:r>
              <a:rPr lang="en-US" sz="2400" b="1" dirty="0" smtClean="0"/>
              <a:t>Questions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0211917"/>
              </p:ext>
            </p:extLst>
          </p:nvPr>
        </p:nvGraphicFramePr>
        <p:xfrm>
          <a:off x="1141411" y="3362008"/>
          <a:ext cx="9906000" cy="284988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3666314859"/>
                    </a:ext>
                  </a:extLst>
                </a:gridCol>
                <a:gridCol w="2476500">
                  <a:extLst>
                    <a:ext uri="{9D8B030D-6E8A-4147-A177-3AD203B41FA5}">
                      <a16:colId xmlns:a16="http://schemas.microsoft.com/office/drawing/2014/main" val="3528882810"/>
                    </a:ext>
                  </a:extLst>
                </a:gridCol>
                <a:gridCol w="2476500">
                  <a:extLst>
                    <a:ext uri="{9D8B030D-6E8A-4147-A177-3AD203B41FA5}">
                      <a16:colId xmlns:a16="http://schemas.microsoft.com/office/drawing/2014/main" val="254790892"/>
                    </a:ext>
                  </a:extLst>
                </a:gridCol>
                <a:gridCol w="2476500">
                  <a:extLst>
                    <a:ext uri="{9D8B030D-6E8A-4147-A177-3AD203B41FA5}">
                      <a16:colId xmlns:a16="http://schemas.microsoft.com/office/drawing/2014/main" val="2559660354"/>
                    </a:ext>
                  </a:extLst>
                </a:gridCol>
              </a:tblGrid>
              <a:tr h="370840">
                <a:tc>
                  <a:txBody>
                    <a:bodyPr/>
                    <a:lstStyle/>
                    <a:p>
                      <a:r>
                        <a:rPr lang="en-US" b="1" dirty="0">
                          <a:effectLst/>
                          <a:latin typeface="Inter"/>
                        </a:rPr>
                        <a:t>Operator</a:t>
                      </a:r>
                    </a:p>
                  </a:txBody>
                  <a:tcPr marL="76200" marR="76200" marT="38100" marB="38100" anchor="ctr"/>
                </a:tc>
                <a:tc>
                  <a:txBody>
                    <a:bodyPr/>
                    <a:lstStyle/>
                    <a:p>
                      <a:r>
                        <a:rPr lang="en-US" b="1">
                          <a:effectLst/>
                          <a:latin typeface="Inter"/>
                        </a:rPr>
                        <a:t>Description</a:t>
                      </a:r>
                    </a:p>
                  </a:txBody>
                  <a:tcPr marL="76200" marR="76200" marT="38100" marB="38100" anchor="ctr"/>
                </a:tc>
                <a:tc>
                  <a:txBody>
                    <a:bodyPr/>
                    <a:lstStyle/>
                    <a:p>
                      <a:r>
                        <a:rPr lang="en-US" b="1">
                          <a:effectLst/>
                          <a:latin typeface="Inter"/>
                        </a:rPr>
                        <a:t>Example</a:t>
                      </a:r>
                    </a:p>
                  </a:txBody>
                  <a:tcPr marL="76200" marR="76200" marT="38100" marB="38100" anchor="ctr"/>
                </a:tc>
                <a:tc>
                  <a:txBody>
                    <a:bodyPr/>
                    <a:lstStyle/>
                    <a:p>
                      <a:r>
                        <a:rPr lang="en-US" b="1">
                          <a:effectLst/>
                          <a:latin typeface="Inter"/>
                        </a:rPr>
                        <a:t>Result</a:t>
                      </a:r>
                    </a:p>
                  </a:txBody>
                  <a:tcPr marL="76200" marR="76200" marT="38100" marB="38100" anchor="ctr"/>
                </a:tc>
                <a:extLst>
                  <a:ext uri="{0D108BD9-81ED-4DB2-BD59-A6C34878D82A}">
                    <a16:rowId xmlns:a16="http://schemas.microsoft.com/office/drawing/2014/main" val="1281290495"/>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Inter"/>
                        </a:rPr>
                        <a:t>Equal to</a:t>
                      </a:r>
                    </a:p>
                  </a:txBody>
                  <a:tcPr marL="76200" marR="76200" marT="38100" marB="38100" anchor="ctr"/>
                </a:tc>
                <a:tc>
                  <a:txBody>
                    <a:bodyPr/>
                    <a:lstStyle/>
                    <a:p>
                      <a:r>
                        <a:rPr lang="en-US" b="0">
                          <a:effectLst/>
                          <a:latin typeface="DM Mono"/>
                        </a:rPr>
                        <a:t>5 == 5</a:t>
                      </a:r>
                      <a:endParaRPr lang="en-US" b="0">
                        <a:effectLst/>
                        <a:latin typeface="Inter"/>
                      </a:endParaRPr>
                    </a:p>
                  </a:txBody>
                  <a:tcPr marL="76200" marR="76200" marT="38100" marB="38100" anchor="ctr"/>
                </a:tc>
                <a:tc>
                  <a:txBody>
                    <a:bodyPr/>
                    <a:lstStyle/>
                    <a:p>
                      <a:r>
                        <a:rPr lang="en-US" b="0">
                          <a:effectLst/>
                          <a:latin typeface="DM Mono"/>
                        </a:rPr>
                        <a:t>True</a:t>
                      </a:r>
                      <a:endParaRPr lang="en-US" b="0">
                        <a:effectLst/>
                        <a:latin typeface="Inter"/>
                      </a:endParaRPr>
                    </a:p>
                  </a:txBody>
                  <a:tcPr marL="76200" marR="76200" marT="38100" marB="38100" anchor="ctr"/>
                </a:tc>
                <a:extLst>
                  <a:ext uri="{0D108BD9-81ED-4DB2-BD59-A6C34878D82A}">
                    <a16:rowId xmlns:a16="http://schemas.microsoft.com/office/drawing/2014/main" val="1033570951"/>
                  </a:ext>
                </a:extLst>
              </a:tr>
              <a:tr h="370840">
                <a:tc>
                  <a:txBody>
                    <a:bodyPr/>
                    <a:lstStyle/>
                    <a:p>
                      <a:r>
                        <a:rPr lang="en-US" b="0">
                          <a:effectLst/>
                          <a:latin typeface="DM Mono"/>
                        </a:rPr>
                        <a:t>!=</a:t>
                      </a:r>
                      <a:endParaRPr lang="en-US" b="0">
                        <a:effectLst/>
                        <a:latin typeface="Inter"/>
                      </a:endParaRPr>
                    </a:p>
                  </a:txBody>
                  <a:tcPr marL="76200" marR="76200" marT="38100" marB="38100" anchor="ctr"/>
                </a:tc>
                <a:tc>
                  <a:txBody>
                    <a:bodyPr/>
                    <a:lstStyle/>
                    <a:p>
                      <a:r>
                        <a:rPr lang="en-US" b="0">
                          <a:effectLst/>
                          <a:latin typeface="Inter"/>
                        </a:rPr>
                        <a:t>Not equal to</a:t>
                      </a:r>
                    </a:p>
                  </a:txBody>
                  <a:tcPr marL="76200" marR="76200" marT="38100" marB="38100" anchor="ctr"/>
                </a:tc>
                <a:tc>
                  <a:txBody>
                    <a:bodyPr/>
                    <a:lstStyle/>
                    <a:p>
                      <a:r>
                        <a:rPr lang="en-US" b="0">
                          <a:effectLst/>
                          <a:latin typeface="DM Mono"/>
                        </a:rPr>
                        <a:t>5 != 6</a:t>
                      </a:r>
                      <a:endParaRPr lang="en-US" b="0">
                        <a:effectLst/>
                        <a:latin typeface="Inter"/>
                      </a:endParaRPr>
                    </a:p>
                  </a:txBody>
                  <a:tcPr marL="76200" marR="76200" marT="38100" marB="38100" anchor="ctr"/>
                </a:tc>
                <a:tc>
                  <a:txBody>
                    <a:bodyPr/>
                    <a:lstStyle/>
                    <a:p>
                      <a:r>
                        <a:rPr lang="en-US" b="0">
                          <a:effectLst/>
                          <a:latin typeface="DM Mono"/>
                        </a:rPr>
                        <a:t>True</a:t>
                      </a:r>
                      <a:endParaRPr lang="en-US" b="0">
                        <a:effectLst/>
                        <a:latin typeface="Inter"/>
                      </a:endParaRPr>
                    </a:p>
                  </a:txBody>
                  <a:tcPr marL="76200" marR="76200" marT="38100" marB="38100" anchor="ctr"/>
                </a:tc>
                <a:extLst>
                  <a:ext uri="{0D108BD9-81ED-4DB2-BD59-A6C34878D82A}">
                    <a16:rowId xmlns:a16="http://schemas.microsoft.com/office/drawing/2014/main" val="3692397296"/>
                  </a:ext>
                </a:extLst>
              </a:tr>
              <a:tr h="370840">
                <a:tc>
                  <a:txBody>
                    <a:bodyPr/>
                    <a:lstStyle/>
                    <a:p>
                      <a:r>
                        <a:rPr lang="en-US" b="0">
                          <a:effectLst/>
                          <a:latin typeface="DM Mono"/>
                        </a:rPr>
                        <a:t>&gt;</a:t>
                      </a:r>
                      <a:endParaRPr lang="en-US" b="0">
                        <a:effectLst/>
                        <a:latin typeface="Inter"/>
                      </a:endParaRPr>
                    </a:p>
                  </a:txBody>
                  <a:tcPr marL="76200" marR="76200" marT="38100" marB="38100" anchor="ctr"/>
                </a:tc>
                <a:tc>
                  <a:txBody>
                    <a:bodyPr/>
                    <a:lstStyle/>
                    <a:p>
                      <a:r>
                        <a:rPr lang="en-US" b="0">
                          <a:effectLst/>
                          <a:latin typeface="Inter"/>
                        </a:rPr>
                        <a:t>Greater than</a:t>
                      </a:r>
                    </a:p>
                  </a:txBody>
                  <a:tcPr marL="76200" marR="76200" marT="38100" marB="38100" anchor="ctr"/>
                </a:tc>
                <a:tc>
                  <a:txBody>
                    <a:bodyPr/>
                    <a:lstStyle/>
                    <a:p>
                      <a:r>
                        <a:rPr lang="en-US" b="0">
                          <a:effectLst/>
                          <a:latin typeface="DM Mono"/>
                        </a:rPr>
                        <a:t>5 &gt; 4</a:t>
                      </a:r>
                      <a:endParaRPr lang="en-US" b="0">
                        <a:effectLst/>
                        <a:latin typeface="Inter"/>
                      </a:endParaRPr>
                    </a:p>
                  </a:txBody>
                  <a:tcPr marL="76200" marR="76200" marT="38100" marB="38100" anchor="ctr"/>
                </a:tc>
                <a:tc>
                  <a:txBody>
                    <a:bodyPr/>
                    <a:lstStyle/>
                    <a:p>
                      <a:r>
                        <a:rPr lang="en-US" b="0">
                          <a:effectLst/>
                          <a:latin typeface="DM Mono"/>
                        </a:rPr>
                        <a:t>True</a:t>
                      </a:r>
                      <a:endParaRPr lang="en-US" b="0">
                        <a:effectLst/>
                        <a:latin typeface="Inter"/>
                      </a:endParaRPr>
                    </a:p>
                  </a:txBody>
                  <a:tcPr marL="76200" marR="76200" marT="38100" marB="38100" anchor="ctr"/>
                </a:tc>
                <a:extLst>
                  <a:ext uri="{0D108BD9-81ED-4DB2-BD59-A6C34878D82A}">
                    <a16:rowId xmlns:a16="http://schemas.microsoft.com/office/drawing/2014/main" val="1143117296"/>
                  </a:ext>
                </a:extLst>
              </a:tr>
              <a:tr h="370840">
                <a:tc>
                  <a:txBody>
                    <a:bodyPr/>
                    <a:lstStyle/>
                    <a:p>
                      <a:r>
                        <a:rPr lang="en-US" b="0">
                          <a:effectLst/>
                          <a:latin typeface="DM Mono"/>
                        </a:rPr>
                        <a:t>&lt;</a:t>
                      </a:r>
                      <a:endParaRPr lang="en-US" b="0">
                        <a:effectLst/>
                        <a:latin typeface="Inter"/>
                      </a:endParaRPr>
                    </a:p>
                  </a:txBody>
                  <a:tcPr marL="76200" marR="76200" marT="38100" marB="38100" anchor="ctr"/>
                </a:tc>
                <a:tc>
                  <a:txBody>
                    <a:bodyPr/>
                    <a:lstStyle/>
                    <a:p>
                      <a:r>
                        <a:rPr lang="en-US" b="0">
                          <a:effectLst/>
                          <a:latin typeface="Inter"/>
                        </a:rPr>
                        <a:t>Less than</a:t>
                      </a:r>
                    </a:p>
                  </a:txBody>
                  <a:tcPr marL="76200" marR="76200" marT="38100" marB="38100" anchor="ctr"/>
                </a:tc>
                <a:tc>
                  <a:txBody>
                    <a:bodyPr/>
                    <a:lstStyle/>
                    <a:p>
                      <a:r>
                        <a:rPr lang="en-US" b="0">
                          <a:effectLst/>
                          <a:latin typeface="DM Mono"/>
                        </a:rPr>
                        <a:t>5 &lt; 6</a:t>
                      </a:r>
                      <a:endParaRPr lang="en-US" b="0">
                        <a:effectLst/>
                        <a:latin typeface="Inter"/>
                      </a:endParaRPr>
                    </a:p>
                  </a:txBody>
                  <a:tcPr marL="76200" marR="76200" marT="38100" marB="38100" anchor="ctr"/>
                </a:tc>
                <a:tc>
                  <a:txBody>
                    <a:bodyPr/>
                    <a:lstStyle/>
                    <a:p>
                      <a:r>
                        <a:rPr lang="en-US" b="0">
                          <a:effectLst/>
                          <a:latin typeface="DM Mono"/>
                        </a:rPr>
                        <a:t>True</a:t>
                      </a:r>
                      <a:endParaRPr lang="en-US" b="0">
                        <a:effectLst/>
                        <a:latin typeface="Inter"/>
                      </a:endParaRPr>
                    </a:p>
                  </a:txBody>
                  <a:tcPr marL="76200" marR="76200" marT="38100" marB="38100" anchor="ctr"/>
                </a:tc>
                <a:extLst>
                  <a:ext uri="{0D108BD9-81ED-4DB2-BD59-A6C34878D82A}">
                    <a16:rowId xmlns:a16="http://schemas.microsoft.com/office/drawing/2014/main" val="578704973"/>
                  </a:ext>
                </a:extLst>
              </a:tr>
              <a:tr h="370840">
                <a:tc>
                  <a:txBody>
                    <a:bodyPr/>
                    <a:lstStyle/>
                    <a:p>
                      <a:r>
                        <a:rPr lang="en-US" b="0">
                          <a:effectLst/>
                          <a:latin typeface="DM Mono"/>
                        </a:rPr>
                        <a:t>&gt;=</a:t>
                      </a:r>
                      <a:endParaRPr lang="en-US" b="0">
                        <a:effectLst/>
                        <a:latin typeface="Inter"/>
                      </a:endParaRPr>
                    </a:p>
                  </a:txBody>
                  <a:tcPr marL="76200" marR="76200" marT="38100" marB="38100" anchor="ctr"/>
                </a:tc>
                <a:tc>
                  <a:txBody>
                    <a:bodyPr/>
                    <a:lstStyle/>
                    <a:p>
                      <a:r>
                        <a:rPr lang="en-US" b="0">
                          <a:effectLst/>
                          <a:latin typeface="Inter"/>
                        </a:rPr>
                        <a:t>Greater than or equal to</a:t>
                      </a:r>
                    </a:p>
                  </a:txBody>
                  <a:tcPr marL="76200" marR="76200" marT="38100" marB="38100" anchor="ctr"/>
                </a:tc>
                <a:tc>
                  <a:txBody>
                    <a:bodyPr/>
                    <a:lstStyle/>
                    <a:p>
                      <a:r>
                        <a:rPr lang="en-US" b="0">
                          <a:effectLst/>
                          <a:latin typeface="DM Mono"/>
                        </a:rPr>
                        <a:t>5 &gt;= 5</a:t>
                      </a:r>
                      <a:endParaRPr lang="en-US" b="0">
                        <a:effectLst/>
                        <a:latin typeface="Inter"/>
                      </a:endParaRPr>
                    </a:p>
                  </a:txBody>
                  <a:tcPr marL="76200" marR="76200" marT="38100" marB="38100" anchor="ctr"/>
                </a:tc>
                <a:tc>
                  <a:txBody>
                    <a:bodyPr/>
                    <a:lstStyle/>
                    <a:p>
                      <a:r>
                        <a:rPr lang="en-US" b="0">
                          <a:effectLst/>
                          <a:latin typeface="DM Mono"/>
                        </a:rPr>
                        <a:t>True</a:t>
                      </a:r>
                      <a:endParaRPr lang="en-US" b="0">
                        <a:effectLst/>
                        <a:latin typeface="Inter"/>
                      </a:endParaRPr>
                    </a:p>
                  </a:txBody>
                  <a:tcPr marL="76200" marR="76200" marT="38100" marB="38100" anchor="ctr"/>
                </a:tc>
                <a:extLst>
                  <a:ext uri="{0D108BD9-81ED-4DB2-BD59-A6C34878D82A}">
                    <a16:rowId xmlns:a16="http://schemas.microsoft.com/office/drawing/2014/main" val="2859864788"/>
                  </a:ext>
                </a:extLst>
              </a:tr>
              <a:tr h="370840">
                <a:tc>
                  <a:txBody>
                    <a:bodyPr/>
                    <a:lstStyle/>
                    <a:p>
                      <a:r>
                        <a:rPr lang="en-US" b="0">
                          <a:effectLst/>
                          <a:latin typeface="DM Mono"/>
                        </a:rPr>
                        <a:t>&lt;=</a:t>
                      </a:r>
                      <a:endParaRPr lang="en-US" b="0">
                        <a:effectLst/>
                        <a:latin typeface="Inter"/>
                      </a:endParaRPr>
                    </a:p>
                  </a:txBody>
                  <a:tcPr marL="76200" marR="76200" marT="38100" marB="38100" anchor="ctr"/>
                </a:tc>
                <a:tc>
                  <a:txBody>
                    <a:bodyPr/>
                    <a:lstStyle/>
                    <a:p>
                      <a:r>
                        <a:rPr lang="en-US" b="0">
                          <a:effectLst/>
                          <a:latin typeface="Inter"/>
                        </a:rPr>
                        <a:t>Less than or equal to</a:t>
                      </a:r>
                    </a:p>
                  </a:txBody>
                  <a:tcPr marL="76200" marR="76200" marT="38100" marB="38100" anchor="ctr"/>
                </a:tc>
                <a:tc>
                  <a:txBody>
                    <a:bodyPr/>
                    <a:lstStyle/>
                    <a:p>
                      <a:r>
                        <a:rPr lang="en-US" b="0">
                          <a:effectLst/>
                          <a:latin typeface="DM Mono"/>
                        </a:rPr>
                        <a:t>5 &lt;= 4</a:t>
                      </a:r>
                      <a:endParaRPr lang="en-US" b="0">
                        <a:effectLst/>
                        <a:latin typeface="Inter"/>
                      </a:endParaRPr>
                    </a:p>
                  </a:txBody>
                  <a:tcPr marL="76200" marR="76200" marT="38100" marB="38100" anchor="ctr"/>
                </a:tc>
                <a:tc>
                  <a:txBody>
                    <a:bodyPr/>
                    <a:lstStyle/>
                    <a:p>
                      <a:r>
                        <a:rPr lang="en-US" b="0" dirty="0">
                          <a:effectLst/>
                          <a:latin typeface="DM Mono"/>
                        </a:rPr>
                        <a:t>False</a:t>
                      </a:r>
                      <a:endParaRPr lang="en-US" b="0" dirty="0">
                        <a:effectLst/>
                        <a:latin typeface="Inter"/>
                      </a:endParaRPr>
                    </a:p>
                  </a:txBody>
                  <a:tcPr marL="76200" marR="76200" marT="38100" marB="38100" anchor="ctr"/>
                </a:tc>
                <a:extLst>
                  <a:ext uri="{0D108BD9-81ED-4DB2-BD59-A6C34878D82A}">
                    <a16:rowId xmlns:a16="http://schemas.microsoft.com/office/drawing/2014/main" val="3722368761"/>
                  </a:ext>
                </a:extLst>
              </a:tr>
            </a:tbl>
          </a:graphicData>
        </a:graphic>
      </p:graphicFrame>
      <p:sp>
        <p:nvSpPr>
          <p:cNvPr id="5" name="TextBox 4"/>
          <p:cNvSpPr txBox="1"/>
          <p:nvPr/>
        </p:nvSpPr>
        <p:spPr>
          <a:xfrm>
            <a:off x="1141411" y="2314049"/>
            <a:ext cx="9905998" cy="830997"/>
          </a:xfrm>
          <a:prstGeom prst="rect">
            <a:avLst/>
          </a:prstGeom>
          <a:noFill/>
        </p:spPr>
        <p:txBody>
          <a:bodyPr wrap="square" rtlCol="0">
            <a:spAutoFit/>
          </a:bodyPr>
          <a:lstStyle/>
          <a:p>
            <a:r>
              <a:rPr lang="en-US" sz="2400" dirty="0"/>
              <a:t>These operators compare two values and </a:t>
            </a:r>
            <a:r>
              <a:rPr lang="en-US" sz="2400" b="1" dirty="0"/>
              <a:t>always return a </a:t>
            </a:r>
            <a:r>
              <a:rPr lang="en-US" sz="2400" b="1" dirty="0" err="1"/>
              <a:t>boolean</a:t>
            </a:r>
            <a:r>
              <a:rPr lang="en-US" sz="2400" b="1" dirty="0"/>
              <a:t> (True or False)</a:t>
            </a:r>
            <a:r>
              <a:rPr lang="en-US" sz="2400" dirty="0"/>
              <a:t>.</a:t>
            </a:r>
            <a:endParaRPr lang="en-US" sz="2400" dirty="0"/>
          </a:p>
        </p:txBody>
      </p:sp>
    </p:spTree>
    <p:extLst>
      <p:ext uri="{BB962C8B-B14F-4D97-AF65-F5344CB8AC3E}">
        <p14:creationId xmlns:p14="http://schemas.microsoft.com/office/powerpoint/2010/main" val="2698580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CRITICAL DISTINCTION: = vs. ==</a:t>
            </a:r>
            <a:r>
              <a:rPr lang="en-US" dirty="0"/>
              <a:t/>
            </a:r>
            <a:br>
              <a:rPr lang="en-US" dirty="0"/>
            </a:br>
            <a:r>
              <a:rPr lang="en-US" dirty="0"/>
              <a:t>This is one of the most common bugs for new programmers.</a:t>
            </a:r>
          </a:p>
          <a:p>
            <a:r>
              <a:rPr lang="en-US" dirty="0"/>
              <a:t>= is the </a:t>
            </a:r>
            <a:r>
              <a:rPr lang="en-US" b="1" dirty="0"/>
              <a:t>assignment operator</a:t>
            </a:r>
            <a:r>
              <a:rPr lang="en-US" dirty="0"/>
              <a:t>. It </a:t>
            </a:r>
            <a:r>
              <a:rPr lang="en-US" i="1" dirty="0"/>
              <a:t>puts a value into a variable</a:t>
            </a:r>
            <a:r>
              <a:rPr lang="en-US" dirty="0"/>
              <a:t>. (</a:t>
            </a:r>
            <a:r>
              <a:rPr lang="en-US" dirty="0" err="1"/>
              <a:t>my_variable</a:t>
            </a:r>
            <a:r>
              <a:rPr lang="en-US" dirty="0"/>
              <a:t> = 10)</a:t>
            </a:r>
          </a:p>
          <a:p>
            <a:r>
              <a:rPr lang="en-US" dirty="0"/>
              <a:t>== is the </a:t>
            </a:r>
            <a:r>
              <a:rPr lang="en-US" b="1" dirty="0"/>
              <a:t>comparison operator</a:t>
            </a:r>
            <a:r>
              <a:rPr lang="en-US" dirty="0"/>
              <a:t>. It </a:t>
            </a:r>
            <a:r>
              <a:rPr lang="en-US" i="1" dirty="0"/>
              <a:t>asks if two values are equal</a:t>
            </a:r>
            <a:r>
              <a:rPr lang="en-US" dirty="0"/>
              <a:t>. (</a:t>
            </a:r>
            <a:r>
              <a:rPr lang="en-US" dirty="0" err="1"/>
              <a:t>my_variable</a:t>
            </a:r>
            <a:r>
              <a:rPr lang="en-US" dirty="0"/>
              <a:t> == 10)</a:t>
            </a:r>
          </a:p>
        </p:txBody>
      </p:sp>
    </p:spTree>
    <p:extLst>
      <p:ext uri="{BB962C8B-B14F-4D97-AF65-F5344CB8AC3E}">
        <p14:creationId xmlns:p14="http://schemas.microsoft.com/office/powerpoint/2010/main" val="1666452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895</TotalTime>
  <Words>682</Words>
  <Application>Microsoft Office PowerPoint</Application>
  <PresentationFormat>Widescreen</PresentationFormat>
  <Paragraphs>212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DM Mono</vt:lpstr>
      <vt:lpstr>Inter</vt:lpstr>
      <vt:lpstr>Trebuchet MS</vt:lpstr>
      <vt:lpstr>Tw Cen MT</vt:lpstr>
      <vt:lpstr>Circuit</vt:lpstr>
      <vt:lpstr>Module 1: Core Python &amp; Data</vt:lpstr>
      <vt:lpstr>The Engine of Logic: Python's Basic Operators</vt:lpstr>
      <vt:lpstr>Operators</vt:lpstr>
      <vt:lpstr>The Calculators - Arithmetic &amp; Assignment Arithmetic Operators: More Than Just + and -</vt:lpstr>
      <vt:lpstr>In-Class Exercise: Area and Perimeter</vt:lpstr>
      <vt:lpstr>Assignment Operators: Efficient Shorthand</vt:lpstr>
      <vt:lpstr>In-Class Exercise: Leveling Up a Game Character</vt:lpstr>
      <vt:lpstr>The Decision Makers - Comparison &amp; Logical Comparison Operators: Asking Questions</vt:lpstr>
      <vt:lpstr>PowerPoint Presentation</vt:lpstr>
      <vt:lpstr>Logical Operators: Combining Questions</vt:lpstr>
      <vt:lpstr>PowerPoint Presentation</vt:lpstr>
      <vt:lpstr>In-Class Exercise: Access Control Logic</vt:lpstr>
      <vt:lpstr>The Rules of Engagement - Precedence</vt:lpstr>
      <vt:lpstr>PowerPoint Presentation</vt:lpstr>
      <vt:lpstr>In-Class Exercise: Predict the Output</vt:lpstr>
      <vt:lpstr>Hands-On Lab: The Ultimate Simple Calculator</vt:lpstr>
      <vt:lpstr>Part 1: Setup and Arithmetic</vt:lpstr>
      <vt:lpstr>Part 2: Comparison Checks</vt:lpstr>
      <vt:lpstr>Part 3 (Challenge): Logical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39</cp:revision>
  <dcterms:created xsi:type="dcterms:W3CDTF">2025-08-15T11:55:55Z</dcterms:created>
  <dcterms:modified xsi:type="dcterms:W3CDTF">2025-08-19T15:23:18Z</dcterms:modified>
</cp:coreProperties>
</file>