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7" r:id="rId16"/>
    <p:sldId id="306" r:id="rId17"/>
    <p:sldId id="318" r:id="rId18"/>
    <p:sldId id="319" r:id="rId19"/>
    <p:sldId id="320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52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05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0131-D2A1-4F52-81FE-03D0C9E0C998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Week: 1 Lecture: </a:t>
            </a:r>
            <a:r>
              <a:rPr lang="en-US" dirty="0" smtClean="0"/>
              <a:t>4</a:t>
            </a:r>
            <a:endParaRPr lang="en-US" dirty="0" smtClean="0"/>
          </a:p>
          <a:p>
            <a:pPr algn="r"/>
            <a:r>
              <a:rPr lang="en-US" dirty="0" err="1" smtClean="0"/>
              <a:t>DatE</a:t>
            </a:r>
            <a:r>
              <a:rPr lang="en-US" dirty="0" smtClean="0"/>
              <a:t>: </a:t>
            </a:r>
            <a:r>
              <a:rPr lang="en-US" dirty="0" smtClean="0"/>
              <a:t>20</a:t>
            </a:r>
            <a:r>
              <a:rPr lang="en-US" dirty="0" smtClean="0"/>
              <a:t>/08/2025</a:t>
            </a:r>
            <a:endParaRPr lang="en-US" dirty="0" smtClean="0"/>
          </a:p>
          <a:p>
            <a:pPr algn="r"/>
            <a:r>
              <a:rPr lang="en-US" dirty="0"/>
              <a:t>Instructor: Orangzaib </a:t>
            </a:r>
            <a:r>
              <a:rPr lang="en-US" dirty="0" err="1" smtClean="0"/>
              <a:t>Rajpoot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Accessing Data Part 2: </a:t>
            </a:r>
            <a:r>
              <a:rPr lang="en-US" b="1" dirty="0" smtClean="0"/>
              <a:t>Slicing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Slicing </a:t>
            </a:r>
            <a:r>
              <a:rPr lang="en-US" dirty="0"/>
              <a:t>lets you extract a </a:t>
            </a:r>
            <a:r>
              <a:rPr lang="en-US" i="1" dirty="0"/>
              <a:t>sub-list</a:t>
            </a:r>
            <a:r>
              <a:rPr lang="en-US" dirty="0"/>
              <a:t> (a new list containing a portion of the original). The syntax is list[</a:t>
            </a:r>
            <a:r>
              <a:rPr lang="en-US" dirty="0" err="1"/>
              <a:t>start:stop:step</a:t>
            </a:r>
            <a:r>
              <a:rPr lang="en-US" dirty="0" smtClean="0"/>
              <a:t>].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start: The index to begin the slice (inclusive). Defaults to 0.</a:t>
            </a:r>
          </a:p>
          <a:p>
            <a:pPr lvl="1"/>
            <a:r>
              <a:rPr lang="en-US" dirty="0"/>
              <a:t>stop: The index to end the slice (</a:t>
            </a:r>
            <a:r>
              <a:rPr lang="en-US" b="1" dirty="0"/>
              <a:t>exclusive</a:t>
            </a:r>
            <a:r>
              <a:rPr lang="en-US" dirty="0"/>
              <a:t>). Defaults to the end of the list.</a:t>
            </a:r>
          </a:p>
          <a:p>
            <a:pPr lvl="1"/>
            <a:r>
              <a:rPr lang="en-US" dirty="0"/>
              <a:t>step: The amount to jump between items. Defaults to </a:t>
            </a:r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533400"/>
            <a:ext cx="5000307" cy="5593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         </a:t>
            </a:r>
            <a:r>
              <a:rPr lang="en-US" dirty="0" smtClean="0"/>
              <a:t>  0   1   </a:t>
            </a:r>
            <a:r>
              <a:rPr lang="en-US" dirty="0"/>
              <a:t>2    3   </a:t>
            </a:r>
            <a:r>
              <a:rPr lang="en-US" dirty="0" smtClean="0"/>
              <a:t>4   5  6   7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letters = ['a', 'b', 'c', 'd', 'e', 'f', 'g', 'h']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items from index 2 up to (but not including) index 5</a:t>
            </a:r>
          </a:p>
          <a:p>
            <a:pPr marL="0" indent="0">
              <a:buNone/>
            </a:pPr>
            <a:r>
              <a:rPr lang="en-US" dirty="0"/>
              <a:t>middle = letters[2:5]  # -&gt; ['c', 'd', 'e']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first three items</a:t>
            </a:r>
          </a:p>
          <a:p>
            <a:pPr marL="0" indent="0">
              <a:buNone/>
            </a:pPr>
            <a:r>
              <a:rPr lang="en-US" dirty="0" err="1"/>
              <a:t>first_three</a:t>
            </a:r>
            <a:r>
              <a:rPr lang="en-US" dirty="0"/>
              <a:t> = letters[:3] # -&gt; ['a', 'b', 'c']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62053" y="533401"/>
            <a:ext cx="5640387" cy="5593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# Get items from index 4 to the end</a:t>
            </a:r>
          </a:p>
          <a:p>
            <a:pPr marL="0" indent="0">
              <a:buNone/>
            </a:pPr>
            <a:r>
              <a:rPr lang="en-US" dirty="0" err="1" smtClean="0"/>
              <a:t>from_four</a:t>
            </a:r>
            <a:r>
              <a:rPr lang="en-US" dirty="0" smtClean="0"/>
              <a:t> = letters[4:] # -&gt; ['e', 'f', 'g', 'h']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Get every other letter</a:t>
            </a:r>
          </a:p>
          <a:p>
            <a:pPr marL="0" indent="0">
              <a:buNone/>
            </a:pPr>
            <a:r>
              <a:rPr lang="en-US" dirty="0" err="1" smtClean="0"/>
              <a:t>every_other</a:t>
            </a:r>
            <a:r>
              <a:rPr lang="en-US" dirty="0" smtClean="0"/>
              <a:t> = letters[::2] # -&gt; ['a', 'c', 'e', 'g']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A classic Python trick: reverse a list with a slice!</a:t>
            </a:r>
          </a:p>
          <a:p>
            <a:pPr marL="0" indent="0">
              <a:buNone/>
            </a:pPr>
            <a:r>
              <a:rPr lang="en-US" dirty="0" err="1" smtClean="0"/>
              <a:t>reversed_letters</a:t>
            </a:r>
            <a:r>
              <a:rPr lang="en-US" dirty="0" smtClean="0"/>
              <a:t> = letters[::-1] </a:t>
            </a:r>
          </a:p>
          <a:p>
            <a:pPr marL="0" indent="0">
              <a:buNone/>
            </a:pPr>
            <a:r>
              <a:rPr lang="en-US" dirty="0" smtClean="0"/>
              <a:t># -&gt; ['h', 'g', 'f', 'e', 'd', 'c', 'b', 'a']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Slicing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 numbers = [0, 10, 20, 30, 40, 50, 60, 70, 80, 90</a:t>
            </a:r>
            <a:r>
              <a:rPr lang="en-US" dirty="0" smtClean="0"/>
              <a:t>]: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Write a slice to get the numbers [30, 40, 50].</a:t>
            </a:r>
          </a:p>
          <a:p>
            <a:pPr lvl="1"/>
            <a:r>
              <a:rPr lang="en-US" dirty="0"/>
              <a:t>Write a slice to get the last two numbers.</a:t>
            </a:r>
          </a:p>
          <a:p>
            <a:pPr lvl="1"/>
            <a:r>
              <a:rPr lang="en-US" dirty="0"/>
              <a:t>Write a slice to get every third number, starting from the beginning.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Manipulating </a:t>
            </a:r>
            <a:r>
              <a:rPr lang="en-US" b="1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Adding Items:</a:t>
            </a:r>
            <a:endParaRPr lang="en-US" dirty="0"/>
          </a:p>
          <a:p>
            <a:pPr lvl="1"/>
            <a:r>
              <a:rPr lang="en-US" dirty="0"/>
              <a:t>.append(item): Adds a single item to the </a:t>
            </a:r>
            <a:r>
              <a:rPr lang="en-US" b="1" dirty="0"/>
              <a:t>end</a:t>
            </a:r>
            <a:r>
              <a:rPr lang="en-US" dirty="0"/>
              <a:t> of the list.</a:t>
            </a:r>
          </a:p>
          <a:p>
            <a:pPr lvl="1"/>
            <a:r>
              <a:rPr lang="en-US" dirty="0"/>
              <a:t>.insert(index, item): Inserts an item at a specific index, shifting everything else to the right.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todo</a:t>
            </a:r>
            <a:r>
              <a:rPr lang="en-US" dirty="0" smtClean="0"/>
              <a:t> </a:t>
            </a:r>
            <a:r>
              <a:rPr lang="en-US" dirty="0"/>
              <a:t>= ["wash car", "buy groceries"]</a:t>
            </a:r>
          </a:p>
          <a:p>
            <a:pPr marL="0" indent="0">
              <a:buNone/>
            </a:pPr>
            <a:r>
              <a:rPr lang="en-US" dirty="0" err="1"/>
              <a:t>todo.append</a:t>
            </a:r>
            <a:r>
              <a:rPr lang="en-US" dirty="0"/>
              <a:t>("pay bills")      # </a:t>
            </a:r>
            <a:r>
              <a:rPr lang="en-US" dirty="0" err="1"/>
              <a:t>todo</a:t>
            </a:r>
            <a:r>
              <a:rPr lang="en-US" dirty="0"/>
              <a:t> is now ['wash car', 'buy groceries', 'pay bills']</a:t>
            </a:r>
          </a:p>
          <a:p>
            <a:pPr marL="0" indent="0">
              <a:buNone/>
            </a:pPr>
            <a:r>
              <a:rPr lang="en-US" dirty="0" err="1"/>
              <a:t>todo.insert</a:t>
            </a:r>
            <a:r>
              <a:rPr lang="en-US" dirty="0"/>
              <a:t>(1, "clean room")  # </a:t>
            </a:r>
            <a:r>
              <a:rPr lang="en-US" dirty="0" err="1"/>
              <a:t>todo</a:t>
            </a:r>
            <a:r>
              <a:rPr lang="en-US" dirty="0"/>
              <a:t> is now ['wash car', 'clean room', 'buy groceries', 'pay bills']</a:t>
            </a:r>
          </a:p>
        </p:txBody>
      </p:sp>
    </p:spTree>
    <p:extLst>
      <p:ext uri="{BB962C8B-B14F-4D97-AF65-F5344CB8AC3E}">
        <p14:creationId xmlns:p14="http://schemas.microsoft.com/office/powerpoint/2010/main" val="424456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Removing Items:</a:t>
            </a:r>
            <a:endParaRPr lang="en-US" sz="2000" dirty="0"/>
          </a:p>
          <a:p>
            <a:pPr lvl="1"/>
            <a:r>
              <a:rPr lang="en-US" sz="1800" dirty="0"/>
              <a:t>.remove(value): Removes the </a:t>
            </a:r>
            <a:r>
              <a:rPr lang="en-US" sz="1800" b="1" dirty="0"/>
              <a:t>first occurrence</a:t>
            </a:r>
            <a:r>
              <a:rPr lang="en-US" sz="1800" dirty="0"/>
              <a:t> of a specific value. Raises a </a:t>
            </a:r>
            <a:r>
              <a:rPr lang="en-US" sz="1800" dirty="0" err="1"/>
              <a:t>ValueError</a:t>
            </a:r>
            <a:r>
              <a:rPr lang="en-US" sz="1800" dirty="0"/>
              <a:t> if the item is not found.</a:t>
            </a:r>
          </a:p>
          <a:p>
            <a:pPr lvl="1"/>
            <a:r>
              <a:rPr lang="en-US" sz="1800" dirty="0"/>
              <a:t>.pop(index): Removes the item at a specific index and </a:t>
            </a:r>
            <a:r>
              <a:rPr lang="en-US" sz="1800" b="1" dirty="0"/>
              <a:t>returns it</a:t>
            </a:r>
            <a:r>
              <a:rPr lang="en-US" sz="1800" dirty="0"/>
              <a:t>. If no index is given, it removes and returns the last item.</a:t>
            </a:r>
          </a:p>
          <a:p>
            <a:pPr lvl="1"/>
            <a:r>
              <a:rPr lang="en-US" sz="1800" dirty="0"/>
              <a:t>del list[index]: The del keyword removes an item at an index (or a slice</a:t>
            </a:r>
            <a:r>
              <a:rPr lang="en-US" sz="1800" dirty="0" smtClean="0"/>
              <a:t>).</a:t>
            </a: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items </a:t>
            </a:r>
            <a:r>
              <a:rPr lang="en-US" sz="2000" dirty="0"/>
              <a:t>= ['a', 'b', 'c', 'b', 'd']</a:t>
            </a:r>
          </a:p>
          <a:p>
            <a:pPr marL="0" indent="0">
              <a:buNone/>
            </a:pPr>
            <a:r>
              <a:rPr lang="en-US" sz="2000" dirty="0" err="1"/>
              <a:t>items.remove</a:t>
            </a:r>
            <a:r>
              <a:rPr lang="en-US" sz="2000" dirty="0"/>
              <a:t>('b') # Removes the first 'b' -&gt; ['a', 'c', 'b', 'd</a:t>
            </a:r>
            <a:r>
              <a:rPr lang="en-US" sz="2000" dirty="0" smtClean="0"/>
              <a:t>']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last_item</a:t>
            </a:r>
            <a:r>
              <a:rPr lang="en-US" sz="2000" dirty="0"/>
              <a:t> = </a:t>
            </a:r>
            <a:r>
              <a:rPr lang="en-US" sz="2000" dirty="0" err="1"/>
              <a:t>items.pop</a:t>
            </a:r>
            <a:r>
              <a:rPr lang="en-US" sz="2000" dirty="0"/>
              <a:t>() # Removes and returns 'd' -&gt; </a:t>
            </a:r>
            <a:r>
              <a:rPr lang="en-US" sz="2000" dirty="0" err="1"/>
              <a:t>last_item</a:t>
            </a:r>
            <a:r>
              <a:rPr lang="en-US" sz="2000" dirty="0"/>
              <a:t> is 'd', items is ['a', 'c', 'b</a:t>
            </a:r>
            <a:r>
              <a:rPr lang="en-US" sz="2000" dirty="0" smtClean="0"/>
              <a:t>']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del items[0] # Deletes 'a' -&gt; items is now ['c', 'b']</a:t>
            </a:r>
          </a:p>
        </p:txBody>
      </p:sp>
    </p:spTree>
    <p:extLst>
      <p:ext uri="{BB962C8B-B14F-4D97-AF65-F5344CB8AC3E}">
        <p14:creationId xmlns:p14="http://schemas.microsoft.com/office/powerpoint/2010/main" val="16980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Playlist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Start with playlist = ["Song A", "Song C</a:t>
            </a:r>
            <a:r>
              <a:rPr lang="en-US" dirty="0" smtClean="0"/>
              <a:t>"].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Add "Song D" to the end.</a:t>
            </a:r>
          </a:p>
          <a:p>
            <a:pPr lvl="1"/>
            <a:r>
              <a:rPr lang="en-US" dirty="0"/>
              <a:t>Insert "Song B" at the correct position (index 1).</a:t>
            </a:r>
          </a:p>
          <a:p>
            <a:pPr lvl="1"/>
            <a:r>
              <a:rPr lang="en-US" dirty="0"/>
              <a:t>Remove "Song A".</a:t>
            </a:r>
          </a:p>
          <a:p>
            <a:pPr lvl="1"/>
            <a:r>
              <a:rPr lang="en-US" dirty="0"/>
              <a:t>Print the final playlist.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4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and Organizing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Often, you'll need to change the order of items in a list. Python provides simple, powerful tools for this.</a:t>
            </a:r>
          </a:p>
          <a:p>
            <a:pPr marL="0" indent="0">
              <a:buNone/>
            </a:pPr>
            <a:r>
              <a:rPr lang="en-US" b="1" dirty="0"/>
              <a:t>.sort() and .reverse(): In-Place Modification</a:t>
            </a:r>
          </a:p>
          <a:p>
            <a:pPr marL="0" indent="0">
              <a:buNone/>
            </a:pPr>
            <a:r>
              <a:rPr lang="en-US" dirty="0"/>
              <a:t>These are </a:t>
            </a:r>
            <a:r>
              <a:rPr lang="en-US" b="1" dirty="0"/>
              <a:t>methods</a:t>
            </a:r>
            <a:r>
              <a:rPr lang="en-US" dirty="0"/>
              <a:t> that modify the original list directly. They do not return a new list.</a:t>
            </a:r>
          </a:p>
          <a:p>
            <a:pPr lvl="1"/>
            <a:r>
              <a:rPr lang="en-US" dirty="0"/>
              <a:t>.sort(): Sorts the items of the list in ascending order (alphabetical for strings, numerical for numbers).</a:t>
            </a:r>
          </a:p>
          <a:p>
            <a:pPr lvl="1"/>
            <a:r>
              <a:rPr lang="en-US" dirty="0"/>
              <a:t>.sort(reverse=True): Sorts the items in descending order.</a:t>
            </a:r>
          </a:p>
          <a:p>
            <a:pPr lvl="1"/>
            <a:r>
              <a:rPr lang="en-US" dirty="0"/>
              <a:t>.reverse(): Reverses the current order of the elements in the list.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67640"/>
            <a:ext cx="4024948" cy="65379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numbers = [4, 1, 7, 3, 15]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f"Original</a:t>
            </a:r>
            <a:r>
              <a:rPr lang="en-US" dirty="0"/>
              <a:t>: {numbers}")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numbers.sort</a:t>
            </a:r>
            <a:r>
              <a:rPr lang="en-US" dirty="0"/>
              <a:t>() # Modifies the list in-place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f"Sorted</a:t>
            </a:r>
            <a:r>
              <a:rPr lang="en-US" dirty="0"/>
              <a:t>:   {numbers}") # Output: Sorted:   [1, 3, 4, 7, 15]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numbers.sort</a:t>
            </a:r>
            <a:r>
              <a:rPr lang="en-US" dirty="0"/>
              <a:t>(reverse=True)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f"Reversed</a:t>
            </a:r>
            <a:r>
              <a:rPr lang="en-US" dirty="0"/>
              <a:t>: {numbers}") # Output: Reversed: [15, 7, 4, 3, 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Note: .sort() will fail on a list with mixed types like [1, "apple"]```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70612" y="167640"/>
            <a:ext cx="5716587" cy="6537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scores = [88, 95, 72, 100, 88]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f"Original</a:t>
            </a:r>
            <a:r>
              <a:rPr lang="en-US" dirty="0"/>
              <a:t> scores: {scores}")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a new sorted list, but the original is unchanged</a:t>
            </a:r>
          </a:p>
          <a:p>
            <a:pPr marL="0" indent="0">
              <a:buNone/>
            </a:pPr>
            <a:r>
              <a:rPr lang="en-US" dirty="0" err="1"/>
              <a:t>sorted_scores</a:t>
            </a:r>
            <a:r>
              <a:rPr lang="en-US" dirty="0"/>
              <a:t> = sorted(scores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f"New</a:t>
            </a:r>
            <a:r>
              <a:rPr lang="en-US" dirty="0" smtClean="0"/>
              <a:t> </a:t>
            </a:r>
            <a:r>
              <a:rPr lang="en-US" dirty="0"/>
              <a:t>sorted list: {</a:t>
            </a:r>
            <a:r>
              <a:rPr lang="en-US" dirty="0" err="1"/>
              <a:t>sorted_scores</a:t>
            </a:r>
            <a:r>
              <a:rPr lang="en-US" dirty="0"/>
              <a:t>}") # Output: New sorted list: [72, 88, 88, 95, 100]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f"Original</a:t>
            </a:r>
            <a:r>
              <a:rPr lang="en-US" dirty="0"/>
              <a:t> is still the same: {scores}") # Output: Original is still the same: [88, 95, 72, 100, 88]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You can also use the reverse flag with the sorted() function</a:t>
            </a:r>
          </a:p>
          <a:p>
            <a:pPr marL="0" indent="0">
              <a:buNone/>
            </a:pPr>
            <a:r>
              <a:rPr lang="en-US" dirty="0" err="1"/>
              <a:t>descending_scores</a:t>
            </a:r>
            <a:r>
              <a:rPr lang="en-US" dirty="0"/>
              <a:t> = sorted(scores, reverse=True)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f"New</a:t>
            </a:r>
            <a:r>
              <a:rPr lang="en-US" dirty="0"/>
              <a:t> descending list: {</a:t>
            </a:r>
            <a:r>
              <a:rPr lang="en-US" dirty="0" err="1"/>
              <a:t>descending_scores</a:t>
            </a:r>
            <a:r>
              <a:rPr lang="en-US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148214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Takeaway: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the .sort() </a:t>
            </a:r>
            <a:r>
              <a:rPr lang="en-US" b="1" dirty="0"/>
              <a:t>method</a:t>
            </a:r>
            <a:r>
              <a:rPr lang="en-US" dirty="0"/>
              <a:t> when you want to permanently sort the list you are working with.</a:t>
            </a:r>
          </a:p>
          <a:p>
            <a:r>
              <a:rPr lang="en-US" dirty="0"/>
              <a:t>Use the sorted() </a:t>
            </a:r>
            <a:r>
              <a:rPr lang="en-US" b="1" dirty="0"/>
              <a:t>function</a:t>
            </a:r>
            <a:r>
              <a:rPr lang="en-US" dirty="0"/>
              <a:t> when you need a sorted copy but want to preserve the original order of the list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Leaderboard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list of player scores: leaderboard = [1050, 2300, 850, 1700</a:t>
            </a:r>
            <a:r>
              <a:rPr lang="en-US" dirty="0" smtClean="0"/>
              <a:t>].</a:t>
            </a:r>
          </a:p>
          <a:p>
            <a:endParaRPr lang="en-US" dirty="0"/>
          </a:p>
          <a:p>
            <a:pPr lvl="1"/>
            <a:r>
              <a:rPr lang="en-US" dirty="0"/>
              <a:t>Create a new list called </a:t>
            </a:r>
            <a:r>
              <a:rPr lang="en-US" dirty="0" err="1"/>
              <a:t>top_scores</a:t>
            </a:r>
            <a:r>
              <a:rPr lang="en-US" dirty="0"/>
              <a:t> that contains the scores sorted from highest to lowest, without changing the original leaderboard list.</a:t>
            </a:r>
          </a:p>
          <a:p>
            <a:pPr lvl="1"/>
            <a:r>
              <a:rPr lang="en-US" dirty="0"/>
              <a:t>Now, permanently reverse the order of the original leaderboard list.</a:t>
            </a:r>
          </a:p>
          <a:p>
            <a:pPr lvl="1"/>
            <a:r>
              <a:rPr lang="en-US" dirty="0"/>
              <a:t>Print both lists to see the difference.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Python's Collections: Lists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e've </a:t>
            </a:r>
            <a:r>
              <a:rPr lang="en-US" dirty="0"/>
              <a:t>worked with variables that hold a single piece of data—one number, one string. But the real world is full of collections: a list of students, a sequence of stock prices, the coordinates of a point. Today, we dive into Python's foundational data structures for handling ordered collections: </a:t>
            </a:r>
            <a:r>
              <a:rPr lang="en-US" b="1" dirty="0"/>
              <a:t>Lists</a:t>
            </a:r>
            <a:r>
              <a:rPr lang="en-US" dirty="0"/>
              <a:t> and </a:t>
            </a:r>
            <a:r>
              <a:rPr lang="en-US" b="1" dirty="0"/>
              <a:t>Tuples</a:t>
            </a:r>
            <a:r>
              <a:rPr lang="en-US" dirty="0"/>
              <a:t>. We'll explore how to create, access, and manipulate them in a way that is uniquely powerful and "</a:t>
            </a:r>
            <a:r>
              <a:rPr lang="en-US" dirty="0" err="1"/>
              <a:t>Pythonic</a:t>
            </a:r>
            <a:r>
              <a:rPr lang="en-US" dirty="0"/>
              <a:t>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Tuples: The Immutable </a:t>
            </a:r>
            <a:r>
              <a:rPr lang="en-US" b="1" dirty="0" smtClean="0"/>
              <a:t>Sibling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2" y="2401887"/>
            <a:ext cx="4436428" cy="35417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A tuple of coordinates</a:t>
            </a:r>
          </a:p>
          <a:p>
            <a:pPr marL="0" indent="0">
              <a:buNone/>
            </a:pPr>
            <a:r>
              <a:rPr lang="en-US" dirty="0"/>
              <a:t>point = (10, 20)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tuple of RGB color values</a:t>
            </a:r>
          </a:p>
          <a:p>
            <a:pPr marL="0" indent="0">
              <a:buNone/>
            </a:pPr>
            <a:r>
              <a:rPr lang="en-US" dirty="0" err="1"/>
              <a:t>red_color</a:t>
            </a:r>
            <a:r>
              <a:rPr lang="en-US" dirty="0"/>
              <a:t> = (255, 0, 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Creating a tuple with one item requires a trailing comma!</a:t>
            </a:r>
          </a:p>
          <a:p>
            <a:pPr marL="0" indent="0">
              <a:buNone/>
            </a:pPr>
            <a:r>
              <a:rPr lang="en-US" dirty="0" err="1"/>
              <a:t>single_item_tuple</a:t>
            </a:r>
            <a:r>
              <a:rPr lang="en-US" dirty="0"/>
              <a:t> = (42,)</a:t>
            </a:r>
          </a:p>
          <a:p>
            <a:pPr marL="0" indent="0">
              <a:buNone/>
            </a:pPr>
            <a:r>
              <a:rPr lang="en-US" dirty="0" err="1"/>
              <a:t>not_a_tuple</a:t>
            </a:r>
            <a:r>
              <a:rPr lang="en-US" dirty="0"/>
              <a:t> = (42) # This is just the number 42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3813" y="2401887"/>
            <a:ext cx="4436428" cy="35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mtClean="0"/>
              <a:t>A tuple is an </a:t>
            </a:r>
            <a:r>
              <a:rPr lang="en-US" b="1" smtClean="0"/>
              <a:t>ordered</a:t>
            </a:r>
            <a:r>
              <a:rPr lang="en-US" smtClean="0"/>
              <a:t> and </a:t>
            </a:r>
            <a:r>
              <a:rPr lang="en-US" b="1" smtClean="0"/>
              <a:t>immutable</a:t>
            </a:r>
            <a:r>
              <a:rPr lang="en-US" smtClean="0"/>
              <a:t> collection of items, enclosed in parentheses ().</a:t>
            </a:r>
          </a:p>
          <a:p>
            <a:pPr lvl="1"/>
            <a:r>
              <a:rPr lang="en-US" b="1" smtClean="0"/>
              <a:t>Immutable:</a:t>
            </a:r>
            <a:r>
              <a:rPr lang="en-US" smtClean="0"/>
              <a:t> This is the key difference. Once a tuple is created, you </a:t>
            </a:r>
            <a:r>
              <a:rPr lang="en-US" b="1" smtClean="0"/>
              <a:t>cannot</a:t>
            </a:r>
            <a:r>
              <a:rPr lang="en-US" smtClean="0"/>
              <a:t> change it—no adding, removing, or reassigning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do non-modifying operations like indexing and slicing on tuples, just like lists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print(point[0</a:t>
            </a:r>
            <a:r>
              <a:rPr lang="en-US" dirty="0"/>
              <a:t>]) # Output: 10</a:t>
            </a:r>
          </a:p>
          <a:p>
            <a:r>
              <a:rPr lang="en-US" dirty="0"/>
              <a:t>But trying to change it will cause an error:</a:t>
            </a:r>
            <a:br>
              <a:rPr lang="en-US" dirty="0"/>
            </a:b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point[0</a:t>
            </a:r>
            <a:r>
              <a:rPr lang="en-US" dirty="0"/>
              <a:t>] = 15 # </a:t>
            </a:r>
            <a:r>
              <a:rPr lang="en-US" dirty="0" err="1"/>
              <a:t>TypeError</a:t>
            </a:r>
            <a:r>
              <a:rPr lang="en-US" dirty="0"/>
              <a:t>: 'tuple' object does not support item </a:t>
            </a:r>
            <a:r>
              <a:rPr lang="en-US" dirty="0" err="1"/>
              <a:t>assignmen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Tuples in </a:t>
            </a:r>
            <a:r>
              <a:rPr lang="en-US" b="1" dirty="0" smtClean="0"/>
              <a:t>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they're just "limited lists," why bother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Data Integrity:</a:t>
            </a:r>
            <a:r>
              <a:rPr lang="en-US" dirty="0"/>
              <a:t> For data that should never change (e.g., days of the week, configuration settings, coordinates). Using a tuple prevents accidental modification.</a:t>
            </a:r>
          </a:p>
          <a:p>
            <a:pPr lvl="1"/>
            <a:r>
              <a:rPr lang="en-US" b="1" dirty="0"/>
              <a:t>Performance:</a:t>
            </a:r>
            <a:r>
              <a:rPr lang="en-US" dirty="0"/>
              <a:t> Tuples are slightly faster and more memory-efficient than lists. This matters in large-scale applications.</a:t>
            </a:r>
          </a:p>
          <a:p>
            <a:pPr lvl="1"/>
            <a:r>
              <a:rPr lang="en-US" b="1" dirty="0"/>
              <a:t>Dictionary Keys:</a:t>
            </a:r>
            <a:r>
              <a:rPr lang="en-US" dirty="0"/>
              <a:t> (A preview for next time) Tuples can be used as keys in dictionaries because they are immutable. Lists cannot.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6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Tuple </a:t>
            </a:r>
            <a:r>
              <a:rPr lang="en-US" b="1" dirty="0" smtClean="0"/>
              <a:t>Unpacking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This is a highly </a:t>
            </a:r>
            <a:r>
              <a:rPr lang="en-US" dirty="0" err="1"/>
              <a:t>Pythonic</a:t>
            </a:r>
            <a:r>
              <a:rPr lang="en-US" dirty="0"/>
              <a:t> feature that allows you to assign the items of a tuple to multiple variables in one 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location </a:t>
            </a:r>
            <a:r>
              <a:rPr lang="en-US" dirty="0"/>
              <a:t>= (34.0522, -118.2437) # Latitude, Longitude for </a:t>
            </a:r>
            <a:r>
              <a:rPr lang="en-US" dirty="0" smtClean="0"/>
              <a:t>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The </a:t>
            </a:r>
            <a:r>
              <a:rPr lang="en-US" dirty="0" err="1"/>
              <a:t>Pythonic</a:t>
            </a:r>
            <a:r>
              <a:rPr lang="en-US" dirty="0"/>
              <a:t> way to unpack</a:t>
            </a:r>
          </a:p>
          <a:p>
            <a:pPr marL="0" indent="0">
              <a:buNone/>
            </a:pP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lon</a:t>
            </a:r>
            <a:r>
              <a:rPr lang="en-US" dirty="0"/>
              <a:t> = location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f"Latitude</a:t>
            </a:r>
            <a:r>
              <a:rPr lang="en-US" dirty="0"/>
              <a:t>: {</a:t>
            </a:r>
            <a:r>
              <a:rPr lang="en-US" dirty="0" err="1"/>
              <a:t>lat</a:t>
            </a:r>
            <a:r>
              <a:rPr lang="en-US" dirty="0"/>
              <a:t>}")   # Output: Latitude: 34.0522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f"Longitude</a:t>
            </a:r>
            <a:r>
              <a:rPr lang="en-US" dirty="0"/>
              <a:t>: {</a:t>
            </a:r>
            <a:r>
              <a:rPr lang="en-US" dirty="0" err="1"/>
              <a:t>lon</a:t>
            </a:r>
            <a:r>
              <a:rPr lang="en-US" dirty="0"/>
              <a:t>}") # Output: Longitude: -118.2437</a:t>
            </a:r>
          </a:p>
        </p:txBody>
      </p:sp>
    </p:spTree>
    <p:extLst>
      <p:ext uri="{BB962C8B-B14F-4D97-AF65-F5344CB8AC3E}">
        <p14:creationId xmlns:p14="http://schemas.microsoft.com/office/powerpoint/2010/main" val="20334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Unpacking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 </a:t>
            </a:r>
            <a:r>
              <a:rPr lang="en-US" dirty="0" err="1"/>
              <a:t>primary_colors</a:t>
            </a:r>
            <a:r>
              <a:rPr lang="en-US" dirty="0"/>
              <a:t> = [("red", "#FF0000"), ("green", "#00FF00"), ("blue", "#0000FF")].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a line of code to unpack the first element into two variables, </a:t>
            </a:r>
            <a:r>
              <a:rPr lang="en-US" dirty="0" err="1"/>
              <a:t>color_name</a:t>
            </a:r>
            <a:r>
              <a:rPr lang="en-US" dirty="0"/>
              <a:t> and </a:t>
            </a:r>
            <a:r>
              <a:rPr lang="en-US" dirty="0" err="1"/>
              <a:t>hex_code</a:t>
            </a:r>
            <a:r>
              <a:rPr lang="en-US" dirty="0"/>
              <a:t>, and print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6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Lab: The To-Do List </a:t>
            </a:r>
            <a:r>
              <a:rPr lang="en-US" b="1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 todo_app.py. You will build a simple, text-based to-do list manager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Part </a:t>
            </a:r>
            <a:r>
              <a:rPr lang="en-US" b="1" dirty="0"/>
              <a:t>1: Setup</a:t>
            </a:r>
            <a:endParaRPr lang="en-US" dirty="0"/>
          </a:p>
          <a:p>
            <a:r>
              <a:rPr lang="en-US" dirty="0"/>
              <a:t>At the top of your file, create a list named tasks that contains a few initial string items, like "Learn Python lists", "Build a to-do app".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2: Viewing </a:t>
            </a:r>
            <a:r>
              <a:rPr lang="en-US" b="1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</a:t>
            </a:r>
            <a:r>
              <a:rPr lang="en-US" dirty="0"/>
              <a:t>the code to display the current tasks to the user.</a:t>
            </a:r>
          </a:p>
          <a:p>
            <a:r>
              <a:rPr lang="en-US" dirty="0"/>
              <a:t>If the list is empty, print a message like "Your to-do list is empty!".</a:t>
            </a:r>
          </a:p>
          <a:p>
            <a:r>
              <a:rPr lang="en-US" dirty="0"/>
              <a:t>If the list has items, print them out with a number corresponding to their position (starting from 1 for user-friendliness).</a:t>
            </a:r>
            <a:br>
              <a:rPr lang="en-US" dirty="0"/>
            </a:br>
            <a:r>
              <a:rPr lang="en-US" i="1" dirty="0"/>
              <a:t>Hint: You'll need a loop for this, which we'll cover soon. For now, you can manually print them or try to figure out a for loop! A simple print(tasks) is also acceptable for today.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3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3: Adding a </a:t>
            </a:r>
            <a:r>
              <a:rPr lang="en-US" b="1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10075228" cy="3541714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the input() function to prompt the user: "What task would you like to add? ".</a:t>
            </a:r>
          </a:p>
          <a:p>
            <a:r>
              <a:rPr lang="en-US" dirty="0"/>
              <a:t>Take the user's input and use the .append() method to add it to your tasks list.</a:t>
            </a:r>
          </a:p>
          <a:p>
            <a:r>
              <a:rPr lang="en-US" dirty="0"/>
              <a:t>Print a confirmation message like "'New Task' has been added to your list.".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4: Removing a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First, display the list of tasks with their numbers (like in Part 2) so the user knows which number to choose.</a:t>
            </a:r>
          </a:p>
          <a:p>
            <a:r>
              <a:rPr lang="en-US" dirty="0"/>
              <a:t>Prompt the user: "Enter the number of the task you want to remove: ".</a:t>
            </a:r>
          </a:p>
          <a:p>
            <a:r>
              <a:rPr lang="en-US" dirty="0"/>
              <a:t>Convert the user's input string into an integer.</a:t>
            </a:r>
          </a:p>
          <a:p>
            <a:r>
              <a:rPr lang="en-US" b="1" dirty="0"/>
              <a:t>Crucially, adjust the number for zero-based indexing.</a:t>
            </a:r>
            <a:r>
              <a:rPr lang="en-US" dirty="0"/>
              <a:t> If the user enters 1, you need to remove the item at index 0.</a:t>
            </a:r>
          </a:p>
          <a:p>
            <a:r>
              <a:rPr lang="en-US" dirty="0"/>
              <a:t>Use the .pop() method with the correct index to remove the task. Store the returned value in a variable.</a:t>
            </a:r>
          </a:p>
          <a:p>
            <a:r>
              <a:rPr lang="en-US" dirty="0"/>
              <a:t>Print a confirmation message like "'Task Name' has been removed.".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8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/ Bonus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check to make sure the user enters a valid number when removing a task. If they enter a number that's too high or too low, print an error message.</a:t>
            </a:r>
          </a:p>
          <a:p>
            <a:r>
              <a:rPr lang="en-US" dirty="0"/>
              <a:t>Add an option to clear the entire list.</a:t>
            </a:r>
          </a:p>
          <a:p>
            <a:r>
              <a:rPr lang="en-US" dirty="0"/>
              <a:t>Wrap your application in a while loop to allow the user to continuously add, remove, or view tasks until they decide to quit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573587" cy="39531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Workhorse - Python Lists</a:t>
            </a:r>
            <a:endParaRPr lang="en-US" dirty="0"/>
          </a:p>
          <a:p>
            <a:pPr lvl="1"/>
            <a:r>
              <a:rPr lang="en-US" dirty="0"/>
              <a:t>What is a Sequence? The Concept of Ordered Data</a:t>
            </a:r>
          </a:p>
          <a:p>
            <a:pPr lvl="1"/>
            <a:r>
              <a:rPr lang="en-US" dirty="0"/>
              <a:t>Creating Lists: Flexible and Heterogeneous</a:t>
            </a:r>
          </a:p>
          <a:p>
            <a:pPr lvl="1"/>
            <a:r>
              <a:rPr lang="en-US" b="1" dirty="0"/>
              <a:t>Accessing Data Part 1: Indexing</a:t>
            </a:r>
            <a:r>
              <a:rPr lang="en-US" dirty="0"/>
              <a:t> (Zero-based, Negative Indexing)</a:t>
            </a:r>
          </a:p>
          <a:p>
            <a:pPr lvl="1"/>
            <a:r>
              <a:rPr lang="en-US" dirty="0"/>
              <a:t>Mutability: The Core Feature of Lists</a:t>
            </a:r>
          </a:p>
          <a:p>
            <a:pPr lvl="1"/>
            <a:r>
              <a:rPr lang="en-US" b="1" dirty="0"/>
              <a:t>Accessing Data Part 2: Slicing</a:t>
            </a:r>
            <a:r>
              <a:rPr lang="en-US" dirty="0"/>
              <a:t> (The Python Superpower)</a:t>
            </a:r>
          </a:p>
          <a:p>
            <a:pPr lvl="1"/>
            <a:r>
              <a:rPr lang="en-US" dirty="0" smtClean="0"/>
              <a:t>Interactive Exercises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0320" y="2249486"/>
            <a:ext cx="4677091" cy="4151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Manipulating Lists &amp; Introducing Tuples</a:t>
            </a:r>
            <a:endParaRPr lang="en-US" dirty="0"/>
          </a:p>
          <a:p>
            <a:pPr lvl="1"/>
            <a:r>
              <a:rPr lang="en-US" dirty="0"/>
              <a:t>Essential List Methods: Modifying In-Place</a:t>
            </a:r>
          </a:p>
          <a:p>
            <a:pPr lvl="2"/>
            <a:r>
              <a:rPr lang="en-US" dirty="0"/>
              <a:t>Adding: .append(), .insert()</a:t>
            </a:r>
          </a:p>
          <a:p>
            <a:pPr lvl="2"/>
            <a:r>
              <a:rPr lang="en-US" dirty="0"/>
              <a:t>Removing: .remove(), .pop(), del</a:t>
            </a:r>
          </a:p>
          <a:p>
            <a:pPr lvl="2"/>
            <a:r>
              <a:rPr lang="en-US" dirty="0"/>
              <a:t>Sorting and Organizing: .sort(), .reverse(), sorted()</a:t>
            </a:r>
          </a:p>
          <a:p>
            <a:pPr lvl="1"/>
            <a:r>
              <a:rPr lang="en-US" b="1" dirty="0"/>
              <a:t>Introduction to Tuples: The Immutable </a:t>
            </a:r>
            <a:r>
              <a:rPr lang="en-US" b="1" dirty="0" smtClean="0"/>
              <a:t>Sibling</a:t>
            </a:r>
          </a:p>
          <a:p>
            <a:pPr lvl="1"/>
            <a:r>
              <a:rPr lang="en-US" dirty="0"/>
              <a:t>Interactive </a:t>
            </a:r>
            <a:r>
              <a:rPr lang="en-US" dirty="0" smtClean="0"/>
              <a:t>Exercises</a:t>
            </a:r>
            <a:endParaRPr lang="en-US" dirty="0"/>
          </a:p>
          <a:p>
            <a:r>
              <a:rPr lang="en-US" b="1" dirty="0"/>
              <a:t>Tuples in Practice &amp; The Hands-On Lab</a:t>
            </a:r>
            <a:endParaRPr lang="en-US" dirty="0"/>
          </a:p>
          <a:p>
            <a:pPr lvl="1"/>
            <a:r>
              <a:rPr lang="en-US" dirty="0"/>
              <a:t>Why Use Tuples? Data Integrity, Performance, and Use Cases</a:t>
            </a:r>
          </a:p>
          <a:p>
            <a:pPr lvl="1"/>
            <a:r>
              <a:rPr lang="en-US" dirty="0"/>
              <a:t>Tuple Unpacking: A Clean and </a:t>
            </a:r>
            <a:r>
              <a:rPr lang="en-US" dirty="0" err="1"/>
              <a:t>Pythonic</a:t>
            </a:r>
            <a:r>
              <a:rPr lang="en-US" dirty="0"/>
              <a:t> Pattern</a:t>
            </a:r>
          </a:p>
          <a:p>
            <a:pPr lvl="1"/>
            <a:r>
              <a:rPr lang="en-US" b="1" dirty="0"/>
              <a:t>Hands-On Lab: The To-Do List Application</a:t>
            </a:r>
            <a:endParaRPr lang="en-US" dirty="0"/>
          </a:p>
          <a:p>
            <a:pPr lvl="1"/>
            <a:r>
              <a:rPr lang="en-US" dirty="0"/>
              <a:t>Q&amp;A and Wrap-up</a:t>
            </a:r>
          </a:p>
        </p:txBody>
      </p:sp>
    </p:spTree>
    <p:extLst>
      <p:ext uri="{BB962C8B-B14F-4D97-AF65-F5344CB8AC3E}">
        <p14:creationId xmlns:p14="http://schemas.microsoft.com/office/powerpoint/2010/main" val="4265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Workhorse - Python </a:t>
            </a:r>
            <a:r>
              <a:rPr lang="en-US" b="1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is a Sequence?</a:t>
            </a:r>
          </a:p>
          <a:p>
            <a:pPr marL="0" indent="0">
              <a:buNone/>
            </a:pPr>
            <a:r>
              <a:rPr lang="en-US" dirty="0"/>
              <a:t>In Python, a sequence is a collection where items are stored in a specific order. Think of it like a numbered series of boxes. Lists and Tuples are the primary sequence types.</a:t>
            </a:r>
          </a:p>
          <a:p>
            <a:pPr marL="0" indent="0">
              <a:buNone/>
            </a:pPr>
            <a:r>
              <a:rPr lang="en-US" b="1" dirty="0"/>
              <a:t>Creating Lists</a:t>
            </a:r>
          </a:p>
          <a:p>
            <a:pPr marL="0" indent="0">
              <a:buNone/>
            </a:pPr>
            <a:r>
              <a:rPr lang="en-US" dirty="0"/>
              <a:t>A list is an </a:t>
            </a:r>
            <a:r>
              <a:rPr lang="en-US" b="1" dirty="0"/>
              <a:t>ordered</a:t>
            </a:r>
            <a:r>
              <a:rPr lang="en-US" dirty="0"/>
              <a:t> and </a:t>
            </a:r>
            <a:r>
              <a:rPr lang="en-US" b="1" dirty="0"/>
              <a:t>mutable</a:t>
            </a:r>
            <a:r>
              <a:rPr lang="en-US" dirty="0"/>
              <a:t> collection of items, enclosed in square brackets </a:t>
            </a:r>
            <a:r>
              <a:rPr lang="en-US" dirty="0" smtClean="0"/>
              <a:t>[].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Ordered:</a:t>
            </a:r>
            <a:r>
              <a:rPr lang="en-US" dirty="0"/>
              <a:t> The position of each item is preserved. [1, 2, 3] is different from [3, 2, 1].</a:t>
            </a:r>
          </a:p>
          <a:p>
            <a:pPr lvl="1"/>
            <a:r>
              <a:rPr lang="en-US" b="1" dirty="0"/>
              <a:t>Mutable:</a:t>
            </a:r>
            <a:r>
              <a:rPr lang="en-US" dirty="0"/>
              <a:t> You can change the list after it has been created—add, remove, or change items.</a:t>
            </a:r>
          </a:p>
          <a:p>
            <a:pPr lvl="1"/>
            <a:r>
              <a:rPr lang="en-US" b="1" dirty="0"/>
              <a:t>Heterogeneous:</a:t>
            </a:r>
            <a:r>
              <a:rPr lang="en-US" dirty="0"/>
              <a:t> Unlike arrays in many languages, a single Python list can hold items of different data types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A list of integers</a:t>
            </a:r>
          </a:p>
          <a:p>
            <a:pPr marL="0" indent="0">
              <a:buNone/>
            </a:pPr>
            <a:r>
              <a:rPr lang="en-US" dirty="0"/>
              <a:t>primes = [2, 3, 5, 7, 11]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list of strings</a:t>
            </a:r>
          </a:p>
          <a:p>
            <a:pPr marL="0" indent="0">
              <a:buNone/>
            </a:pPr>
            <a:r>
              <a:rPr lang="en-US" dirty="0"/>
              <a:t>tasks = ["code", "eat", "sleep"]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 mixed-type list (perfectly valid in Python)</a:t>
            </a:r>
          </a:p>
          <a:p>
            <a:pPr marL="0" indent="0">
              <a:buNone/>
            </a:pPr>
            <a:r>
              <a:rPr lang="en-US" dirty="0" err="1"/>
              <a:t>mixed_list</a:t>
            </a:r>
            <a:r>
              <a:rPr lang="en-US" dirty="0"/>
              <a:t> = ["Alice", 30, True, 98.6]</a:t>
            </a:r>
          </a:p>
        </p:txBody>
      </p:sp>
    </p:spTree>
    <p:extLst>
      <p:ext uri="{BB962C8B-B14F-4D97-AF65-F5344CB8AC3E}">
        <p14:creationId xmlns:p14="http://schemas.microsoft.com/office/powerpoint/2010/main" val="39312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#	    0             1             2          3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fruits = ["apple", "banana", "cherry", "date"]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print(fruits[0])</a:t>
            </a:r>
          </a:p>
          <a:p>
            <a:pPr marL="0" indent="0">
              <a:buNone/>
            </a:pPr>
            <a:r>
              <a:rPr lang="en-US" dirty="0"/>
              <a:t># Output: apple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print(fruits[2])</a:t>
            </a:r>
          </a:p>
          <a:p>
            <a:pPr marL="0" indent="0">
              <a:buNone/>
            </a:pPr>
            <a:r>
              <a:rPr lang="en-US" dirty="0"/>
              <a:t># Output: cherry</a:t>
            </a:r>
          </a:p>
        </p:txBody>
      </p:sp>
    </p:spTree>
    <p:extLst>
      <p:ext uri="{BB962C8B-B14F-4D97-AF65-F5344CB8AC3E}">
        <p14:creationId xmlns:p14="http://schemas.microsoft.com/office/powerpoint/2010/main" val="7207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Python's Negative Indexing:</a:t>
            </a:r>
            <a:r>
              <a:rPr lang="en-US" dirty="0"/>
              <a:t> A fantastic feature for accessing items from the end of the list.</a:t>
            </a:r>
          </a:p>
          <a:p>
            <a:pPr lvl="1"/>
            <a:r>
              <a:rPr lang="en-US" dirty="0"/>
              <a:t>-1 is the last item.</a:t>
            </a:r>
          </a:p>
          <a:p>
            <a:pPr lvl="1"/>
            <a:r>
              <a:rPr lang="en-US" dirty="0"/>
              <a:t>-2 is the second-to-last item, and so 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	    0             1             2          3</a:t>
            </a:r>
          </a:p>
          <a:p>
            <a:pPr marL="0" indent="0">
              <a:buNone/>
            </a:pPr>
            <a:r>
              <a:rPr lang="en-US" dirty="0"/>
              <a:t>fruits = ["apple", "banana", "cherry", "date"]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print(fruits</a:t>
            </a:r>
            <a:r>
              <a:rPr lang="en-US" dirty="0"/>
              <a:t>[-1]) # Output: date</a:t>
            </a:r>
          </a:p>
          <a:p>
            <a:pPr marL="0" indent="0">
              <a:buNone/>
            </a:pPr>
            <a:r>
              <a:rPr lang="en-US" dirty="0"/>
              <a:t>print(fruits[-3]) # Output: banana</a:t>
            </a:r>
          </a:p>
        </p:txBody>
      </p:sp>
    </p:spTree>
    <p:extLst>
      <p:ext uri="{BB962C8B-B14F-4D97-AF65-F5344CB8AC3E}">
        <p14:creationId xmlns:p14="http://schemas.microsoft.com/office/powerpoint/2010/main" val="33740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Access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Given the list planets = ["Mercury", "Venus", "Earth", "Mars", "Jupiter"]:</a:t>
            </a:r>
          </a:p>
          <a:p>
            <a:pPr lvl="1"/>
            <a:r>
              <a:rPr lang="en-US" dirty="0"/>
              <a:t>Write the code to print "Earth".</a:t>
            </a:r>
          </a:p>
          <a:p>
            <a:pPr lvl="1"/>
            <a:r>
              <a:rPr lang="en-US" dirty="0"/>
              <a:t>Write the code to print the last planet in the list using negative indexing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Mutability: Changing List </a:t>
            </a:r>
            <a:r>
              <a:rPr lang="en-US" b="1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Because </a:t>
            </a:r>
            <a:r>
              <a:rPr lang="en-US" dirty="0"/>
              <a:t>lists are mutable, you can change an item by assigning a new value to its index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numbers = [1, 2, 99, 4]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f"Before</a:t>
            </a:r>
            <a:r>
              <a:rPr lang="en-US" dirty="0"/>
              <a:t>: {numbers}")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numbers[2] = 3 # Change the value at index 2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f"After</a:t>
            </a:r>
            <a:r>
              <a:rPr lang="en-US" dirty="0"/>
              <a:t>: {numbers}") # Output: After: [1, 2, 3, 4]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1164</TotalTime>
  <Words>1116</Words>
  <Application>Microsoft Office PowerPoint</Application>
  <PresentationFormat>Widescreen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Tw Cen MT</vt:lpstr>
      <vt:lpstr>Circuit</vt:lpstr>
      <vt:lpstr>Module 1: Core Python &amp; Data</vt:lpstr>
      <vt:lpstr>Python's Collections: Lists and Tuples</vt:lpstr>
      <vt:lpstr>Today's Agenda</vt:lpstr>
      <vt:lpstr>The Workhorse - Python Lists</vt:lpstr>
      <vt:lpstr>PowerPoint Presentation</vt:lpstr>
      <vt:lpstr>PowerPoint Presentation</vt:lpstr>
      <vt:lpstr>PowerPoint Presentation</vt:lpstr>
      <vt:lpstr>In-Class Exercise: Access Check</vt:lpstr>
      <vt:lpstr>Mutability: Changing List Items</vt:lpstr>
      <vt:lpstr>Accessing Data Part 2: Slicing</vt:lpstr>
      <vt:lpstr>PowerPoint Presentation</vt:lpstr>
      <vt:lpstr>In-Class Exercise: Slicing Practice</vt:lpstr>
      <vt:lpstr>Manipulating Lists</vt:lpstr>
      <vt:lpstr>PowerPoint Presentation</vt:lpstr>
      <vt:lpstr>In-Class Exercise: Playlist Manager</vt:lpstr>
      <vt:lpstr>Sorting and Organizing</vt:lpstr>
      <vt:lpstr>PowerPoint Presentation</vt:lpstr>
      <vt:lpstr>PowerPoint Presentation</vt:lpstr>
      <vt:lpstr>In-Class Exercise: Leaderboard Ranking</vt:lpstr>
      <vt:lpstr>Introduction to Tuples: The Immutable Sibling</vt:lpstr>
      <vt:lpstr>PowerPoint Presentation</vt:lpstr>
      <vt:lpstr>Tuples in Practice</vt:lpstr>
      <vt:lpstr>Tuple Unpacking</vt:lpstr>
      <vt:lpstr>In-Class Exercise: Unpacking Colors</vt:lpstr>
      <vt:lpstr>Hands-On Lab: The To-Do List Application</vt:lpstr>
      <vt:lpstr>Part 2: Viewing Tasks</vt:lpstr>
      <vt:lpstr>Part 3: Adding a Task</vt:lpstr>
      <vt:lpstr>Part 4: Removing a Task</vt:lpstr>
      <vt:lpstr>Challenge / Bonus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57</cp:revision>
  <dcterms:created xsi:type="dcterms:W3CDTF">2025-08-15T11:55:55Z</dcterms:created>
  <dcterms:modified xsi:type="dcterms:W3CDTF">2025-08-20T11:31:11Z</dcterms:modified>
</cp:coreProperties>
</file>