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9" r:id="rId19"/>
    <p:sldId id="290" r:id="rId20"/>
    <p:sldId id="291" r:id="rId21"/>
    <p:sldId id="29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2" d="100"/>
          <a:sy n="42" d="100"/>
        </p:scale>
        <p:origin x="66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9C05A2D-6C40-4F77-8A8A-D4AFBA009BE2}" type="datetimeFigureOut">
              <a:rPr lang="en-US" smtClean="0"/>
              <a:t>9/2/2025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210376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3946333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2914227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6599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174150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C05A2D-6C40-4F77-8A8A-D4AFBA009BE2}"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603370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C05A2D-6C40-4F77-8A8A-D4AFBA009BE2}"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884456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05A2D-6C40-4F77-8A8A-D4AFBA009BE2}"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2978500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05A2D-6C40-4F77-8A8A-D4AFBA009BE2}"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30928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05A2D-6C40-4F77-8A8A-D4AFBA009BE2}"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31238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C05A2D-6C40-4F77-8A8A-D4AFBA009BE2}"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123260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C05A2D-6C40-4F77-8A8A-D4AFBA009BE2}"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103309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C05A2D-6C40-4F77-8A8A-D4AFBA009BE2}" type="datetimeFigureOut">
              <a:rPr lang="en-US" smtClean="0"/>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3648966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C05A2D-6C40-4F77-8A8A-D4AFBA009BE2}"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1222323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C05A2D-6C40-4F77-8A8A-D4AFBA009BE2}" type="datetimeFigureOut">
              <a:rPr lang="en-US" smtClean="0"/>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225744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2251531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4101215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9C05A2D-6C40-4F77-8A8A-D4AFBA009BE2}" type="datetimeFigureOut">
              <a:rPr lang="en-US" smtClean="0"/>
              <a:t>9/2/2025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EB1E36-D64B-4AC0-9B76-34B601FCCFAA}" type="slidenum">
              <a:rPr lang="en-US" smtClean="0"/>
              <a:t>‹#›</a:t>
            </a:fld>
            <a:endParaRPr lang="en-US"/>
          </a:p>
        </p:txBody>
      </p:sp>
    </p:spTree>
    <p:extLst>
      <p:ext uri="{BB962C8B-B14F-4D97-AF65-F5344CB8AC3E}">
        <p14:creationId xmlns:p14="http://schemas.microsoft.com/office/powerpoint/2010/main" val="37351030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1: Core Python &amp; Data</a:t>
            </a:r>
          </a:p>
        </p:txBody>
      </p:sp>
      <p:sp>
        <p:nvSpPr>
          <p:cNvPr id="3" name="Subtitle 2"/>
          <p:cNvSpPr>
            <a:spLocks noGrp="1"/>
          </p:cNvSpPr>
          <p:nvPr>
            <p:ph type="subTitle" idx="1"/>
          </p:nvPr>
        </p:nvSpPr>
        <p:spPr>
          <a:xfrm>
            <a:off x="1876423" y="4775518"/>
            <a:ext cx="8791575" cy="1655762"/>
          </a:xfrm>
        </p:spPr>
        <p:txBody>
          <a:bodyPr/>
          <a:lstStyle/>
          <a:p>
            <a:pPr algn="r"/>
            <a:r>
              <a:rPr lang="en-US" dirty="0"/>
              <a:t>Week</a:t>
            </a:r>
            <a:r>
              <a:rPr lang="en-US"/>
              <a:t>: 3 </a:t>
            </a:r>
            <a:r>
              <a:rPr lang="en-US" dirty="0"/>
              <a:t>Lecture</a:t>
            </a:r>
            <a:r>
              <a:rPr lang="en-US"/>
              <a:t>: 11</a:t>
            </a:r>
            <a:endParaRPr lang="en-US" dirty="0"/>
          </a:p>
          <a:p>
            <a:pPr algn="r"/>
            <a:r>
              <a:rPr lang="en-US" dirty="0" err="1"/>
              <a:t>DatE</a:t>
            </a:r>
            <a:r>
              <a:rPr lang="en-US" dirty="0"/>
              <a:t>: 01/09/2025</a:t>
            </a:r>
          </a:p>
          <a:p>
            <a:pPr algn="r"/>
            <a:r>
              <a:rPr lang="en-US" dirty="0"/>
              <a:t>Instructor: HAMZA SAJID</a:t>
            </a:r>
          </a:p>
        </p:txBody>
      </p:sp>
    </p:spTree>
    <p:extLst>
      <p:ext uri="{BB962C8B-B14F-4D97-AF65-F5344CB8AC3E}">
        <p14:creationId xmlns:p14="http://schemas.microsoft.com/office/powerpoint/2010/main" val="4272976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a:t>
            </a:r>
            <a:r>
              <a:rPr lang="en-US" b="1" dirty="0" smtClean="0"/>
              <a:t>CSV</a:t>
            </a:r>
            <a:endParaRPr lang="en-US" dirty="0"/>
          </a:p>
        </p:txBody>
      </p:sp>
      <p:sp>
        <p:nvSpPr>
          <p:cNvPr id="3" name="Content Placeholder 2"/>
          <p:cNvSpPr>
            <a:spLocks noGrp="1"/>
          </p:cNvSpPr>
          <p:nvPr>
            <p:ph idx="1"/>
          </p:nvPr>
        </p:nvSpPr>
        <p:spPr/>
        <p:txBody>
          <a:bodyPr/>
          <a:lstStyle/>
          <a:p>
            <a:r>
              <a:rPr lang="en-US" dirty="0"/>
              <a:t>CSV (Comma-Separated Values) is a simple format for tabular data. Each line is a row, and commas separate the values in that row</a:t>
            </a:r>
            <a:r>
              <a:rPr lang="en-US" dirty="0" smtClean="0"/>
              <a:t>.</a:t>
            </a:r>
          </a:p>
          <a:p>
            <a:endParaRPr lang="en-US" dirty="0" smtClean="0"/>
          </a:p>
          <a:p>
            <a:pPr lvl="1"/>
            <a:r>
              <a:rPr lang="en-US" dirty="0" err="1"/>
              <a:t>name,email,id</a:t>
            </a:r>
            <a:endParaRPr lang="en-US" dirty="0"/>
          </a:p>
          <a:p>
            <a:pPr lvl="1"/>
            <a:r>
              <a:rPr lang="en-US" dirty="0"/>
              <a:t>Alice,alice@example.com,101</a:t>
            </a:r>
          </a:p>
          <a:p>
            <a:pPr lvl="1"/>
            <a:r>
              <a:rPr lang="en-US" dirty="0"/>
              <a:t>Bob,bob@example.com,102</a:t>
            </a:r>
          </a:p>
        </p:txBody>
      </p:sp>
    </p:spTree>
    <p:extLst>
      <p:ext uri="{BB962C8B-B14F-4D97-AF65-F5344CB8AC3E}">
        <p14:creationId xmlns:p14="http://schemas.microsoft.com/office/powerpoint/2010/main" val="3259625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41960"/>
            <a:ext cx="11050588" cy="5349241"/>
          </a:xfrm>
        </p:spPr>
        <p:txBody>
          <a:bodyPr>
            <a:normAutofit lnSpcReduction="10000"/>
          </a:bodyPr>
          <a:lstStyle/>
          <a:p>
            <a:r>
              <a:rPr lang="en-US" dirty="0"/>
              <a:t>Python has a built-in csv module to make working with these files easy.</a:t>
            </a:r>
            <a:endParaRPr lang="en-US" dirty="0" smtClean="0"/>
          </a:p>
          <a:p>
            <a:endParaRPr lang="en-US" dirty="0"/>
          </a:p>
          <a:p>
            <a:pPr marL="0" indent="0">
              <a:buNone/>
            </a:pPr>
            <a:r>
              <a:rPr lang="en-US" dirty="0" smtClean="0"/>
              <a:t>import </a:t>
            </a:r>
            <a:r>
              <a:rPr lang="en-US" dirty="0"/>
              <a:t>csv</a:t>
            </a:r>
          </a:p>
          <a:p>
            <a:pPr marL="0" indent="0">
              <a:buNone/>
            </a:pPr>
            <a:endParaRPr lang="en-US" dirty="0"/>
          </a:p>
          <a:p>
            <a:pPr marL="0" indent="0">
              <a:buNone/>
            </a:pPr>
            <a:r>
              <a:rPr lang="en-US" dirty="0"/>
              <a:t>with open("users.csv", "r") as f:</a:t>
            </a:r>
          </a:p>
          <a:p>
            <a:pPr marL="0" indent="0">
              <a:buNone/>
            </a:pPr>
            <a:r>
              <a:rPr lang="en-US" dirty="0"/>
              <a:t>    </a:t>
            </a:r>
            <a:r>
              <a:rPr lang="en-US" dirty="0" err="1"/>
              <a:t>csv_reader</a:t>
            </a:r>
            <a:r>
              <a:rPr lang="en-US" dirty="0"/>
              <a:t> = </a:t>
            </a:r>
            <a:r>
              <a:rPr lang="en-US" dirty="0" err="1"/>
              <a:t>csv.reader</a:t>
            </a:r>
            <a:r>
              <a:rPr lang="en-US" dirty="0"/>
              <a:t>(f)</a:t>
            </a:r>
          </a:p>
          <a:p>
            <a:pPr marL="0" indent="0">
              <a:buNone/>
            </a:pPr>
            <a:r>
              <a:rPr lang="en-US" dirty="0"/>
              <a:t>    next(</a:t>
            </a:r>
            <a:r>
              <a:rPr lang="en-US" dirty="0" err="1"/>
              <a:t>csv_reader</a:t>
            </a:r>
            <a:r>
              <a:rPr lang="en-US" dirty="0"/>
              <a:t>) # Skip the header row</a:t>
            </a:r>
          </a:p>
          <a:p>
            <a:pPr marL="0" indent="0">
              <a:buNone/>
            </a:pPr>
            <a:r>
              <a:rPr lang="en-US" dirty="0"/>
              <a:t>    for row in </a:t>
            </a:r>
            <a:r>
              <a:rPr lang="en-US" dirty="0" err="1"/>
              <a:t>csv_reader</a:t>
            </a:r>
            <a:r>
              <a:rPr lang="en-US" dirty="0"/>
              <a:t>:</a:t>
            </a:r>
          </a:p>
          <a:p>
            <a:pPr marL="0" indent="0">
              <a:buNone/>
            </a:pPr>
            <a:r>
              <a:rPr lang="en-US" dirty="0"/>
              <a:t>        # each 'row' is a list of strings</a:t>
            </a:r>
          </a:p>
          <a:p>
            <a:pPr marL="0" indent="0">
              <a:buNone/>
            </a:pPr>
            <a:r>
              <a:rPr lang="en-US" dirty="0"/>
              <a:t>        print(</a:t>
            </a:r>
            <a:r>
              <a:rPr lang="en-US" dirty="0" err="1"/>
              <a:t>f"Name</a:t>
            </a:r>
            <a:r>
              <a:rPr lang="en-US" dirty="0"/>
              <a:t>: {row[0]}, Email: {row[1]}")</a:t>
            </a:r>
          </a:p>
        </p:txBody>
      </p:sp>
    </p:spTree>
    <p:extLst>
      <p:ext uri="{BB962C8B-B14F-4D97-AF65-F5344CB8AC3E}">
        <p14:creationId xmlns:p14="http://schemas.microsoft.com/office/powerpoint/2010/main" val="2524292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Better Way to Save Our Data: </a:t>
            </a:r>
            <a:r>
              <a:rPr lang="en-US" b="1" dirty="0" smtClean="0"/>
              <a:t>JSON</a:t>
            </a:r>
            <a:endParaRPr lang="en-US" dirty="0"/>
          </a:p>
        </p:txBody>
      </p:sp>
      <p:sp>
        <p:nvSpPr>
          <p:cNvPr id="3" name="Content Placeholder 2"/>
          <p:cNvSpPr>
            <a:spLocks noGrp="1"/>
          </p:cNvSpPr>
          <p:nvPr>
            <p:ph idx="1"/>
          </p:nvPr>
        </p:nvSpPr>
        <p:spPr/>
        <p:txBody>
          <a:bodyPr>
            <a:normAutofit/>
          </a:bodyPr>
          <a:lstStyle/>
          <a:p>
            <a:r>
              <a:rPr lang="en-US" dirty="0"/>
              <a:t>While CSV is good for tables, the best way to save native Python data structures like lists and dictionaries is </a:t>
            </a:r>
            <a:r>
              <a:rPr lang="en-US" b="1" dirty="0"/>
              <a:t>JSON (JavaScript Object Notation)</a:t>
            </a:r>
            <a:r>
              <a:rPr lang="en-US" dirty="0"/>
              <a:t>. It's human-readable and maps almost perfectly to Python's syntax</a:t>
            </a:r>
            <a:r>
              <a:rPr lang="en-US" dirty="0" smtClean="0"/>
              <a:t>.</a:t>
            </a:r>
          </a:p>
          <a:p>
            <a:endParaRPr lang="en-US" dirty="0"/>
          </a:p>
          <a:p>
            <a:r>
              <a:rPr lang="en-US" dirty="0"/>
              <a:t>The </a:t>
            </a:r>
            <a:r>
              <a:rPr lang="en-US" dirty="0" err="1"/>
              <a:t>json</a:t>
            </a:r>
            <a:r>
              <a:rPr lang="en-US" dirty="0"/>
              <a:t> module is the tool for this</a:t>
            </a:r>
            <a:r>
              <a:rPr lang="en-US" dirty="0" smtClean="0"/>
              <a:t>.</a:t>
            </a:r>
          </a:p>
          <a:p>
            <a:pPr lvl="1"/>
            <a:r>
              <a:rPr lang="en-US" dirty="0" err="1"/>
              <a:t>json.dump</a:t>
            </a:r>
            <a:r>
              <a:rPr lang="en-US" dirty="0"/>
              <a:t>(</a:t>
            </a:r>
            <a:r>
              <a:rPr lang="en-US" dirty="0" err="1"/>
              <a:t>python_object</a:t>
            </a:r>
            <a:r>
              <a:rPr lang="en-US" dirty="0"/>
              <a:t>, </a:t>
            </a:r>
            <a:r>
              <a:rPr lang="en-US" dirty="0" err="1"/>
              <a:t>file_object</a:t>
            </a:r>
            <a:r>
              <a:rPr lang="en-US" dirty="0"/>
              <a:t>): </a:t>
            </a:r>
            <a:r>
              <a:rPr lang="en-US" b="1" dirty="0"/>
              <a:t>Dumps</a:t>
            </a:r>
            <a:r>
              <a:rPr lang="en-US" dirty="0"/>
              <a:t> a Python object into a file.</a:t>
            </a:r>
          </a:p>
          <a:p>
            <a:pPr lvl="1"/>
            <a:r>
              <a:rPr lang="en-US" dirty="0" err="1"/>
              <a:t>json.load</a:t>
            </a:r>
            <a:r>
              <a:rPr lang="en-US" dirty="0"/>
              <a:t>(</a:t>
            </a:r>
            <a:r>
              <a:rPr lang="en-US" dirty="0" err="1"/>
              <a:t>file_object</a:t>
            </a:r>
            <a:r>
              <a:rPr lang="en-US" dirty="0"/>
              <a:t>): </a:t>
            </a:r>
            <a:r>
              <a:rPr lang="en-US" b="1" dirty="0"/>
              <a:t>Loads</a:t>
            </a:r>
            <a:r>
              <a:rPr lang="en-US" dirty="0"/>
              <a:t> a JSON file back into a Python object.</a:t>
            </a:r>
          </a:p>
          <a:p>
            <a:endParaRPr lang="en-US" dirty="0"/>
          </a:p>
        </p:txBody>
      </p:sp>
    </p:spTree>
    <p:extLst>
      <p:ext uri="{BB962C8B-B14F-4D97-AF65-F5344CB8AC3E}">
        <p14:creationId xmlns:p14="http://schemas.microsoft.com/office/powerpoint/2010/main" val="3927430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52400"/>
            <a:ext cx="10654348" cy="6461760"/>
          </a:xfrm>
        </p:spPr>
        <p:txBody>
          <a:bodyPr>
            <a:normAutofit fontScale="62500" lnSpcReduction="20000"/>
          </a:bodyPr>
          <a:lstStyle/>
          <a:p>
            <a:pPr marL="0" indent="0">
              <a:buNone/>
            </a:pPr>
            <a:r>
              <a:rPr lang="en-US" dirty="0"/>
              <a:t>import </a:t>
            </a:r>
            <a:r>
              <a:rPr lang="en-US" dirty="0" err="1"/>
              <a:t>json</a:t>
            </a:r>
            <a:endParaRPr lang="en-US" dirty="0"/>
          </a:p>
          <a:p>
            <a:pPr marL="0" indent="0">
              <a:buNone/>
            </a:pPr>
            <a:endParaRPr lang="en-US" dirty="0"/>
          </a:p>
          <a:p>
            <a:pPr marL="0" indent="0">
              <a:buNone/>
            </a:pPr>
            <a:r>
              <a:rPr lang="en-US" dirty="0"/>
              <a:t># Let's save our contact book</a:t>
            </a:r>
          </a:p>
          <a:p>
            <a:pPr marL="0" indent="0">
              <a:buNone/>
            </a:pPr>
            <a:r>
              <a:rPr lang="en-US" dirty="0" err="1"/>
              <a:t>contact_book</a:t>
            </a:r>
            <a:r>
              <a:rPr lang="en-US" dirty="0"/>
              <a:t> = {</a:t>
            </a:r>
          </a:p>
          <a:p>
            <a:pPr marL="0" indent="0">
              <a:buNone/>
            </a:pPr>
            <a:r>
              <a:rPr lang="en-US" dirty="0"/>
              <a:t>    "Alice": {"phone": "555-1234", "email": "alice@example.com"},</a:t>
            </a:r>
          </a:p>
          <a:p>
            <a:pPr marL="0" indent="0">
              <a:buNone/>
            </a:pPr>
            <a:r>
              <a:rPr lang="en-US" dirty="0"/>
              <a:t>    "Bob": {"phone": "555-5678", "email": "bob@example.com"}</a:t>
            </a:r>
          </a:p>
          <a:p>
            <a:pPr marL="0" indent="0">
              <a:buNone/>
            </a:pPr>
            <a:r>
              <a:rPr lang="en-US" dirty="0"/>
              <a:t>}</a:t>
            </a:r>
          </a:p>
          <a:p>
            <a:pPr marL="0" indent="0">
              <a:buNone/>
            </a:pPr>
            <a:endParaRPr lang="en-US" dirty="0"/>
          </a:p>
          <a:p>
            <a:pPr marL="0" indent="0">
              <a:buNone/>
            </a:pPr>
            <a:r>
              <a:rPr lang="en-US" dirty="0"/>
              <a:t># --- SAVING (DUMPING) ---</a:t>
            </a:r>
          </a:p>
          <a:p>
            <a:pPr marL="0" indent="0">
              <a:buNone/>
            </a:pPr>
            <a:r>
              <a:rPr lang="en-US" dirty="0"/>
              <a:t>with open("</a:t>
            </a:r>
            <a:r>
              <a:rPr lang="en-US" dirty="0" err="1"/>
              <a:t>contacts.json</a:t>
            </a:r>
            <a:r>
              <a:rPr lang="en-US" dirty="0"/>
              <a:t>", "w") as f:</a:t>
            </a:r>
          </a:p>
          <a:p>
            <a:pPr marL="0" indent="0">
              <a:buNone/>
            </a:pPr>
            <a:r>
              <a:rPr lang="en-US" dirty="0"/>
              <a:t>    </a:t>
            </a:r>
            <a:r>
              <a:rPr lang="en-US" dirty="0" err="1"/>
              <a:t>json.dump</a:t>
            </a:r>
            <a:r>
              <a:rPr lang="en-US" dirty="0"/>
              <a:t>(</a:t>
            </a:r>
            <a:r>
              <a:rPr lang="en-US" dirty="0" err="1"/>
              <a:t>contact_book</a:t>
            </a:r>
            <a:r>
              <a:rPr lang="en-US" dirty="0"/>
              <a:t>, f, indent=4) # indent makes it readable</a:t>
            </a:r>
          </a:p>
          <a:p>
            <a:pPr marL="0" indent="0">
              <a:buNone/>
            </a:pPr>
            <a:endParaRPr lang="en-US" dirty="0"/>
          </a:p>
          <a:p>
            <a:pPr marL="0" indent="0">
              <a:buNone/>
            </a:pPr>
            <a:r>
              <a:rPr lang="en-US" dirty="0"/>
              <a:t># --- LOADING ---</a:t>
            </a:r>
          </a:p>
          <a:p>
            <a:pPr marL="0" indent="0">
              <a:buNone/>
            </a:pPr>
            <a:r>
              <a:rPr lang="en-US" dirty="0"/>
              <a:t>with open("</a:t>
            </a:r>
            <a:r>
              <a:rPr lang="en-US" dirty="0" err="1"/>
              <a:t>contacts.json</a:t>
            </a:r>
            <a:r>
              <a:rPr lang="en-US" dirty="0"/>
              <a:t>", "r") as f:</a:t>
            </a:r>
          </a:p>
          <a:p>
            <a:pPr marL="0" indent="0">
              <a:buNone/>
            </a:pPr>
            <a:r>
              <a:rPr lang="en-US" dirty="0"/>
              <a:t>    </a:t>
            </a:r>
            <a:r>
              <a:rPr lang="en-US" dirty="0" err="1"/>
              <a:t>loaded_contacts</a:t>
            </a:r>
            <a:r>
              <a:rPr lang="en-US" dirty="0"/>
              <a:t> = </a:t>
            </a:r>
            <a:r>
              <a:rPr lang="en-US" dirty="0" err="1"/>
              <a:t>json.load</a:t>
            </a:r>
            <a:r>
              <a:rPr lang="en-US" dirty="0"/>
              <a:t>(f)</a:t>
            </a:r>
          </a:p>
          <a:p>
            <a:pPr marL="0" indent="0">
              <a:buNone/>
            </a:pPr>
            <a:endParaRPr lang="en-US" dirty="0"/>
          </a:p>
          <a:p>
            <a:pPr marL="0" indent="0">
              <a:buNone/>
            </a:pPr>
            <a:r>
              <a:rPr lang="en-US" dirty="0"/>
              <a:t>print(</a:t>
            </a:r>
            <a:r>
              <a:rPr lang="en-US" dirty="0" err="1"/>
              <a:t>loaded_contacts</a:t>
            </a:r>
            <a:r>
              <a:rPr lang="en-US" dirty="0"/>
              <a:t>["Alice"]["email"]) # -&gt; alice@example.com</a:t>
            </a:r>
          </a:p>
        </p:txBody>
      </p:sp>
    </p:spTree>
    <p:extLst>
      <p:ext uri="{BB962C8B-B14F-4D97-AF65-F5344CB8AC3E}">
        <p14:creationId xmlns:p14="http://schemas.microsoft.com/office/powerpoint/2010/main" val="3926986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In-Class </a:t>
            </a:r>
            <a:r>
              <a:rPr lang="en-US" b="1" dirty="0" smtClean="0"/>
              <a:t>Exercise: </a:t>
            </a:r>
            <a:r>
              <a:rPr lang="en-US" b="1" dirty="0"/>
              <a:t>Save and Load a Configuration</a:t>
            </a:r>
            <a:endParaRPr lang="en-US" dirty="0"/>
          </a:p>
        </p:txBody>
      </p:sp>
      <p:sp>
        <p:nvSpPr>
          <p:cNvPr id="3" name="Content Placeholder 2"/>
          <p:cNvSpPr>
            <a:spLocks noGrp="1"/>
          </p:cNvSpPr>
          <p:nvPr>
            <p:ph idx="1"/>
          </p:nvPr>
        </p:nvSpPr>
        <p:spPr/>
        <p:txBody>
          <a:bodyPr/>
          <a:lstStyle/>
          <a:p>
            <a:r>
              <a:rPr lang="en-US" dirty="0"/>
              <a:t>Create a Python dictionary representing a user's settings: settings = {"theme": "dark", "</a:t>
            </a:r>
            <a:r>
              <a:rPr lang="en-US" dirty="0" err="1"/>
              <a:t>notifications_enabled</a:t>
            </a:r>
            <a:r>
              <a:rPr lang="en-US" dirty="0"/>
              <a:t>": True, "</a:t>
            </a:r>
            <a:r>
              <a:rPr lang="en-US" dirty="0" err="1"/>
              <a:t>font_size</a:t>
            </a:r>
            <a:r>
              <a:rPr lang="en-US" dirty="0"/>
              <a:t>": 14}.</a:t>
            </a:r>
          </a:p>
          <a:p>
            <a:r>
              <a:rPr lang="en-US" dirty="0"/>
              <a:t>Use the </a:t>
            </a:r>
            <a:r>
              <a:rPr lang="en-US" dirty="0" err="1"/>
              <a:t>json</a:t>
            </a:r>
            <a:r>
              <a:rPr lang="en-US" dirty="0"/>
              <a:t> module to dump this dictionary into a file named </a:t>
            </a:r>
            <a:r>
              <a:rPr lang="en-US" dirty="0" err="1"/>
              <a:t>settings.json</a:t>
            </a:r>
            <a:r>
              <a:rPr lang="en-US" dirty="0"/>
              <a:t>.</a:t>
            </a:r>
          </a:p>
          <a:p>
            <a:r>
              <a:rPr lang="en-US" dirty="0"/>
              <a:t>Write a second piece of code that loads </a:t>
            </a:r>
            <a:r>
              <a:rPr lang="en-US" dirty="0" err="1"/>
              <a:t>settings.json</a:t>
            </a:r>
            <a:r>
              <a:rPr lang="en-US" dirty="0"/>
              <a:t> back into a new variable and prints the value of the "theme" key</a:t>
            </a:r>
            <a:r>
              <a:rPr lang="en-US" dirty="0" smtClean="0"/>
              <a:t>.</a:t>
            </a:r>
            <a:endParaRPr lang="en-US" dirty="0"/>
          </a:p>
        </p:txBody>
      </p:sp>
    </p:spTree>
    <p:extLst>
      <p:ext uri="{BB962C8B-B14F-4D97-AF65-F5344CB8AC3E}">
        <p14:creationId xmlns:p14="http://schemas.microsoft.com/office/powerpoint/2010/main" val="2551237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Best Practices &amp; The Hands-On Lab</a:t>
            </a:r>
            <a:br>
              <a:rPr lang="en-US" b="1" dirty="0"/>
            </a:br>
            <a:r>
              <a:rPr lang="en-US" sz="2400" b="1" dirty="0"/>
              <a:t>Error Handling for </a:t>
            </a:r>
            <a:r>
              <a:rPr lang="en-US" sz="2400" b="1" dirty="0" smtClean="0"/>
              <a:t>Files</a:t>
            </a:r>
            <a:endParaRPr lang="en-US" sz="2400" dirty="0"/>
          </a:p>
        </p:txBody>
      </p:sp>
      <p:sp>
        <p:nvSpPr>
          <p:cNvPr id="3" name="Content Placeholder 2"/>
          <p:cNvSpPr>
            <a:spLocks noGrp="1"/>
          </p:cNvSpPr>
          <p:nvPr>
            <p:ph idx="1"/>
          </p:nvPr>
        </p:nvSpPr>
        <p:spPr/>
        <p:txBody>
          <a:bodyPr/>
          <a:lstStyle/>
          <a:p>
            <a:r>
              <a:rPr lang="en-US" dirty="0"/>
              <a:t>What happens if you try to read a file that doesn't exist? Your program crashes with a </a:t>
            </a:r>
            <a:r>
              <a:rPr lang="en-US" dirty="0" err="1"/>
              <a:t>FileNotFoundError</a:t>
            </a:r>
            <a:r>
              <a:rPr lang="en-US" dirty="0"/>
              <a:t>. We can handle this gracefully using try...except</a:t>
            </a:r>
            <a:r>
              <a:rPr lang="en-US" dirty="0" smtClean="0"/>
              <a:t>.</a:t>
            </a:r>
          </a:p>
          <a:p>
            <a:endParaRPr lang="en-US" dirty="0"/>
          </a:p>
        </p:txBody>
      </p:sp>
    </p:spTree>
    <p:extLst>
      <p:ext uri="{BB962C8B-B14F-4D97-AF65-F5344CB8AC3E}">
        <p14:creationId xmlns:p14="http://schemas.microsoft.com/office/powerpoint/2010/main" val="3027586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518160"/>
            <a:ext cx="10456228" cy="5273041"/>
          </a:xfrm>
        </p:spPr>
        <p:txBody>
          <a:bodyPr>
            <a:normAutofit/>
          </a:bodyPr>
          <a:lstStyle/>
          <a:p>
            <a:pPr marL="0" indent="0">
              <a:buNone/>
            </a:pPr>
            <a:r>
              <a:rPr lang="en-US" dirty="0"/>
              <a:t>try:</a:t>
            </a:r>
          </a:p>
          <a:p>
            <a:pPr marL="0" indent="0">
              <a:buNone/>
            </a:pPr>
            <a:r>
              <a:rPr lang="en-US" dirty="0"/>
              <a:t>    with open("non_existent_file.txt", "r") as f:</a:t>
            </a:r>
          </a:p>
          <a:p>
            <a:pPr marL="0" indent="0">
              <a:buNone/>
            </a:pPr>
            <a:r>
              <a:rPr lang="en-US" dirty="0"/>
              <a:t>        print(</a:t>
            </a:r>
            <a:r>
              <a:rPr lang="en-US" dirty="0" err="1"/>
              <a:t>f.read</a:t>
            </a:r>
            <a:r>
              <a:rPr lang="en-US" dirty="0"/>
              <a:t>())</a:t>
            </a:r>
          </a:p>
          <a:p>
            <a:pPr marL="0" indent="0">
              <a:buNone/>
            </a:pPr>
            <a:r>
              <a:rPr lang="en-US" dirty="0"/>
              <a:t>except </a:t>
            </a:r>
            <a:r>
              <a:rPr lang="en-US" dirty="0" err="1"/>
              <a:t>FileNotFoundError</a:t>
            </a:r>
            <a:r>
              <a:rPr lang="en-US" dirty="0"/>
              <a:t>:</a:t>
            </a:r>
          </a:p>
          <a:p>
            <a:pPr marL="0" indent="0">
              <a:buNone/>
            </a:pPr>
            <a:r>
              <a:rPr lang="en-US" dirty="0"/>
              <a:t>    print("Error: The file was not found. Please check the path.")</a:t>
            </a:r>
          </a:p>
          <a:p>
            <a:pPr marL="0" indent="0">
              <a:buNone/>
            </a:pPr>
            <a:r>
              <a:rPr lang="en-US" dirty="0"/>
              <a:t>except </a:t>
            </a:r>
            <a:r>
              <a:rPr lang="en-US" dirty="0" err="1"/>
              <a:t>PermissionError</a:t>
            </a:r>
            <a:r>
              <a:rPr lang="en-US" dirty="0"/>
              <a:t>:</a:t>
            </a:r>
          </a:p>
          <a:p>
            <a:pPr marL="0" indent="0">
              <a:buNone/>
            </a:pPr>
            <a:r>
              <a:rPr lang="en-US" dirty="0"/>
              <a:t>    print("Error: You do not have permission to read this file.")</a:t>
            </a:r>
          </a:p>
        </p:txBody>
      </p:sp>
    </p:spTree>
    <p:extLst>
      <p:ext uri="{BB962C8B-B14F-4D97-AF65-F5344CB8AC3E}">
        <p14:creationId xmlns:p14="http://schemas.microsoft.com/office/powerpoint/2010/main" val="1121329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Hands-On Lab: Log File </a:t>
            </a:r>
            <a:r>
              <a:rPr lang="en-US" b="1" dirty="0" smtClean="0"/>
              <a:t>Analyzer</a:t>
            </a:r>
            <a:endParaRPr lang="en-US" dirty="0"/>
          </a:p>
        </p:txBody>
      </p:sp>
      <p:sp>
        <p:nvSpPr>
          <p:cNvPr id="3" name="Content Placeholder 2"/>
          <p:cNvSpPr>
            <a:spLocks noGrp="1"/>
          </p:cNvSpPr>
          <p:nvPr>
            <p:ph idx="1"/>
          </p:nvPr>
        </p:nvSpPr>
        <p:spPr/>
        <p:txBody>
          <a:bodyPr/>
          <a:lstStyle/>
          <a:p>
            <a:r>
              <a:rPr lang="en-US" b="1" dirty="0"/>
              <a:t>Goal:</a:t>
            </a:r>
            <a:r>
              <a:rPr lang="en-US" dirty="0"/>
              <a:t> You are given a log file from a server. Your task is to read the file, parse it, and count the number of "ERROR" and "WARNING" messages</a:t>
            </a:r>
            <a:r>
              <a:rPr lang="en-US" dirty="0" smtClean="0"/>
              <a:t>.</a:t>
            </a:r>
          </a:p>
          <a:p>
            <a:r>
              <a:rPr lang="en-US" b="1" dirty="0"/>
              <a:t>Sample </a:t>
            </a:r>
            <a:r>
              <a:rPr lang="en-US" b="1" dirty="0" smtClean="0"/>
              <a:t>log.txt</a:t>
            </a:r>
          </a:p>
          <a:p>
            <a:r>
              <a:rPr lang="en-US" dirty="0"/>
              <a:t>Create a new file log_analyzer.py</a:t>
            </a:r>
            <a:r>
              <a:rPr lang="en-US" dirty="0" smtClean="0"/>
              <a:t>.</a:t>
            </a:r>
            <a:endParaRPr lang="en-US" dirty="0"/>
          </a:p>
        </p:txBody>
      </p:sp>
    </p:spTree>
    <p:extLst>
      <p:ext uri="{BB962C8B-B14F-4D97-AF65-F5344CB8AC3E}">
        <p14:creationId xmlns:p14="http://schemas.microsoft.com/office/powerpoint/2010/main" val="2677041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Part 1: Reading the </a:t>
            </a:r>
            <a:r>
              <a:rPr lang="en-US" b="1" dirty="0" smtClean="0"/>
              <a:t>File</a:t>
            </a:r>
            <a:endParaRPr lang="en-US" dirty="0"/>
          </a:p>
        </p:txBody>
      </p:sp>
      <p:sp>
        <p:nvSpPr>
          <p:cNvPr id="3" name="Content Placeholder 2"/>
          <p:cNvSpPr>
            <a:spLocks noGrp="1"/>
          </p:cNvSpPr>
          <p:nvPr>
            <p:ph idx="1"/>
          </p:nvPr>
        </p:nvSpPr>
        <p:spPr/>
        <p:txBody>
          <a:bodyPr/>
          <a:lstStyle/>
          <a:p>
            <a:r>
              <a:rPr lang="en-US" dirty="0"/>
              <a:t>Create a dictionary to store your counts: </a:t>
            </a:r>
            <a:r>
              <a:rPr lang="en-US" dirty="0" err="1"/>
              <a:t>log_counts</a:t>
            </a:r>
            <a:r>
              <a:rPr lang="en-US" dirty="0"/>
              <a:t> = {"ERROR": 0, "WARNING": 0}.</a:t>
            </a:r>
          </a:p>
          <a:p>
            <a:r>
              <a:rPr lang="en-US" dirty="0"/>
              <a:t>Use a with open("log.txt", "r") as f: block to open the log file.</a:t>
            </a:r>
          </a:p>
          <a:p>
            <a:r>
              <a:rPr lang="en-US" dirty="0"/>
              <a:t>Use a for loop to iterate through each line in the file</a:t>
            </a:r>
            <a:r>
              <a:rPr lang="en-US" dirty="0" smtClean="0"/>
              <a:t>.</a:t>
            </a:r>
            <a:endParaRPr lang="en-US" dirty="0"/>
          </a:p>
        </p:txBody>
      </p:sp>
    </p:spTree>
    <p:extLst>
      <p:ext uri="{BB962C8B-B14F-4D97-AF65-F5344CB8AC3E}">
        <p14:creationId xmlns:p14="http://schemas.microsoft.com/office/powerpoint/2010/main" val="2350505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 2: Parsing and Counting</a:t>
            </a:r>
            <a:endParaRPr lang="en-US" dirty="0"/>
          </a:p>
        </p:txBody>
      </p:sp>
      <p:sp>
        <p:nvSpPr>
          <p:cNvPr id="3" name="Content Placeholder 2"/>
          <p:cNvSpPr>
            <a:spLocks noGrp="1"/>
          </p:cNvSpPr>
          <p:nvPr>
            <p:ph idx="1"/>
          </p:nvPr>
        </p:nvSpPr>
        <p:spPr/>
        <p:txBody>
          <a:bodyPr>
            <a:normAutofit fontScale="92500"/>
          </a:bodyPr>
          <a:lstStyle/>
          <a:p>
            <a:r>
              <a:rPr lang="en-US" dirty="0"/>
              <a:t>Inside the loop, you need to check what kind of log message each line is.</a:t>
            </a:r>
          </a:p>
          <a:p>
            <a:r>
              <a:rPr lang="en-US" dirty="0"/>
              <a:t>Use string methods. A good approach is to split the line by the colon (:) character. The first part will be the log level (e.g., 'INFO', 'ERROR').</a:t>
            </a:r>
            <a:br>
              <a:rPr lang="en-US" dirty="0"/>
            </a:br>
            <a:r>
              <a:rPr lang="en-US" dirty="0"/>
              <a:t>parts = </a:t>
            </a:r>
            <a:r>
              <a:rPr lang="en-US" dirty="0" err="1"/>
              <a:t>line.strip</a:t>
            </a:r>
            <a:r>
              <a:rPr lang="en-US" dirty="0"/>
              <a:t>().split(":")</a:t>
            </a:r>
            <a:br>
              <a:rPr lang="en-US" dirty="0"/>
            </a:br>
            <a:r>
              <a:rPr lang="en-US" dirty="0" err="1"/>
              <a:t>log_level</a:t>
            </a:r>
            <a:r>
              <a:rPr lang="en-US" dirty="0"/>
              <a:t> = parts[0]</a:t>
            </a:r>
          </a:p>
          <a:p>
            <a:r>
              <a:rPr lang="en-US" dirty="0"/>
              <a:t>Use an if/</a:t>
            </a:r>
            <a:r>
              <a:rPr lang="en-US" dirty="0" err="1"/>
              <a:t>elif</a:t>
            </a:r>
            <a:r>
              <a:rPr lang="en-US" dirty="0"/>
              <a:t> statement to check if the </a:t>
            </a:r>
            <a:r>
              <a:rPr lang="en-US" dirty="0" err="1"/>
              <a:t>log_level</a:t>
            </a:r>
            <a:r>
              <a:rPr lang="en-US" dirty="0"/>
              <a:t> is "ERROR" or "WARNING".</a:t>
            </a:r>
          </a:p>
          <a:p>
            <a:r>
              <a:rPr lang="en-US" dirty="0"/>
              <a:t>If it matches, increment the corresponding counter in your </a:t>
            </a:r>
            <a:r>
              <a:rPr lang="en-US" dirty="0" err="1"/>
              <a:t>log_counts</a:t>
            </a:r>
            <a:r>
              <a:rPr lang="en-US" dirty="0"/>
              <a:t> dictionary</a:t>
            </a:r>
            <a:r>
              <a:rPr lang="en-US" dirty="0" smtClean="0"/>
              <a:t>.</a:t>
            </a:r>
            <a:endParaRPr lang="en-US" dirty="0"/>
          </a:p>
        </p:txBody>
      </p:sp>
    </p:spTree>
    <p:extLst>
      <p:ext uri="{BB962C8B-B14F-4D97-AF65-F5344CB8AC3E}">
        <p14:creationId xmlns:p14="http://schemas.microsoft.com/office/powerpoint/2010/main" val="825677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48BE-C08E-EB45-A9F1-A011B55DA820}"/>
              </a:ext>
            </a:extLst>
          </p:cNvPr>
          <p:cNvSpPr>
            <a:spLocks noGrp="1"/>
          </p:cNvSpPr>
          <p:nvPr>
            <p:ph type="title"/>
          </p:nvPr>
        </p:nvSpPr>
        <p:spPr/>
        <p:txBody>
          <a:bodyPr>
            <a:normAutofit/>
          </a:bodyPr>
          <a:lstStyle/>
          <a:p>
            <a:r>
              <a:rPr lang="en-US" dirty="0"/>
              <a:t>BEYOND VOLATILE MEMORY: INTRODUCTION TO FILE I/O</a:t>
            </a:r>
          </a:p>
        </p:txBody>
      </p:sp>
      <p:sp>
        <p:nvSpPr>
          <p:cNvPr id="3" name="Content Placeholder 2">
            <a:extLst>
              <a:ext uri="{FF2B5EF4-FFF2-40B4-BE49-F238E27FC236}">
                <a16:creationId xmlns:a16="http://schemas.microsoft.com/office/drawing/2014/main" id="{D0B6F13E-FE8D-5687-CD3B-D7FB7F843505}"/>
              </a:ext>
            </a:extLst>
          </p:cNvPr>
          <p:cNvSpPr>
            <a:spLocks noGrp="1"/>
          </p:cNvSpPr>
          <p:nvPr>
            <p:ph idx="1"/>
          </p:nvPr>
        </p:nvSpPr>
        <p:spPr/>
        <p:txBody>
          <a:bodyPr/>
          <a:lstStyle/>
          <a:p>
            <a:pPr marL="0" indent="0">
              <a:buNone/>
            </a:pPr>
            <a:r>
              <a:rPr lang="en-US" b="1" dirty="0"/>
              <a:t>Welcome back!</a:t>
            </a:r>
            <a:r>
              <a:rPr lang="en-US" dirty="0"/>
              <a:t> Until now, our programs have had amnesia. Every time we run them, they start from a blank slate, and any data we create—like a to-do list or a contact book—vanishes the moment the program ends. Today, we solve that. We'll learn how to read from and write to files, allowing our applications to save their state, load data, and interact with the outside world.</a:t>
            </a:r>
            <a:endParaRPr lang="en-US" dirty="0"/>
          </a:p>
        </p:txBody>
      </p:sp>
    </p:spTree>
    <p:extLst>
      <p:ext uri="{BB962C8B-B14F-4D97-AF65-F5344CB8AC3E}">
        <p14:creationId xmlns:p14="http://schemas.microsoft.com/office/powerpoint/2010/main" val="2761768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 3: Reporting the Results</a:t>
            </a:r>
            <a:endParaRPr lang="en-US" dirty="0"/>
          </a:p>
        </p:txBody>
      </p:sp>
      <p:sp>
        <p:nvSpPr>
          <p:cNvPr id="3" name="Content Placeholder 2"/>
          <p:cNvSpPr>
            <a:spLocks noGrp="1"/>
          </p:cNvSpPr>
          <p:nvPr>
            <p:ph idx="1"/>
          </p:nvPr>
        </p:nvSpPr>
        <p:spPr/>
        <p:txBody>
          <a:bodyPr/>
          <a:lstStyle/>
          <a:p>
            <a:r>
              <a:rPr lang="en-US" dirty="0"/>
              <a:t>After the loop has finished, print the final counts from your dictionary in a user-friendly format.</a:t>
            </a:r>
          </a:p>
          <a:p>
            <a:endParaRPr lang="en-US" dirty="0"/>
          </a:p>
        </p:txBody>
      </p:sp>
    </p:spTree>
    <p:extLst>
      <p:ext uri="{BB962C8B-B14F-4D97-AF65-F5344CB8AC3E}">
        <p14:creationId xmlns:p14="http://schemas.microsoft.com/office/powerpoint/2010/main" val="417843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Challenge / Bonus Features: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Function Refactoring:</a:t>
            </a:r>
            <a:r>
              <a:rPr lang="en-US" dirty="0"/>
              <a:t> Encapsulate your logic into a function </a:t>
            </a:r>
            <a:r>
              <a:rPr lang="en-US" dirty="0" err="1"/>
              <a:t>analyze_log</a:t>
            </a:r>
            <a:r>
              <a:rPr lang="en-US" dirty="0"/>
              <a:t>(</a:t>
            </a:r>
            <a:r>
              <a:rPr lang="en-US" dirty="0" err="1"/>
              <a:t>filepath</a:t>
            </a:r>
            <a:r>
              <a:rPr lang="en-US" dirty="0"/>
              <a:t>) that takes the file path as an argument and returns the counts dictionary.</a:t>
            </a:r>
          </a:p>
          <a:p>
            <a:r>
              <a:rPr lang="en-US" b="1" dirty="0"/>
              <a:t>Command-Line Arguments:</a:t>
            </a:r>
            <a:r>
              <a:rPr lang="en-US" dirty="0"/>
              <a:t> Use </a:t>
            </a:r>
            <a:r>
              <a:rPr lang="en-US" dirty="0" err="1"/>
              <a:t>sys.argv</a:t>
            </a:r>
            <a:r>
              <a:rPr lang="en-US" dirty="0"/>
              <a:t> so the user can provide the log file path from the command line (e.g., python log_analyzer.py log.txt).</a:t>
            </a:r>
          </a:p>
          <a:p>
            <a:r>
              <a:rPr lang="en-US" b="1" dirty="0"/>
              <a:t>Error Handling:</a:t>
            </a:r>
            <a:r>
              <a:rPr lang="en-US" dirty="0"/>
              <a:t> Wrap your file opening logic in a try...except </a:t>
            </a:r>
            <a:r>
              <a:rPr lang="en-US" dirty="0" err="1"/>
              <a:t>FileNotFoundError</a:t>
            </a:r>
            <a:r>
              <a:rPr lang="en-US" dirty="0"/>
              <a:t> block to handle cases where the user provides a bad file path.</a:t>
            </a:r>
          </a:p>
          <a:p>
            <a:r>
              <a:rPr lang="en-US" b="1" dirty="0"/>
              <a:t>CSV Output:</a:t>
            </a:r>
            <a:r>
              <a:rPr lang="en-US" dirty="0"/>
              <a:t> After counting, write the results to a report.csv file with two columns: </a:t>
            </a:r>
            <a:r>
              <a:rPr lang="en-US" dirty="0" err="1"/>
              <a:t>LogLevel</a:t>
            </a:r>
            <a:r>
              <a:rPr lang="en-US" dirty="0"/>
              <a:t> and Count. This will require using the csv module</a:t>
            </a:r>
            <a:r>
              <a:rPr lang="en-US" dirty="0" smtClean="0"/>
              <a:t>.</a:t>
            </a:r>
            <a:endParaRPr lang="en-US" dirty="0"/>
          </a:p>
        </p:txBody>
      </p:sp>
    </p:spTree>
    <p:extLst>
      <p:ext uri="{BB962C8B-B14F-4D97-AF65-F5344CB8AC3E}">
        <p14:creationId xmlns:p14="http://schemas.microsoft.com/office/powerpoint/2010/main" val="68517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8DA8B-4273-AC00-9162-1EEAE4E184CA}"/>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5D6238A2-A3DC-9ACF-9DC9-93ED83D48387}"/>
              </a:ext>
            </a:extLst>
          </p:cNvPr>
          <p:cNvSpPr>
            <a:spLocks noGrp="1"/>
          </p:cNvSpPr>
          <p:nvPr>
            <p:ph idx="1"/>
          </p:nvPr>
        </p:nvSpPr>
        <p:spPr>
          <a:xfrm>
            <a:off x="1034733" y="1700847"/>
            <a:ext cx="4146868" cy="3541714"/>
          </a:xfrm>
        </p:spPr>
        <p:txBody>
          <a:bodyPr>
            <a:noAutofit/>
          </a:bodyPr>
          <a:lstStyle/>
          <a:p>
            <a:r>
              <a:rPr lang="en-US" sz="1600" b="1" dirty="0"/>
              <a:t>The Fundamentals of Text Files (.txt)</a:t>
            </a:r>
            <a:endParaRPr lang="en-US" sz="1600" dirty="0"/>
          </a:p>
          <a:p>
            <a:pPr lvl="1"/>
            <a:r>
              <a:rPr lang="en-US" sz="1400" dirty="0"/>
              <a:t>What is File I/O? Making Programs Remember</a:t>
            </a:r>
          </a:p>
          <a:p>
            <a:pPr lvl="1"/>
            <a:r>
              <a:rPr lang="en-US" sz="1400" dirty="0"/>
              <a:t>The with open(...) Statement: The Safe and Modern Way</a:t>
            </a:r>
          </a:p>
          <a:p>
            <a:pPr lvl="1"/>
            <a:r>
              <a:rPr lang="en-US" sz="1400" dirty="0"/>
              <a:t>File Modes: Reading ('r'), Writing ('w'), and Appending ('a')</a:t>
            </a:r>
          </a:p>
          <a:p>
            <a:pPr lvl="1"/>
            <a:r>
              <a:rPr lang="en-US" sz="1400" dirty="0"/>
              <a:t>Reading from Files: .read(), .</a:t>
            </a:r>
            <a:r>
              <a:rPr lang="en-US" sz="1400" dirty="0" err="1"/>
              <a:t>readlines</a:t>
            </a:r>
            <a:r>
              <a:rPr lang="en-US" sz="1400" dirty="0"/>
              <a:t>(), and Looping</a:t>
            </a:r>
          </a:p>
          <a:p>
            <a:pPr lvl="1"/>
            <a:r>
              <a:rPr lang="en-US" sz="1400" dirty="0"/>
              <a:t>Writing to Files: .write()</a:t>
            </a:r>
          </a:p>
          <a:p>
            <a:pPr lvl="1"/>
            <a:r>
              <a:rPr lang="en-US" sz="1400" i="1" dirty="0"/>
              <a:t>Interactive Exercise: Saving and Reading a To-Do List (Plain Text)</a:t>
            </a:r>
            <a:endParaRPr lang="en-US" sz="1400" dirty="0"/>
          </a:p>
        </p:txBody>
      </p:sp>
      <p:sp>
        <p:nvSpPr>
          <p:cNvPr id="4" name="Content Placeholder 2">
            <a:extLst>
              <a:ext uri="{FF2B5EF4-FFF2-40B4-BE49-F238E27FC236}">
                <a16:creationId xmlns:a16="http://schemas.microsoft.com/office/drawing/2014/main" id="{5D6238A2-A3DC-9ACF-9DC9-93ED83D48387}"/>
              </a:ext>
            </a:extLst>
          </p:cNvPr>
          <p:cNvSpPr txBox="1">
            <a:spLocks/>
          </p:cNvSpPr>
          <p:nvPr/>
        </p:nvSpPr>
        <p:spPr>
          <a:xfrm>
            <a:off x="6519543" y="1700846"/>
            <a:ext cx="4634548" cy="442563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600" b="1" dirty="0"/>
              <a:t>Working with Structured Data (.csv &amp; JSON)</a:t>
            </a:r>
            <a:endParaRPr lang="en-US" sz="1600" dirty="0"/>
          </a:p>
          <a:p>
            <a:pPr lvl="1"/>
            <a:r>
              <a:rPr lang="en-US" sz="1400" dirty="0"/>
              <a:t>The Problem with Plain Text for Complex Data</a:t>
            </a:r>
          </a:p>
          <a:p>
            <a:pPr lvl="1"/>
            <a:r>
              <a:rPr lang="en-US" sz="1400" dirty="0"/>
              <a:t>Introduction to CSV (Comma-Separated Values)</a:t>
            </a:r>
          </a:p>
          <a:p>
            <a:pPr lvl="1"/>
            <a:r>
              <a:rPr lang="en-US" sz="1400" dirty="0"/>
              <a:t>Reading CSV Files Manually and with the csv Module</a:t>
            </a:r>
          </a:p>
          <a:p>
            <a:pPr lvl="1"/>
            <a:r>
              <a:rPr lang="en-US" sz="1400" b="1" dirty="0"/>
              <a:t>Callback: A Better Way to Save Our Contact Book</a:t>
            </a:r>
            <a:endParaRPr lang="en-US" sz="1400" dirty="0"/>
          </a:p>
          <a:p>
            <a:pPr lvl="1"/>
            <a:r>
              <a:rPr lang="en-US" sz="1400" dirty="0"/>
              <a:t>Introduction to JSON: The Language of Web APIs</a:t>
            </a:r>
          </a:p>
          <a:p>
            <a:pPr lvl="1"/>
            <a:r>
              <a:rPr lang="en-US" sz="1400" dirty="0"/>
              <a:t>Using the </a:t>
            </a:r>
            <a:r>
              <a:rPr lang="en-US" sz="1400" dirty="0" err="1"/>
              <a:t>json</a:t>
            </a:r>
            <a:r>
              <a:rPr lang="en-US" sz="1400" dirty="0"/>
              <a:t> Module: </a:t>
            </a:r>
            <a:r>
              <a:rPr lang="en-US" sz="1400" dirty="0" err="1"/>
              <a:t>json.dump</a:t>
            </a:r>
            <a:r>
              <a:rPr lang="en-US" sz="1400" dirty="0"/>
              <a:t>() and </a:t>
            </a:r>
            <a:r>
              <a:rPr lang="en-US" sz="1400" dirty="0" err="1"/>
              <a:t>json.load</a:t>
            </a:r>
            <a:r>
              <a:rPr lang="en-US" sz="1400" dirty="0"/>
              <a:t>()</a:t>
            </a:r>
          </a:p>
          <a:p>
            <a:pPr lvl="1"/>
            <a:r>
              <a:rPr lang="en-US" sz="1400" i="1" dirty="0"/>
              <a:t>Interactive Exercise: Saving and Loading a Dictionary as </a:t>
            </a:r>
            <a:r>
              <a:rPr lang="en-US" sz="1400" i="1" dirty="0" smtClean="0"/>
              <a:t>JSON</a:t>
            </a:r>
          </a:p>
          <a:p>
            <a:r>
              <a:rPr lang="en-US" sz="1600" b="1" dirty="0"/>
              <a:t>Best Practices &amp; The Hands-On Lab</a:t>
            </a:r>
            <a:endParaRPr lang="en-US" sz="1600" dirty="0"/>
          </a:p>
          <a:p>
            <a:pPr lvl="1"/>
            <a:r>
              <a:rPr lang="en-US" sz="1400" dirty="0"/>
              <a:t>Handling File Paths with </a:t>
            </a:r>
            <a:r>
              <a:rPr lang="en-US" sz="1400" dirty="0" err="1"/>
              <a:t>pathlib</a:t>
            </a:r>
            <a:endParaRPr lang="en-US" sz="1400" dirty="0"/>
          </a:p>
          <a:p>
            <a:pPr lvl="1"/>
            <a:r>
              <a:rPr lang="en-US" sz="1400" dirty="0"/>
              <a:t>Error Handling for Files: try...except </a:t>
            </a:r>
            <a:r>
              <a:rPr lang="en-US" sz="1400" dirty="0" err="1"/>
              <a:t>FileNotFoundError</a:t>
            </a:r>
            <a:endParaRPr lang="en-US" sz="1400" dirty="0"/>
          </a:p>
          <a:p>
            <a:pPr lvl="1"/>
            <a:r>
              <a:rPr lang="en-US" sz="1400" b="1" dirty="0"/>
              <a:t>Hands-On Lab: Log File Analyzer</a:t>
            </a:r>
            <a:endParaRPr lang="en-US" sz="1400" dirty="0"/>
          </a:p>
          <a:p>
            <a:pPr lvl="1"/>
            <a:r>
              <a:rPr lang="en-US" sz="1400" dirty="0"/>
              <a:t>Q&amp;A and </a:t>
            </a:r>
            <a:r>
              <a:rPr lang="en-US" sz="1400" dirty="0" smtClean="0"/>
              <a:t>Wrap-up</a:t>
            </a:r>
            <a:endParaRPr lang="en-US" sz="1400" dirty="0"/>
          </a:p>
        </p:txBody>
      </p:sp>
    </p:spTree>
    <p:extLst>
      <p:ext uri="{BB962C8B-B14F-4D97-AF65-F5344CB8AC3E}">
        <p14:creationId xmlns:p14="http://schemas.microsoft.com/office/powerpoint/2010/main" val="26103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Fundamentals of Text Files (.txt)</a:t>
            </a:r>
            <a:br>
              <a:rPr lang="en-US" b="1" dirty="0"/>
            </a:br>
            <a:r>
              <a:rPr lang="en-US" sz="2400" b="1" dirty="0"/>
              <a:t>What is File I/O</a:t>
            </a:r>
            <a:r>
              <a:rPr lang="en-US" sz="2400" b="1" dirty="0" smtClean="0"/>
              <a:t>?</a:t>
            </a:r>
            <a:endParaRPr lang="en-US" sz="2400" dirty="0"/>
          </a:p>
        </p:txBody>
      </p:sp>
      <p:sp>
        <p:nvSpPr>
          <p:cNvPr id="3" name="Content Placeholder 2"/>
          <p:cNvSpPr>
            <a:spLocks noGrp="1"/>
          </p:cNvSpPr>
          <p:nvPr>
            <p:ph idx="1"/>
          </p:nvPr>
        </p:nvSpPr>
        <p:spPr/>
        <p:txBody>
          <a:bodyPr/>
          <a:lstStyle/>
          <a:p>
            <a:r>
              <a:rPr lang="en-US" dirty="0"/>
              <a:t>File I/O (Input/Output) is the process of a program reading data </a:t>
            </a:r>
            <a:r>
              <a:rPr lang="en-US" i="1" dirty="0"/>
              <a:t>from</a:t>
            </a:r>
            <a:r>
              <a:rPr lang="en-US" dirty="0"/>
              <a:t> a file (input) or writing data </a:t>
            </a:r>
            <a:r>
              <a:rPr lang="en-US" i="1" dirty="0"/>
              <a:t>to</a:t>
            </a:r>
            <a:r>
              <a:rPr lang="en-US" dirty="0"/>
              <a:t> a file (output). This is how we achieve </a:t>
            </a:r>
            <a:r>
              <a:rPr lang="en-US" b="1" dirty="0"/>
              <a:t>persistence</a:t>
            </a:r>
            <a:r>
              <a:rPr lang="en-US" dirty="0"/>
              <a:t>—the ability for data to survive after the program has stopped running</a:t>
            </a:r>
            <a:r>
              <a:rPr lang="en-US" dirty="0" smtClean="0"/>
              <a:t>.</a:t>
            </a:r>
          </a:p>
        </p:txBody>
      </p:sp>
    </p:spTree>
    <p:extLst>
      <p:ext uri="{BB962C8B-B14F-4D97-AF65-F5344CB8AC3E}">
        <p14:creationId xmlns:p14="http://schemas.microsoft.com/office/powerpoint/2010/main" val="2450150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with open(...) Statement: The Safe </a:t>
            </a:r>
            <a:r>
              <a:rPr lang="en-US" b="1" dirty="0" smtClean="0"/>
              <a:t>Way</a:t>
            </a:r>
            <a:endParaRPr lang="en-US" dirty="0"/>
          </a:p>
        </p:txBody>
      </p:sp>
      <p:sp>
        <p:nvSpPr>
          <p:cNvPr id="3" name="Content Placeholder 2"/>
          <p:cNvSpPr>
            <a:spLocks noGrp="1"/>
          </p:cNvSpPr>
          <p:nvPr>
            <p:ph idx="1"/>
          </p:nvPr>
        </p:nvSpPr>
        <p:spPr>
          <a:xfrm>
            <a:off x="1141413" y="2249487"/>
            <a:ext cx="4619308" cy="3541714"/>
          </a:xfrm>
        </p:spPr>
        <p:txBody>
          <a:bodyPr>
            <a:normAutofit lnSpcReduction="10000"/>
          </a:bodyPr>
          <a:lstStyle/>
          <a:p>
            <a:r>
              <a:rPr lang="en-US" dirty="0"/>
              <a:t>To work with a file, you must first open it. The modern, recommended way to do this is with a with statement. This creates a context where the file is open, and it </a:t>
            </a:r>
            <a:r>
              <a:rPr lang="en-US" b="1" dirty="0"/>
              <a:t>automatically and safely closes the file for you</a:t>
            </a:r>
            <a:r>
              <a:rPr lang="en-US" dirty="0"/>
              <a:t> when you are done, even if errors occur.</a:t>
            </a:r>
            <a:endParaRPr lang="en-US" dirty="0"/>
          </a:p>
        </p:txBody>
      </p:sp>
      <p:sp>
        <p:nvSpPr>
          <p:cNvPr id="4" name="TextBox 3"/>
          <p:cNvSpPr txBox="1"/>
          <p:nvPr/>
        </p:nvSpPr>
        <p:spPr>
          <a:xfrm>
            <a:off x="6521131" y="2249487"/>
            <a:ext cx="4526280" cy="2677656"/>
          </a:xfrm>
          <a:prstGeom prst="rect">
            <a:avLst/>
          </a:prstGeom>
          <a:noFill/>
        </p:spPr>
        <p:txBody>
          <a:bodyPr wrap="square" rtlCol="0">
            <a:spAutoFit/>
          </a:bodyPr>
          <a:lstStyle/>
          <a:p>
            <a:r>
              <a:rPr lang="en-US" sz="2400" dirty="0"/>
              <a:t># The 'with' block handles opening and closing the file</a:t>
            </a:r>
          </a:p>
          <a:p>
            <a:r>
              <a:rPr lang="en-US" sz="2400" dirty="0"/>
              <a:t>with open("my_file.txt", "r") as f:</a:t>
            </a:r>
          </a:p>
          <a:p>
            <a:r>
              <a:rPr lang="en-US" sz="2400" dirty="0"/>
              <a:t>    # 'f' is the variable we use to interact with the file object</a:t>
            </a:r>
          </a:p>
          <a:p>
            <a:r>
              <a:rPr lang="en-US" sz="2400" dirty="0"/>
              <a:t>    content = </a:t>
            </a:r>
            <a:r>
              <a:rPr lang="en-US" sz="2400" dirty="0" err="1"/>
              <a:t>f.read</a:t>
            </a:r>
            <a:r>
              <a:rPr lang="en-US" sz="2400" dirty="0"/>
              <a:t>()</a:t>
            </a:r>
          </a:p>
          <a:p>
            <a:r>
              <a:rPr lang="en-US" sz="2400" dirty="0"/>
              <a:t>    print(content)</a:t>
            </a:r>
          </a:p>
        </p:txBody>
      </p:sp>
    </p:spTree>
    <p:extLst>
      <p:ext uri="{BB962C8B-B14F-4D97-AF65-F5344CB8AC3E}">
        <p14:creationId xmlns:p14="http://schemas.microsoft.com/office/powerpoint/2010/main" val="1826710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File Modes: 'r', 'w', and 'a</a:t>
            </a:r>
            <a:r>
              <a:rPr lang="en-US" b="1" dirty="0" smtClean="0"/>
              <a: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The second argument to open() is the </a:t>
            </a:r>
            <a:r>
              <a:rPr lang="en-US" b="1" dirty="0"/>
              <a:t>mode</a:t>
            </a:r>
            <a:r>
              <a:rPr lang="en-US" dirty="0"/>
              <a:t>. It tells Python what you intend to do with the file</a:t>
            </a:r>
            <a:r>
              <a:rPr lang="en-US" dirty="0" smtClean="0"/>
              <a:t>.</a:t>
            </a:r>
          </a:p>
          <a:p>
            <a:pPr marL="0" indent="0">
              <a:buNone/>
            </a:pPr>
            <a:endParaRPr lang="en-US" dirty="0" smtClean="0"/>
          </a:p>
          <a:p>
            <a:pPr lvl="1"/>
            <a:r>
              <a:rPr lang="en-US" dirty="0"/>
              <a:t>'r' (Read): </a:t>
            </a:r>
            <a:r>
              <a:rPr lang="en-US" b="1" dirty="0"/>
              <a:t>Default mode.</a:t>
            </a:r>
            <a:r>
              <a:rPr lang="en-US" dirty="0"/>
              <a:t> Opens a file for reading. Throws an error if the file does not exist.</a:t>
            </a:r>
          </a:p>
          <a:p>
            <a:pPr lvl="1"/>
            <a:r>
              <a:rPr lang="en-US" dirty="0"/>
              <a:t>'w' (Write): Opens a file for writing. </a:t>
            </a:r>
            <a:r>
              <a:rPr lang="en-US" b="1" dirty="0"/>
              <a:t>It will create the file if it doesn't exist. If it does exist, it will completely overwrite the contents.</a:t>
            </a:r>
            <a:endParaRPr lang="en-US" dirty="0"/>
          </a:p>
          <a:p>
            <a:pPr lvl="1"/>
            <a:r>
              <a:rPr lang="en-US" dirty="0"/>
              <a:t>'a' (Append): Opens a file for appending. It will create the file if it doesn't exist. If it exists, it will add new content to the </a:t>
            </a:r>
            <a:r>
              <a:rPr lang="en-US" b="1" dirty="0"/>
              <a:t>end</a:t>
            </a:r>
            <a:r>
              <a:rPr lang="en-US" dirty="0"/>
              <a:t> of the file</a:t>
            </a:r>
            <a:r>
              <a:rPr lang="en-US" dirty="0" smtClean="0"/>
              <a:t>.</a:t>
            </a:r>
            <a:endParaRPr lang="en-US" dirty="0"/>
          </a:p>
        </p:txBody>
      </p:sp>
    </p:spTree>
    <p:extLst>
      <p:ext uri="{BB962C8B-B14F-4D97-AF65-F5344CB8AC3E}">
        <p14:creationId xmlns:p14="http://schemas.microsoft.com/office/powerpoint/2010/main" val="237014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50520"/>
            <a:ext cx="10700068" cy="6263640"/>
          </a:xfrm>
        </p:spPr>
        <p:txBody>
          <a:bodyPr>
            <a:normAutofit fontScale="85000" lnSpcReduction="20000"/>
          </a:bodyPr>
          <a:lstStyle/>
          <a:p>
            <a:pPr marL="0" indent="0">
              <a:buNone/>
            </a:pPr>
            <a:r>
              <a:rPr lang="en-US" dirty="0"/>
              <a:t># --- WRITING ---</a:t>
            </a:r>
          </a:p>
          <a:p>
            <a:pPr marL="0" indent="0">
              <a:buNone/>
            </a:pPr>
            <a:r>
              <a:rPr lang="en-US" dirty="0" err="1"/>
              <a:t>lines_to_write</a:t>
            </a:r>
            <a:r>
              <a:rPr lang="en-US" dirty="0"/>
              <a:t> = ["First line.\n", "Second line.\n"]</a:t>
            </a:r>
          </a:p>
          <a:p>
            <a:pPr marL="0" indent="0">
              <a:buNone/>
            </a:pPr>
            <a:r>
              <a:rPr lang="en-US" dirty="0"/>
              <a:t>with open("story.txt", "w") as f:</a:t>
            </a:r>
          </a:p>
          <a:p>
            <a:pPr marL="0" indent="0">
              <a:buNone/>
            </a:pPr>
            <a:r>
              <a:rPr lang="en-US" dirty="0"/>
              <a:t>    </a:t>
            </a:r>
            <a:r>
              <a:rPr lang="en-US" dirty="0" err="1"/>
              <a:t>f.write</a:t>
            </a:r>
            <a:r>
              <a:rPr lang="en-US" dirty="0"/>
              <a:t>("This is a story.\n")</a:t>
            </a:r>
          </a:p>
          <a:p>
            <a:pPr marL="0" indent="0">
              <a:buNone/>
            </a:pPr>
            <a:r>
              <a:rPr lang="en-US" dirty="0"/>
              <a:t>    </a:t>
            </a:r>
            <a:r>
              <a:rPr lang="en-US" dirty="0" err="1"/>
              <a:t>f.writelines</a:t>
            </a:r>
            <a:r>
              <a:rPr lang="en-US" dirty="0"/>
              <a:t>(</a:t>
            </a:r>
            <a:r>
              <a:rPr lang="en-US" dirty="0" err="1"/>
              <a:t>lines_to_write</a:t>
            </a:r>
            <a:r>
              <a:rPr lang="en-US" dirty="0"/>
              <a:t>) # </a:t>
            </a:r>
            <a:r>
              <a:rPr lang="en-US" dirty="0" err="1"/>
              <a:t>writelines</a:t>
            </a:r>
            <a:r>
              <a:rPr lang="en-US" dirty="0"/>
              <a:t> takes a list of strings</a:t>
            </a:r>
          </a:p>
          <a:p>
            <a:pPr marL="0" indent="0">
              <a:buNone/>
            </a:pPr>
            <a:endParaRPr lang="en-US" dirty="0"/>
          </a:p>
          <a:p>
            <a:pPr marL="0" indent="0">
              <a:buNone/>
            </a:pPr>
            <a:r>
              <a:rPr lang="en-US" dirty="0"/>
              <a:t># --- READING ---</a:t>
            </a:r>
          </a:p>
          <a:p>
            <a:pPr marL="0" indent="0">
              <a:buNone/>
            </a:pPr>
            <a:r>
              <a:rPr lang="en-US" dirty="0"/>
              <a:t>with open("story.txt", "r") as f:</a:t>
            </a:r>
          </a:p>
          <a:p>
            <a:pPr marL="0" indent="0">
              <a:buNone/>
            </a:pPr>
            <a:r>
              <a:rPr lang="en-US" dirty="0"/>
              <a:t>    # Option 1: Read the whole file into one string</a:t>
            </a:r>
          </a:p>
          <a:p>
            <a:pPr marL="0" indent="0">
              <a:buNone/>
            </a:pPr>
            <a:r>
              <a:rPr lang="en-US" dirty="0"/>
              <a:t>    # </a:t>
            </a:r>
            <a:r>
              <a:rPr lang="en-US" dirty="0" err="1"/>
              <a:t>full_content</a:t>
            </a:r>
            <a:r>
              <a:rPr lang="en-US" dirty="0"/>
              <a:t> = </a:t>
            </a:r>
            <a:r>
              <a:rPr lang="en-US" dirty="0" err="1"/>
              <a:t>f.read</a:t>
            </a:r>
            <a:r>
              <a:rPr lang="en-US" dirty="0"/>
              <a:t>()</a:t>
            </a:r>
          </a:p>
          <a:p>
            <a:pPr marL="0" indent="0">
              <a:buNone/>
            </a:pPr>
            <a:endParaRPr lang="en-US" dirty="0"/>
          </a:p>
          <a:p>
            <a:pPr marL="0" indent="0">
              <a:buNone/>
            </a:pPr>
            <a:r>
              <a:rPr lang="en-US" dirty="0"/>
              <a:t>    # Option 2 (Better for line-by-line processing): Loop!</a:t>
            </a:r>
          </a:p>
          <a:p>
            <a:pPr marL="0" indent="0">
              <a:buNone/>
            </a:pPr>
            <a:r>
              <a:rPr lang="en-US" dirty="0"/>
              <a:t>    for line in f:</a:t>
            </a:r>
          </a:p>
          <a:p>
            <a:pPr marL="0" indent="0">
              <a:buNone/>
            </a:pPr>
            <a:r>
              <a:rPr lang="en-US" dirty="0"/>
              <a:t>        print(</a:t>
            </a:r>
            <a:r>
              <a:rPr lang="en-US" dirty="0" err="1"/>
              <a:t>line.strip</a:t>
            </a:r>
            <a:r>
              <a:rPr lang="en-US" dirty="0"/>
              <a:t>()) # .strip() removes the newline character</a:t>
            </a:r>
          </a:p>
        </p:txBody>
      </p:sp>
    </p:spTree>
    <p:extLst>
      <p:ext uri="{BB962C8B-B14F-4D97-AF65-F5344CB8AC3E}">
        <p14:creationId xmlns:p14="http://schemas.microsoft.com/office/powerpoint/2010/main" val="452087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In-Class </a:t>
            </a:r>
            <a:r>
              <a:rPr lang="en-US" b="1" dirty="0" smtClean="0"/>
              <a:t>Exercise: </a:t>
            </a:r>
            <a:r>
              <a:rPr lang="en-US" b="1" dirty="0"/>
              <a:t>Saving a To-Do List</a:t>
            </a:r>
            <a:endParaRPr lang="en-US" dirty="0"/>
          </a:p>
        </p:txBody>
      </p:sp>
      <p:sp>
        <p:nvSpPr>
          <p:cNvPr id="3" name="Content Placeholder 2"/>
          <p:cNvSpPr>
            <a:spLocks noGrp="1"/>
          </p:cNvSpPr>
          <p:nvPr>
            <p:ph idx="1"/>
          </p:nvPr>
        </p:nvSpPr>
        <p:spPr/>
        <p:txBody>
          <a:bodyPr/>
          <a:lstStyle/>
          <a:p>
            <a:r>
              <a:rPr lang="en-US" dirty="0"/>
              <a:t>Create a list of strings: tasks = ["Buy groceries", "Pay bills", "Walk the dog"].</a:t>
            </a:r>
          </a:p>
          <a:p>
            <a:r>
              <a:rPr lang="en-US" dirty="0"/>
              <a:t>Write this list to a file named todo.txt. Each task should be on a new line. (Hint: You'll need a for loop and to add the \n newline character yourself).</a:t>
            </a:r>
          </a:p>
          <a:p>
            <a:r>
              <a:rPr lang="en-US" dirty="0"/>
              <a:t>Write a second piece of code that opens todo.txt for reading and prints each task</a:t>
            </a:r>
            <a:r>
              <a:rPr lang="en-US" dirty="0" smtClean="0"/>
              <a:t>.</a:t>
            </a:r>
            <a:endParaRPr lang="en-US" dirty="0"/>
          </a:p>
        </p:txBody>
      </p:sp>
    </p:spTree>
    <p:extLst>
      <p:ext uri="{BB962C8B-B14F-4D97-AF65-F5344CB8AC3E}">
        <p14:creationId xmlns:p14="http://schemas.microsoft.com/office/powerpoint/2010/main" val="2382230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Working with Structured Data (.csv &amp; JSON)</a:t>
            </a:r>
            <a:br>
              <a:rPr lang="en-US" b="1" dirty="0"/>
            </a:br>
            <a:r>
              <a:rPr lang="en-US" sz="2400" b="1" dirty="0"/>
              <a:t>The Problem with Plain </a:t>
            </a:r>
            <a:r>
              <a:rPr lang="en-US" sz="2400" b="1" dirty="0" smtClean="0"/>
              <a:t>Text</a:t>
            </a:r>
            <a:endParaRPr lang="en-US" sz="2400" dirty="0"/>
          </a:p>
        </p:txBody>
      </p:sp>
      <p:sp>
        <p:nvSpPr>
          <p:cNvPr id="3" name="Content Placeholder 2"/>
          <p:cNvSpPr>
            <a:spLocks noGrp="1"/>
          </p:cNvSpPr>
          <p:nvPr>
            <p:ph idx="1"/>
          </p:nvPr>
        </p:nvSpPr>
        <p:spPr/>
        <p:txBody>
          <a:bodyPr/>
          <a:lstStyle/>
          <a:p>
            <a:r>
              <a:rPr lang="en-US" dirty="0"/>
              <a:t>Our todo.txt is simple. But what if we wanted to save our contact book from a few lectures ago?</a:t>
            </a:r>
          </a:p>
          <a:p>
            <a:r>
              <a:rPr lang="en-US" dirty="0" err="1"/>
              <a:t>contact_book</a:t>
            </a:r>
            <a:r>
              <a:rPr lang="en-US" dirty="0"/>
              <a:t> = {"Alice": "555-1234", "Bob": "555-5678"}</a:t>
            </a:r>
          </a:p>
          <a:p>
            <a:r>
              <a:rPr lang="en-US" dirty="0"/>
              <a:t>How would we save this in a .txt file and be able to read it back into a dictionary? It's complicated. We need formats designed for structured data</a:t>
            </a:r>
            <a:r>
              <a:rPr lang="en-US" dirty="0" smtClean="0"/>
              <a:t>.</a:t>
            </a:r>
            <a:endParaRPr lang="en-US" dirty="0"/>
          </a:p>
        </p:txBody>
      </p:sp>
    </p:spTree>
    <p:extLst>
      <p:ext uri="{BB962C8B-B14F-4D97-AF65-F5344CB8AC3E}">
        <p14:creationId xmlns:p14="http://schemas.microsoft.com/office/powerpoint/2010/main" val="35043169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120</TotalTime>
  <Words>622</Words>
  <Application>Microsoft Office PowerPoint</Application>
  <PresentationFormat>Widescreen</PresentationFormat>
  <Paragraphs>136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Tw Cen MT</vt:lpstr>
      <vt:lpstr>Circuit</vt:lpstr>
      <vt:lpstr>Module 1: Core Python &amp; Data</vt:lpstr>
      <vt:lpstr>BEYOND VOLATILE MEMORY: INTRODUCTION TO FILE I/O</vt:lpstr>
      <vt:lpstr>Today's Agenda</vt:lpstr>
      <vt:lpstr>The Fundamentals of Text Files (.txt) What is File I/O?</vt:lpstr>
      <vt:lpstr>The with open(...) Statement: The Safe Way</vt:lpstr>
      <vt:lpstr>File Modes: 'r', 'w', and 'a'</vt:lpstr>
      <vt:lpstr>PowerPoint Presentation</vt:lpstr>
      <vt:lpstr>In-Class Exercise: Saving a To-Do List</vt:lpstr>
      <vt:lpstr>Working with Structured Data (.csv &amp; JSON) The Problem with Plain Text</vt:lpstr>
      <vt:lpstr>Introduction to CSV</vt:lpstr>
      <vt:lpstr>PowerPoint Presentation</vt:lpstr>
      <vt:lpstr>A Better Way to Save Our Data: JSON</vt:lpstr>
      <vt:lpstr>PowerPoint Presentation</vt:lpstr>
      <vt:lpstr>In-Class Exercise: Save and Load a Configuration</vt:lpstr>
      <vt:lpstr>Best Practices &amp; The Hands-On Lab Error Handling for Files</vt:lpstr>
      <vt:lpstr>PowerPoint Presentation</vt:lpstr>
      <vt:lpstr>Hands-On Lab: Log File Analyzer</vt:lpstr>
      <vt:lpstr>Part 1: Reading the File</vt:lpstr>
      <vt:lpstr>Part 2: Parsing and Counting</vt:lpstr>
      <vt:lpstr>Part 3: Reporting the Results</vt:lpstr>
      <vt:lpstr>Challenge / Bonus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Core Python &amp; Data</dc:title>
  <dc:creator>Hamza Sajid</dc:creator>
  <cp:lastModifiedBy>A</cp:lastModifiedBy>
  <cp:revision>12</cp:revision>
  <dcterms:created xsi:type="dcterms:W3CDTF">2025-08-29T09:27:42Z</dcterms:created>
  <dcterms:modified xsi:type="dcterms:W3CDTF">2025-09-02T12:34:58Z</dcterms:modified>
</cp:coreProperties>
</file>