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9" r:id="rId3"/>
    <p:sldId id="260" r:id="rId4"/>
    <p:sldId id="278" r:id="rId5"/>
    <p:sldId id="261" r:id="rId6"/>
    <p:sldId id="262" r:id="rId7"/>
    <p:sldId id="263" r:id="rId8"/>
    <p:sldId id="286" r:id="rId9"/>
    <p:sldId id="283" r:id="rId10"/>
    <p:sldId id="287" r:id="rId11"/>
    <p:sldId id="264" r:id="rId12"/>
    <p:sldId id="284" r:id="rId13"/>
    <p:sldId id="285" r:id="rId14"/>
    <p:sldId id="280" r:id="rId15"/>
    <p:sldId id="265" r:id="rId16"/>
    <p:sldId id="288" r:id="rId17"/>
    <p:sldId id="266" r:id="rId18"/>
    <p:sldId id="289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764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333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227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86599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504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3705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63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5001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881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81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609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095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66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323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48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5316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215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05A2D-6C40-4F77-8A8A-D4AFBA009BE2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EB1E36-D64B-4AC0-9B76-34B601FCCF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10305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dirty="0"/>
              <a:t>Module 1: Core Python &amp; Data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3" y="4775518"/>
            <a:ext cx="8791575" cy="1655762"/>
          </a:xfrm>
        </p:spPr>
        <p:txBody>
          <a:bodyPr/>
          <a:lstStyle/>
          <a:p>
            <a:pPr algn="r"/>
            <a:r>
              <a:rPr lang="en-US" dirty="0"/>
              <a:t>Week: 4 Lecture: 16</a:t>
            </a:r>
          </a:p>
          <a:p>
            <a:pPr algn="r"/>
            <a:r>
              <a:rPr lang="en-US" dirty="0" err="1"/>
              <a:t>DatE</a:t>
            </a:r>
            <a:r>
              <a:rPr lang="en-US" dirty="0"/>
              <a:t>: 10/09/2025</a:t>
            </a:r>
          </a:p>
          <a:p>
            <a:pPr algn="r"/>
            <a:r>
              <a:rPr lang="en-US" dirty="0"/>
              <a:t>Instructor: HAMZA SAJID</a:t>
            </a:r>
          </a:p>
        </p:txBody>
      </p:sp>
    </p:spTree>
    <p:extLst>
      <p:ext uri="{BB962C8B-B14F-4D97-AF65-F5344CB8AC3E}">
        <p14:creationId xmlns:p14="http://schemas.microsoft.com/office/powerpoint/2010/main" val="42729760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0B432-D6EA-643F-4D5D-D9B5C8E42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Hands-On Lab: Managing a Sample DB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8A16C5-9334-F743-1791-6C4312518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Goal:</a:t>
            </a:r>
            <a:endParaRPr lang="en-US" dirty="0"/>
          </a:p>
          <a:p>
            <a:pPr lvl="1"/>
            <a:r>
              <a:rPr lang="en-US" dirty="0"/>
              <a:t>Use Python scripts to programmatically create, populate, and manage a local SQLite database.</a:t>
            </a:r>
          </a:p>
          <a:p>
            <a:r>
              <a:rPr lang="en-US" b="1" dirty="0"/>
              <a:t>Tools:</a:t>
            </a:r>
            <a:endParaRPr lang="en-US" dirty="0"/>
          </a:p>
          <a:p>
            <a:pPr lvl="1"/>
            <a:r>
              <a:rPr lang="en-US" b="1" dirty="0"/>
              <a:t>Python 3</a:t>
            </a:r>
            <a:r>
              <a:rPr lang="en-US" dirty="0"/>
              <a:t> (and its built-in sqlite3 module).</a:t>
            </a:r>
          </a:p>
          <a:p>
            <a:pPr lvl="1"/>
            <a:r>
              <a:rPr lang="en-US" b="1" dirty="0"/>
              <a:t>VS Code</a:t>
            </a:r>
            <a:r>
              <a:rPr lang="en-US" dirty="0"/>
              <a:t> + the </a:t>
            </a:r>
            <a:r>
              <a:rPr lang="en-US" b="1" dirty="0"/>
              <a:t>"SQLite"</a:t>
            </a:r>
            <a:r>
              <a:rPr lang="en-US" dirty="0"/>
              <a:t> extension (by </a:t>
            </a:r>
            <a:r>
              <a:rPr lang="en-US" dirty="0" err="1"/>
              <a:t>alexcvzz</a:t>
            </a:r>
            <a:r>
              <a:rPr lang="en-US" dirty="0"/>
              <a:t>) for </a:t>
            </a:r>
            <a:r>
              <a:rPr lang="en-US" b="1" dirty="0"/>
              <a:t>viewing and verifying</a:t>
            </a:r>
            <a:r>
              <a:rPr lang="en-US" dirty="0"/>
              <a:t> our database.</a:t>
            </a:r>
          </a:p>
          <a:p>
            <a:r>
              <a:rPr lang="en-US" b="1" dirty="0"/>
              <a:t>Setup:</a:t>
            </a:r>
            <a:endParaRPr lang="en-US" dirty="0"/>
          </a:p>
          <a:p>
            <a:pPr lvl="1"/>
            <a:r>
              <a:rPr lang="en-US" dirty="0"/>
              <a:t>Create a new, empty folder for our project in VS Code.</a:t>
            </a:r>
          </a:p>
          <a:p>
            <a:pPr lvl="1"/>
            <a:r>
              <a:rPr lang="en-US" dirty="0"/>
              <a:t>We will write Python scripts (.</a:t>
            </a:r>
            <a:r>
              <a:rPr lang="en-US" dirty="0" err="1"/>
              <a:t>py</a:t>
            </a:r>
            <a:r>
              <a:rPr lang="en-US" dirty="0"/>
              <a:t> files) to execute our SQL commands.</a:t>
            </a:r>
          </a:p>
          <a:p>
            <a:pPr lvl="1"/>
            <a:r>
              <a:rPr lang="en-US" dirty="0"/>
              <a:t>The Python script will automatically create the database file (e.g., </a:t>
            </a:r>
            <a:r>
              <a:rPr lang="en-US" dirty="0" err="1"/>
              <a:t>store.db</a:t>
            </a:r>
            <a:r>
              <a:rPr lang="en-US" dirty="0"/>
              <a:t>) in our folder.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3245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D47-B5C2-3993-B7E0-90D89B6FE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Step 1: Create &amp; Populate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40BCF-87AE-1153-B0FB-856E5D25BD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</a:t>
            </a:r>
            <a:r>
              <a:rPr lang="en-US" dirty="0"/>
              <a:t> Write a Python script that creates our database file, defines the table schema, and inserts the initial data.</a:t>
            </a:r>
          </a:p>
          <a:p>
            <a:r>
              <a:rPr lang="en-US" b="1" dirty="0"/>
              <a:t>Instructions:</a:t>
            </a:r>
            <a:r>
              <a:rPr lang="en-US" dirty="0"/>
              <a:t> Create a new file named setup_database.py and add the following code. Then, run it from the VS Code terminal (python setup_database.py).</a:t>
            </a:r>
          </a:p>
        </p:txBody>
      </p:sp>
    </p:spTree>
    <p:extLst>
      <p:ext uri="{BB962C8B-B14F-4D97-AF65-F5344CB8AC3E}">
        <p14:creationId xmlns:p14="http://schemas.microsoft.com/office/powerpoint/2010/main" val="162646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9979-DD88-7760-C90F-44FA4E3D1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79945D7-3960-B40B-8653-04D9530D5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9467" y="2249488"/>
            <a:ext cx="3309891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9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8417C-024C-C1A4-CC0C-B48002CCE3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Step 2: Inserting Data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1EA6D-7D7A-1935-B413-80AC9135BD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</a:t>
            </a:r>
            <a:r>
              <a:rPr lang="en-US" dirty="0"/>
              <a:t> Write a new script to add the "Speedy Express" shipper.</a:t>
            </a:r>
          </a:p>
          <a:p>
            <a:r>
              <a:rPr lang="en-US" b="1" dirty="0"/>
              <a:t>Instructions:</a:t>
            </a:r>
            <a:r>
              <a:rPr lang="en-US" dirty="0"/>
              <a:t> Create a file named add_shipper.py and run it. In this example, we will build the full SQL command as a string in Python.</a:t>
            </a:r>
          </a:p>
        </p:txBody>
      </p:sp>
    </p:spTree>
    <p:extLst>
      <p:ext uri="{BB962C8B-B14F-4D97-AF65-F5344CB8AC3E}">
        <p14:creationId xmlns:p14="http://schemas.microsoft.com/office/powerpoint/2010/main" val="3273541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F6CA2-D0EE-65AB-5F73-39C4EB228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356DC7D-4DB8-9C6D-7C4B-1C631C54794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1996" y="2249488"/>
            <a:ext cx="8044834" cy="3541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5317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4CCE5-9308-0750-72FE-F2FDDF500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Step 3: Updating Data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5AAAB-30EF-5144-D6ED-7C94C1E138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</a:t>
            </a:r>
            <a:r>
              <a:rPr lang="en-US" dirty="0"/>
              <a:t> Write a script to correct the price of "Aniseed Syrup" to 10.00.</a:t>
            </a:r>
          </a:p>
          <a:p>
            <a:r>
              <a:rPr lang="en-US" b="1" dirty="0"/>
              <a:t>Instructions:</a:t>
            </a:r>
            <a:r>
              <a:rPr lang="en-US" dirty="0"/>
              <a:t> Create a file named update_price.py and run it.</a:t>
            </a:r>
          </a:p>
        </p:txBody>
      </p:sp>
    </p:spTree>
    <p:extLst>
      <p:ext uri="{BB962C8B-B14F-4D97-AF65-F5344CB8AC3E}">
        <p14:creationId xmlns:p14="http://schemas.microsoft.com/office/powerpoint/2010/main" val="40019871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6EC4B-0E8C-219F-29BD-141BC306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BEC199-F9F5-1C4F-5FE3-8717F15169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65342" y="2429587"/>
            <a:ext cx="5658141" cy="3181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3829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348B-1A75-AE87-7FB5-6E354B91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Step 4: Soft Deleting with Python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FAAFE-65AE-EA87-4FB2-87FD315D4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Task:</a:t>
            </a:r>
            <a:r>
              <a:rPr lang="en-US" dirty="0"/>
              <a:t> Write a script to discontinue the product "Mishi Kobe Niku" by setting its Discontinued flag to 1.</a:t>
            </a:r>
          </a:p>
          <a:p>
            <a:r>
              <a:rPr lang="en-US" b="1" dirty="0"/>
              <a:t>Instructions:</a:t>
            </a:r>
            <a:r>
              <a:rPr lang="en-US" dirty="0"/>
              <a:t> Create a file named discontinue_product.py and run it.</a:t>
            </a:r>
          </a:p>
        </p:txBody>
      </p:sp>
    </p:spTree>
    <p:extLst>
      <p:ext uri="{BB962C8B-B14F-4D97-AF65-F5344CB8AC3E}">
        <p14:creationId xmlns:p14="http://schemas.microsoft.com/office/powerpoint/2010/main" val="3243565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EB623E-8663-AD4F-E031-324598703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code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870EFD4-4269-A255-10BA-6C5EDE6DE3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22354" y="2578820"/>
            <a:ext cx="7144117" cy="2883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4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4D59F-8CB6-F404-856D-F0AB28DD1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BONUS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86D92-F87D-27C7-7DA6-EF6920FD0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Challenge 1: The Big Sale</a:t>
            </a:r>
            <a:endParaRPr lang="en-US" dirty="0"/>
          </a:p>
          <a:p>
            <a:pPr lvl="1"/>
            <a:r>
              <a:rPr lang="en-US" dirty="0"/>
              <a:t>Write a Python script that reduces the price of all products currently over $15.00 by 20%.</a:t>
            </a:r>
          </a:p>
          <a:p>
            <a:pPr lvl="1"/>
            <a:r>
              <a:rPr lang="en-US" b="1" dirty="0"/>
              <a:t>Hint:</a:t>
            </a:r>
            <a:r>
              <a:rPr lang="en-US" dirty="0"/>
              <a:t> Your SQL query will be UPDATE Products SET Price = Price * 0.80 WHERE Price &gt; 15;. Execute this from a Python script.</a:t>
            </a:r>
          </a:p>
          <a:p>
            <a:r>
              <a:rPr lang="en-US" b="1" dirty="0"/>
              <a:t>Challenge 2: Inventory Management</a:t>
            </a:r>
            <a:endParaRPr lang="en-US" dirty="0"/>
          </a:p>
          <a:p>
            <a:pPr lvl="1"/>
            <a:r>
              <a:rPr lang="en-US" dirty="0"/>
              <a:t>Write a single Python script that performs two actions:</a:t>
            </a:r>
          </a:p>
          <a:p>
            <a:pPr lvl="2"/>
            <a:r>
              <a:rPr lang="en-US" dirty="0"/>
              <a:t>Adds a new column called </a:t>
            </a:r>
            <a:r>
              <a:rPr lang="en-US" dirty="0" err="1"/>
              <a:t>StockQuantity</a:t>
            </a:r>
            <a:r>
              <a:rPr lang="en-US" dirty="0"/>
              <a:t> (INTEGER) to the Products table.</a:t>
            </a:r>
          </a:p>
          <a:p>
            <a:pPr lvl="2"/>
            <a:r>
              <a:rPr lang="en-US" dirty="0"/>
              <a:t>Updates the stock for all existing products to 50.</a:t>
            </a:r>
          </a:p>
          <a:p>
            <a:pPr lvl="1"/>
            <a:r>
              <a:rPr lang="en-US" b="1" dirty="0"/>
              <a:t>Hint:</a:t>
            </a:r>
            <a:r>
              <a:rPr lang="en-US" dirty="0"/>
              <a:t> You will need two </a:t>
            </a:r>
            <a:r>
              <a:rPr lang="en-US" dirty="0" err="1"/>
              <a:t>cursor.execute</a:t>
            </a:r>
            <a:r>
              <a:rPr lang="en-US" dirty="0"/>
              <a:t>() calls in your script, one for ALTER TABLE and one for UPDATE.</a:t>
            </a:r>
          </a:p>
        </p:txBody>
      </p:sp>
    </p:spTree>
    <p:extLst>
      <p:ext uri="{BB962C8B-B14F-4D97-AF65-F5344CB8AC3E}">
        <p14:creationId xmlns:p14="http://schemas.microsoft.com/office/powerpoint/2010/main" val="27655029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8DA8B-4273-AC00-9162-1EEAE4E18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/>
              <a:t>Today's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238A2-A3DC-9ACF-9DC9-93ED83D48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b="1" dirty="0"/>
              <a:t>TODAY'S AGENDA</a:t>
            </a:r>
          </a:p>
          <a:p>
            <a:r>
              <a:rPr lang="en-US" b="1" dirty="0"/>
              <a:t>The "What" - What is DML?</a:t>
            </a:r>
            <a:endParaRPr lang="en-US" dirty="0"/>
          </a:p>
          <a:p>
            <a:pPr lvl="1"/>
            <a:r>
              <a:rPr lang="en-US" dirty="0"/>
              <a:t>Analogy: The Digital Filing Clerk</a:t>
            </a:r>
          </a:p>
          <a:p>
            <a:r>
              <a:rPr lang="en-US" b="1" dirty="0"/>
              <a:t>Core DML Commands</a:t>
            </a:r>
            <a:endParaRPr lang="en-US" dirty="0"/>
          </a:p>
          <a:p>
            <a:pPr lvl="1"/>
            <a:r>
              <a:rPr lang="en-US" dirty="0"/>
              <a:t>INSERT: Adding new rows (records).</a:t>
            </a:r>
          </a:p>
          <a:p>
            <a:pPr lvl="1"/>
            <a:r>
              <a:rPr lang="en-US" dirty="0"/>
              <a:t>UPDATE: Modifying existing rows.</a:t>
            </a:r>
          </a:p>
          <a:p>
            <a:pPr lvl="1"/>
            <a:r>
              <a:rPr lang="en-US" dirty="0"/>
              <a:t>DELETE: Removing rows.</a:t>
            </a:r>
          </a:p>
          <a:p>
            <a:r>
              <a:rPr lang="en-US" b="1" dirty="0"/>
              <a:t>Real-World Scenarios &amp; Best Practices</a:t>
            </a:r>
            <a:endParaRPr lang="en-US" dirty="0"/>
          </a:p>
          <a:p>
            <a:pPr lvl="1"/>
            <a:r>
              <a:rPr lang="en-US" dirty="0"/>
              <a:t>Example: Managing an online store's inventory.</a:t>
            </a:r>
          </a:p>
          <a:p>
            <a:pPr lvl="1"/>
            <a:r>
              <a:rPr lang="en-US" dirty="0"/>
              <a:t>Best Practice: The concept of "Soft Deletion."</a:t>
            </a:r>
          </a:p>
          <a:p>
            <a:r>
              <a:rPr lang="en-US" b="1" dirty="0"/>
              <a:t>Putting It All Together &amp; The Hands-On Lab</a:t>
            </a:r>
            <a:endParaRPr lang="en-US" dirty="0"/>
          </a:p>
          <a:p>
            <a:pPr lvl="1"/>
            <a:r>
              <a:rPr lang="en-US" dirty="0"/>
              <a:t>Hands-On Lab: Managing a Sample Database</a:t>
            </a:r>
          </a:p>
          <a:p>
            <a:pPr lvl="1"/>
            <a:r>
              <a:rPr lang="en-US" dirty="0"/>
              <a:t>Bonus Challenge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359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AD09E-6F9B-7CBE-541D-71753B211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BEYOND STRUCTURE: POPULATING OUR DATABASE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C8FCE8-0AB7-D1E5-323C-2F7B57C60B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Welcome back! In our last lecture, we learned how to build the </a:t>
            </a:r>
            <a:r>
              <a:rPr lang="en-US" b="1" dirty="0"/>
              <a:t>skeleton</a:t>
            </a:r>
            <a:r>
              <a:rPr lang="en-US" dirty="0"/>
              <a:t> of our database with DDL commands like CREATE TABLE. We designed the blueprints and constructed the empty containers for our data.</a:t>
            </a:r>
          </a:p>
          <a:p>
            <a:r>
              <a:rPr lang="en-US" dirty="0"/>
              <a:t>But an empty database isn't useful. We've built the filing cabinets, but now we need to actually </a:t>
            </a:r>
            <a:r>
              <a:rPr lang="en-US" b="1" dirty="0"/>
              <a:t>put files in them</a:t>
            </a:r>
            <a:r>
              <a:rPr lang="en-US" dirty="0"/>
              <a:t>. How do we add new users, update product information, or remove cancelled orders?</a:t>
            </a:r>
          </a:p>
          <a:p>
            <a:r>
              <a:rPr lang="en-US" dirty="0"/>
              <a:t>Today, we learn the commands to breathe life into our database structure. We will learn how to populate and manage the data itself using </a:t>
            </a:r>
            <a:r>
              <a:rPr lang="en-US" b="1" dirty="0"/>
              <a:t>Data Manipulation Language (DML)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4821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D7D43-5439-EFA5-9F19-167763B7C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The "What" - DML as the Digital Filing Clerk 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1B8CBE-5898-3CD0-6D62-0D415B4736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Last time with </a:t>
            </a:r>
            <a:r>
              <a:rPr lang="en-US" b="1" dirty="0"/>
              <a:t>DDL</a:t>
            </a:r>
            <a:r>
              <a:rPr lang="en-US" dirty="0"/>
              <a:t>, we were the architects—we built the empty filing cabinets (CREATE TABLE) and labeled the drawers (columns).</a:t>
            </a:r>
          </a:p>
          <a:p>
            <a:r>
              <a:rPr lang="en-US" dirty="0"/>
              <a:t>Now with </a:t>
            </a:r>
            <a:r>
              <a:rPr lang="en-US" b="1" dirty="0"/>
              <a:t>DML</a:t>
            </a:r>
            <a:r>
              <a:rPr lang="en-US" dirty="0"/>
              <a:t>, we become the </a:t>
            </a:r>
            <a:r>
              <a:rPr lang="en-US" b="1" dirty="0"/>
              <a:t>Digital Filing Clerk</a:t>
            </a:r>
            <a:r>
              <a:rPr lang="en-US" dirty="0"/>
              <a:t>. Our job is to manage the actual records that go into those cabinets.</a:t>
            </a:r>
          </a:p>
          <a:p>
            <a:r>
              <a:rPr lang="en-US" b="1" dirty="0"/>
              <a:t>INSERT</a:t>
            </a:r>
            <a:r>
              <a:rPr lang="en-US" dirty="0"/>
              <a:t>: "Here is a new form. Please file it in the 'Customers' cabinet."</a:t>
            </a:r>
          </a:p>
          <a:p>
            <a:r>
              <a:rPr lang="en-US" b="1" dirty="0"/>
              <a:t>UPDATE</a:t>
            </a:r>
            <a:r>
              <a:rPr lang="en-US" dirty="0"/>
              <a:t>: "Please find Alice Smith's file and change her address."</a:t>
            </a:r>
          </a:p>
          <a:p>
            <a:r>
              <a:rPr lang="en-US" b="1" dirty="0"/>
              <a:t>DELETE</a:t>
            </a:r>
            <a:r>
              <a:rPr lang="en-US" dirty="0"/>
              <a:t>: "Please remove Order #102 from the 'Orders' cabinet."</a:t>
            </a:r>
          </a:p>
          <a:p>
            <a:r>
              <a:rPr lang="en-US" dirty="0"/>
              <a:t>These three commands are how we handle the day-to-day operations of our database.</a:t>
            </a:r>
          </a:p>
        </p:txBody>
      </p:sp>
    </p:spTree>
    <p:extLst>
      <p:ext uri="{BB962C8B-B14F-4D97-AF65-F5344CB8AC3E}">
        <p14:creationId xmlns:p14="http://schemas.microsoft.com/office/powerpoint/2010/main" val="26712398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66163-5547-EDC3-983C-AC259F6DE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Core Command 1: INSERT INTO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DE622-F6A2-B691-8853-9D29B73BFE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The INSERT INTO statement is used to add new rows of data to a table.</a:t>
            </a:r>
          </a:p>
          <a:p>
            <a:r>
              <a:rPr lang="en-US" b="1" dirty="0"/>
              <a:t>Scenario:</a:t>
            </a:r>
            <a:r>
              <a:rPr lang="en-US" dirty="0"/>
              <a:t> A new customer, 'John Doe', has just created an account in our online store. We need to add his details to our Customers table.</a:t>
            </a:r>
          </a:p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INSERT INTO </a:t>
            </a:r>
            <a:r>
              <a:rPr lang="en-US" dirty="0" err="1"/>
              <a:t>table_name</a:t>
            </a:r>
            <a:r>
              <a:rPr lang="en-US" dirty="0"/>
              <a:t> (column1, column2, column3, ...) VALUES (value1, value2, value3, ...);</a:t>
            </a:r>
          </a:p>
          <a:p>
            <a:r>
              <a:rPr lang="en-US" b="1" dirty="0"/>
              <a:t>Example Query:</a:t>
            </a:r>
            <a:endParaRPr lang="en-US" dirty="0"/>
          </a:p>
          <a:p>
            <a:pPr lvl="1"/>
            <a:r>
              <a:rPr lang="en-US" dirty="0"/>
              <a:t>INSERT INTO Customers (</a:t>
            </a:r>
            <a:r>
              <a:rPr lang="en-US" dirty="0" err="1"/>
              <a:t>CustomerName</a:t>
            </a:r>
            <a:r>
              <a:rPr lang="en-US" dirty="0"/>
              <a:t>, City, Country) VALUES ('John Doe', 'New York', 'USA');</a:t>
            </a:r>
          </a:p>
          <a:p>
            <a:r>
              <a:rPr lang="en-US" b="1" dirty="0"/>
              <a:t>What it does:</a:t>
            </a:r>
            <a:r>
              <a:rPr lang="en-US" dirty="0"/>
              <a:t> This query adds one new row to the Customers table with the specified name, city, and country.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71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469D4-9623-52CE-480E-29432509F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Core Command 2: UPDATE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07CE74-30E2-631B-E40E-09CC0BFB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The UPDATE statement is used to modify existing records in a table.</a:t>
            </a:r>
          </a:p>
          <a:p>
            <a:r>
              <a:rPr lang="en-US" b="1" dirty="0"/>
              <a:t>Scenario 1:</a:t>
            </a:r>
            <a:r>
              <a:rPr lang="en-US" dirty="0"/>
              <a:t> Our customer 'Ana Trujillo' has moved from México D.F. to a new city, 'Monterrey'. We need to update her record.</a:t>
            </a:r>
          </a:p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UPDATE </a:t>
            </a:r>
            <a:r>
              <a:rPr lang="en-US" dirty="0" err="1"/>
              <a:t>table_name</a:t>
            </a:r>
            <a:br>
              <a:rPr lang="en-US" dirty="0"/>
            </a:br>
            <a:r>
              <a:rPr lang="en-US" dirty="0"/>
              <a:t>SET column1 = value1, column2 = value2, ...</a:t>
            </a:r>
            <a:br>
              <a:rPr lang="en-US" dirty="0"/>
            </a:br>
            <a:r>
              <a:rPr lang="en-US" dirty="0"/>
              <a:t>WHERE condition;</a:t>
            </a:r>
          </a:p>
          <a:p>
            <a:r>
              <a:rPr lang="en-US" b="1" dirty="0"/>
              <a:t>Example Query:</a:t>
            </a:r>
            <a:endParaRPr lang="en-US" dirty="0"/>
          </a:p>
          <a:p>
            <a:pPr lvl="1"/>
            <a:r>
              <a:rPr lang="en-US" dirty="0"/>
              <a:t>UPDATE Customers</a:t>
            </a:r>
          </a:p>
          <a:p>
            <a:pPr lvl="1"/>
            <a:r>
              <a:rPr lang="en-US" dirty="0"/>
              <a:t>SET City = 'Monterrey'</a:t>
            </a:r>
          </a:p>
          <a:p>
            <a:pPr lvl="1"/>
            <a:r>
              <a:rPr lang="en-US" dirty="0"/>
              <a:t>WHERE CustomerID = 2;</a:t>
            </a:r>
          </a:p>
          <a:p>
            <a:r>
              <a:rPr lang="en-US" b="1" dirty="0"/>
              <a:t>CRITICAL!</a:t>
            </a:r>
            <a:r>
              <a:rPr lang="en-US" dirty="0"/>
              <a:t> The WHERE clause is crucial. If you forget it, you will update </a:t>
            </a:r>
            <a:r>
              <a:rPr lang="en-US" b="1" dirty="0"/>
              <a:t>every single row</a:t>
            </a:r>
            <a:r>
              <a:rPr lang="en-US" dirty="0"/>
              <a:t> in the table!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825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E5260-65C1-05D9-9126-8A1BAE534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Core Command 3: DELETE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0861AD-5DC6-62B4-2AD1-AEA88EDD0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The DELETE statement is used to remove existing records from a table.</a:t>
            </a:r>
          </a:p>
          <a:p>
            <a:r>
              <a:rPr lang="en-US" b="1" dirty="0"/>
              <a:t>Scenario 1:</a:t>
            </a:r>
            <a:r>
              <a:rPr lang="en-US" dirty="0"/>
              <a:t> A product, 'Chai' (</a:t>
            </a:r>
            <a:r>
              <a:rPr lang="en-US" dirty="0" err="1"/>
              <a:t>ProductID</a:t>
            </a:r>
            <a:r>
              <a:rPr lang="en-US" dirty="0"/>
              <a:t> 1), is no longer sold. We need to remove it from our Products table.</a:t>
            </a:r>
          </a:p>
          <a:p>
            <a:r>
              <a:rPr lang="en-US" b="1" dirty="0"/>
              <a:t>Syntax:</a:t>
            </a:r>
          </a:p>
          <a:p>
            <a:pPr lvl="1"/>
            <a:r>
              <a:rPr lang="en-US" dirty="0"/>
              <a:t>DELETE FROM </a:t>
            </a:r>
            <a:r>
              <a:rPr lang="en-US" dirty="0" err="1"/>
              <a:t>table_name</a:t>
            </a:r>
            <a:r>
              <a:rPr lang="en-US" dirty="0"/>
              <a:t> WHERE condition;</a:t>
            </a:r>
          </a:p>
          <a:p>
            <a:r>
              <a:rPr lang="en-US" b="1" dirty="0"/>
              <a:t>Example Query:</a:t>
            </a:r>
            <a:endParaRPr lang="en-US" dirty="0"/>
          </a:p>
          <a:p>
            <a:pPr lvl="1"/>
            <a:r>
              <a:rPr lang="en-US" dirty="0"/>
              <a:t>DELETE FROM Products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ProductID</a:t>
            </a:r>
            <a:r>
              <a:rPr lang="en-US" dirty="0"/>
              <a:t> = 1;</a:t>
            </a:r>
          </a:p>
          <a:p>
            <a:r>
              <a:rPr lang="en-US" b="1" dirty="0"/>
              <a:t>CRITICAL!</a:t>
            </a:r>
            <a:r>
              <a:rPr lang="en-US" dirty="0"/>
              <a:t> Just like UPDATE, the WHERE clause is essential. Forgetting it will delete </a:t>
            </a:r>
            <a:r>
              <a:rPr lang="en-US" b="1" dirty="0"/>
              <a:t>all data</a:t>
            </a:r>
            <a:r>
              <a:rPr lang="en-US" dirty="0"/>
              <a:t> from your table!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372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4620-CA65-7A81-2325-C0596CE9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Best Practice: The Problem with DELETE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FE349-FFD6-0DE3-D6E7-1F10575C85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b="1" dirty="0"/>
              <a:t>Scenario:</a:t>
            </a:r>
            <a:r>
              <a:rPr lang="en-US" dirty="0"/>
              <a:t> A customer places an order and then cancels it a few hours later.</a:t>
            </a:r>
          </a:p>
          <a:p>
            <a:r>
              <a:rPr lang="en-US" b="1" dirty="0"/>
              <a:t>The Naive Approach:</a:t>
            </a:r>
            <a:br>
              <a:rPr lang="en-US" dirty="0"/>
            </a:br>
            <a:r>
              <a:rPr lang="en-US" dirty="0"/>
              <a:t>DELETE FROM Orders WHERE </a:t>
            </a:r>
            <a:r>
              <a:rPr lang="en-US" dirty="0" err="1"/>
              <a:t>OrderID</a:t>
            </a:r>
            <a:r>
              <a:rPr lang="en-US" dirty="0"/>
              <a:t> = 10285;</a:t>
            </a:r>
          </a:p>
          <a:p>
            <a:r>
              <a:rPr lang="en-US" b="1" dirty="0"/>
              <a:t>The Problem:</a:t>
            </a:r>
            <a:r>
              <a:rPr lang="en-US" dirty="0"/>
              <a:t> The order is now gone forever!</a:t>
            </a:r>
          </a:p>
          <a:p>
            <a:pPr lvl="1"/>
            <a:r>
              <a:rPr lang="en-US" dirty="0"/>
              <a:t>We can't track how many orders are cancelled.</a:t>
            </a:r>
          </a:p>
          <a:p>
            <a:pPr lvl="1"/>
            <a:r>
              <a:rPr lang="en-US" dirty="0"/>
              <a:t>We lose historical data that could be useful for business analysis (e.g., "Why are customers in Germany cancelling orders so often?").</a:t>
            </a:r>
          </a:p>
          <a:p>
            <a:pPr lvl="1"/>
            <a:r>
              <a:rPr lang="en-US" dirty="0"/>
              <a:t>It can cause issues if other parts of the database (like shipping records) were linked to that order.</a:t>
            </a:r>
          </a:p>
          <a:p>
            <a:r>
              <a:rPr lang="en-US" b="1" dirty="0"/>
              <a:t>Permanent deletion is often a bad idea in business applications.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98118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4D90C-7AC5-AF1B-3881-89DF965BC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b="1" dirty="0"/>
              <a:t>The Solution: "Soft Deletion"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358F1-3A9A-F6BE-391A-CB00CE2D7D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Instead of deleting the row, we add a column to our table to track its status. This is called a "soft delete."</a:t>
            </a:r>
          </a:p>
          <a:p>
            <a:r>
              <a:rPr lang="en-US" b="1" dirty="0"/>
              <a:t>Step 1: Add a status column to the Orders table.</a:t>
            </a:r>
            <a:endParaRPr lang="en-US" dirty="0"/>
          </a:p>
          <a:p>
            <a:pPr lvl="1"/>
            <a:r>
              <a:rPr lang="en-US" dirty="0"/>
              <a:t>Common column names: </a:t>
            </a:r>
            <a:r>
              <a:rPr lang="en-US" dirty="0" err="1"/>
              <a:t>OrderStatus</a:t>
            </a:r>
            <a:r>
              <a:rPr lang="en-US" dirty="0"/>
              <a:t>, </a:t>
            </a:r>
            <a:r>
              <a:rPr lang="en-US" dirty="0" err="1"/>
              <a:t>IsActive</a:t>
            </a:r>
            <a:r>
              <a:rPr lang="en-US" dirty="0"/>
              <a:t>, or </a:t>
            </a:r>
            <a:r>
              <a:rPr lang="en-US" dirty="0" err="1"/>
              <a:t>IsCancelled</a:t>
            </a:r>
            <a:r>
              <a:rPr lang="en-US" dirty="0"/>
              <a:t>.</a:t>
            </a:r>
          </a:p>
          <a:p>
            <a:r>
              <a:rPr lang="en-US" b="1" dirty="0"/>
              <a:t>Step 2: Use UPDATE instead of DELETE.</a:t>
            </a:r>
            <a:endParaRPr lang="en-US" dirty="0"/>
          </a:p>
          <a:p>
            <a:pPr lvl="1"/>
            <a:r>
              <a:rPr lang="en-US" dirty="0"/>
              <a:t>When an order is cancelled, we don't delete it. We simply update its status.</a:t>
            </a:r>
          </a:p>
          <a:p>
            <a:r>
              <a:rPr lang="en-US" b="1" dirty="0"/>
              <a:t>Example Query:</a:t>
            </a:r>
            <a:endParaRPr lang="en-US" dirty="0"/>
          </a:p>
          <a:p>
            <a:pPr lvl="1"/>
            <a:r>
              <a:rPr lang="en-US" dirty="0"/>
              <a:t>UPDATE Orders</a:t>
            </a:r>
          </a:p>
          <a:p>
            <a:pPr lvl="1"/>
            <a:r>
              <a:rPr lang="en-US" dirty="0"/>
              <a:t>SET </a:t>
            </a:r>
            <a:r>
              <a:rPr lang="en-US" dirty="0" err="1"/>
              <a:t>OrderStatus</a:t>
            </a:r>
            <a:r>
              <a:rPr lang="en-US" dirty="0"/>
              <a:t> = 'Cancelled'</a:t>
            </a:r>
          </a:p>
          <a:p>
            <a:pPr lvl="1"/>
            <a:r>
              <a:rPr lang="en-US" dirty="0"/>
              <a:t>WHERE </a:t>
            </a:r>
            <a:r>
              <a:rPr lang="en-US" dirty="0" err="1"/>
              <a:t>OrderID</a:t>
            </a:r>
            <a:r>
              <a:rPr lang="en-US" dirty="0"/>
              <a:t> = 10285;</a:t>
            </a:r>
          </a:p>
          <a:p>
            <a:r>
              <a:rPr lang="en-US" b="1" dirty="0"/>
              <a:t>The Benefit:</a:t>
            </a:r>
            <a:r>
              <a:rPr lang="en-US" dirty="0"/>
              <a:t> The data is preserved! We can still count cancelled orders, run reports, and maintain a complete history of all business activities.</a:t>
            </a:r>
          </a:p>
          <a:p>
            <a:r>
              <a:rPr lang="en-US" b="1" dirty="0"/>
              <a:t>Another Example:</a:t>
            </a:r>
            <a:r>
              <a:rPr lang="en-US" dirty="0"/>
              <a:t> When a user deactivates their social media account, their profile is hidden by setting a flag like </a:t>
            </a:r>
            <a:r>
              <a:rPr lang="en-US" dirty="0" err="1"/>
              <a:t>IsActive</a:t>
            </a:r>
            <a:r>
              <a:rPr lang="en-US" dirty="0"/>
              <a:t> = false, but their data isn't permanently erased, allowing for easy reactivation.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31201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FFFFFF"/>
      </a:dk1>
      <a:lt1>
        <a:sysClr val="window" lastClr="2D3236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315</TotalTime>
  <Words>1375</Words>
  <Application>Microsoft Office PowerPoint</Application>
  <PresentationFormat>Widescreen</PresentationFormat>
  <Paragraphs>111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Tw Cen MT</vt:lpstr>
      <vt:lpstr>Circuit</vt:lpstr>
      <vt:lpstr>Module 1: Core Python &amp; Data</vt:lpstr>
      <vt:lpstr>Today's Agenda</vt:lpstr>
      <vt:lpstr>BEYOND STRUCTURE: POPULATING OUR DATABASE </vt:lpstr>
      <vt:lpstr>The "What" - DML as the Digital Filing Clerk  </vt:lpstr>
      <vt:lpstr>Core Command 1: INSERT INTO </vt:lpstr>
      <vt:lpstr>Core Command 2: UPDATE </vt:lpstr>
      <vt:lpstr>Core Command 3: DELETE </vt:lpstr>
      <vt:lpstr>Best Practice: The Problem with DELETE </vt:lpstr>
      <vt:lpstr>The Solution: "Soft Deletion" </vt:lpstr>
      <vt:lpstr>Hands-On Lab: Managing a Sample DB </vt:lpstr>
      <vt:lpstr>Step 1: Create &amp; Populate with Python </vt:lpstr>
      <vt:lpstr>code</vt:lpstr>
      <vt:lpstr>Step 2: Inserting Data with Python </vt:lpstr>
      <vt:lpstr>code</vt:lpstr>
      <vt:lpstr>Step 3: Updating Data with Python </vt:lpstr>
      <vt:lpstr>code</vt:lpstr>
      <vt:lpstr>Step 4: Soft Deleting with Python </vt:lpstr>
      <vt:lpstr>code</vt:lpstr>
      <vt:lpstr>BONUS CHALLENGE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Hamza Sajid</dc:creator>
  <cp:lastModifiedBy>Hamza Sajid</cp:lastModifiedBy>
  <cp:revision>25</cp:revision>
  <dcterms:created xsi:type="dcterms:W3CDTF">2025-08-29T09:27:42Z</dcterms:created>
  <dcterms:modified xsi:type="dcterms:W3CDTF">2025-09-10T13:07:39Z</dcterms:modified>
</cp:coreProperties>
</file>