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4" r:id="rId5"/>
    <p:sldId id="293" r:id="rId6"/>
    <p:sldId id="294" r:id="rId7"/>
    <p:sldId id="295" r:id="rId8"/>
    <p:sldId id="296" r:id="rId9"/>
    <p:sldId id="306" r:id="rId10"/>
    <p:sldId id="307" r:id="rId11"/>
    <p:sldId id="297" r:id="rId12"/>
    <p:sldId id="298" r:id="rId13"/>
    <p:sldId id="299" r:id="rId14"/>
    <p:sldId id="300" r:id="rId15"/>
    <p:sldId id="301" r:id="rId16"/>
    <p:sldId id="302" r:id="rId17"/>
    <p:sldId id="308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59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5A2D-6C40-4F77-8A8A-D4AFBA009BE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Week: 3 Lecture</a:t>
            </a:r>
            <a:r>
              <a:rPr lang="en-US"/>
              <a:t>: </a:t>
            </a:r>
            <a:r>
              <a:rPr lang="en-US" smtClean="0"/>
              <a:t>12</a:t>
            </a:r>
            <a:endParaRPr lang="en-US" dirty="0"/>
          </a:p>
          <a:p>
            <a:pPr algn="r"/>
            <a:r>
              <a:rPr lang="en-US" dirty="0" err="1"/>
              <a:t>DatE</a:t>
            </a:r>
            <a:r>
              <a:rPr lang="en-US" dirty="0"/>
              <a:t>: </a:t>
            </a:r>
            <a:r>
              <a:rPr lang="en-US" dirty="0" smtClean="0"/>
              <a:t>03/09/2025</a:t>
            </a:r>
            <a:endParaRPr lang="en-US" dirty="0"/>
          </a:p>
          <a:p>
            <a:pPr algn="r"/>
            <a:r>
              <a:rPr lang="en-US" dirty="0"/>
              <a:t>Instructor: HAMZA SAJID</a:t>
            </a:r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Clone command: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create --name &lt;</a:t>
            </a:r>
            <a:r>
              <a:rPr lang="en-US" dirty="0" err="1"/>
              <a:t>new_env_name</a:t>
            </a:r>
            <a:r>
              <a:rPr lang="en-US" dirty="0"/>
              <a:t>&gt; --clone &lt;</a:t>
            </a:r>
            <a:r>
              <a:rPr lang="en-US" dirty="0" err="1"/>
              <a:t>source_env_name</a:t>
            </a:r>
            <a:r>
              <a:rPr lang="en-US" dirty="0"/>
              <a:t>&gt;</a:t>
            </a:r>
          </a:p>
          <a:p>
            <a:r>
              <a:rPr lang="en-US" b="1" dirty="0"/>
              <a:t>Example Workflow: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my_project_testing</a:t>
            </a:r>
            <a:r>
              <a:rPr lang="en-US" dirty="0"/>
              <a:t> --clone </a:t>
            </a:r>
            <a:r>
              <a:rPr lang="en-US" dirty="0" err="1"/>
              <a:t>my_project_stable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my_project_testing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"pandas&gt;2.0" </a:t>
            </a:r>
            <a:r>
              <a:rPr lang="en-US" i="1" dirty="0"/>
              <a:t>(...do your testing...)</a:t>
            </a:r>
            <a:endParaRPr lang="en-US" dirty="0"/>
          </a:p>
          <a:p>
            <a:pPr lvl="1"/>
            <a:r>
              <a:rPr lang="en-US" dirty="0"/>
              <a:t>If it breaks, no problem! Just remove the testing environment: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remove --name </a:t>
            </a:r>
            <a:r>
              <a:rPr lang="en-US" dirty="0" err="1" smtClean="0"/>
              <a:t>my_project_testing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3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"How" - Managing Dependencies with </a:t>
            </a:r>
            <a:r>
              <a:rPr lang="en-US" b="1" dirty="0" err="1"/>
              <a:t>Conda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conda</a:t>
            </a:r>
            <a:r>
              <a:rPr lang="en-US" b="1" dirty="0"/>
              <a:t> install vs. pip </a:t>
            </a:r>
            <a:r>
              <a:rPr lang="en-US" b="1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Inside a </a:t>
            </a:r>
            <a:r>
              <a:rPr lang="en-US" dirty="0" err="1"/>
              <a:t>Conda</a:t>
            </a:r>
            <a:r>
              <a:rPr lang="en-US" dirty="0"/>
              <a:t> environment, you can use both. Here's the rule of thumb:</a:t>
            </a:r>
          </a:p>
          <a:p>
            <a:pPr lvl="1"/>
            <a:r>
              <a:rPr lang="en-US" b="1" dirty="0"/>
              <a:t>Always try </a:t>
            </a:r>
            <a:r>
              <a:rPr lang="en-US" b="1" dirty="0" err="1"/>
              <a:t>conda</a:t>
            </a:r>
            <a:r>
              <a:rPr lang="en-US" b="1" dirty="0"/>
              <a:t> install &lt;package&gt; first.</a:t>
            </a:r>
            <a:r>
              <a:rPr lang="en-US" dirty="0"/>
              <a:t> This uses Anaconda's channels, which contain tested, pre-compiled packages that work well together.</a:t>
            </a:r>
          </a:p>
          <a:p>
            <a:pPr lvl="1"/>
            <a:r>
              <a:rPr lang="en-US" dirty="0"/>
              <a:t>If a package is not available on </a:t>
            </a:r>
            <a:r>
              <a:rPr lang="en-US" dirty="0" err="1"/>
              <a:t>Conda</a:t>
            </a:r>
            <a:r>
              <a:rPr lang="en-US" dirty="0"/>
              <a:t> channels, then use pip install &lt;package&gt;. </a:t>
            </a:r>
            <a:r>
              <a:rPr lang="en-US" dirty="0" smtClean="0"/>
              <a:t>pip</a:t>
            </a:r>
            <a:r>
              <a:rPr lang="en-US" dirty="0"/>
              <a:t> will install from the Python Package Index (</a:t>
            </a:r>
            <a:r>
              <a:rPr lang="en-US" dirty="0" err="1"/>
              <a:t>PyPI</a:t>
            </a:r>
            <a:r>
              <a:rPr lang="en-US" dirty="0" smtClean="0"/>
              <a:t>).</a:t>
            </a:r>
          </a:p>
          <a:p>
            <a:r>
              <a:rPr lang="en-US" b="1" dirty="0"/>
              <a:t>Reproducibility: The </a:t>
            </a:r>
            <a:r>
              <a:rPr lang="en-US" b="1" dirty="0" err="1"/>
              <a:t>environment.yml</a:t>
            </a:r>
            <a:r>
              <a:rPr lang="en-US" b="1" dirty="0"/>
              <a:t> File</a:t>
            </a:r>
          </a:p>
          <a:p>
            <a:r>
              <a:rPr lang="en-US" dirty="0"/>
              <a:t>This is the </a:t>
            </a:r>
            <a:r>
              <a:rPr lang="en-US" dirty="0" err="1"/>
              <a:t>Conda</a:t>
            </a:r>
            <a:r>
              <a:rPr lang="en-US" dirty="0"/>
              <a:t> equivalent of requirements.txt, but it's more powerful. It saves the environment's name, channels, Python version, and all package dependencies.</a:t>
            </a:r>
          </a:p>
          <a:p>
            <a:pPr lvl="1"/>
            <a:r>
              <a:rPr lang="en-US" b="1" dirty="0"/>
              <a:t>To save your environment: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export &gt; </a:t>
            </a:r>
            <a:r>
              <a:rPr lang="en-US" dirty="0" err="1"/>
              <a:t>environment.yml</a:t>
            </a:r>
            <a:endParaRPr lang="en-US" dirty="0"/>
          </a:p>
          <a:p>
            <a:pPr lvl="1"/>
            <a:r>
              <a:rPr lang="en-US" b="1" dirty="0"/>
              <a:t>To recreate an environment from the file: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create -f </a:t>
            </a:r>
            <a:r>
              <a:rPr lang="en-US" dirty="0" err="1" smtClean="0"/>
              <a:t>environment.yml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5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Live Demo / In-Class Exercise: The Power of Isolation with </a:t>
            </a:r>
            <a:r>
              <a:rPr lang="en-US" b="1" dirty="0" err="1" smtClean="0"/>
              <a:t>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Step 1: Create Project "Old"</a:t>
            </a:r>
            <a:endParaRPr lang="en-US" dirty="0"/>
          </a:p>
          <a:p>
            <a:r>
              <a:rPr lang="en-US" dirty="0"/>
              <a:t>Create a directory </a:t>
            </a:r>
            <a:r>
              <a:rPr lang="en-US" dirty="0" err="1"/>
              <a:t>project_old</a:t>
            </a:r>
            <a:r>
              <a:rPr lang="en-US" dirty="0"/>
              <a:t> and cd into it.</a:t>
            </a:r>
          </a:p>
          <a:p>
            <a:r>
              <a:rPr lang="en-US" dirty="0"/>
              <a:t>Create a </a:t>
            </a:r>
            <a:r>
              <a:rPr lang="en-US" dirty="0" err="1"/>
              <a:t>Conda</a:t>
            </a:r>
            <a:r>
              <a:rPr lang="en-US" dirty="0"/>
              <a:t> environment with an older Python version: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old_flask_project</a:t>
            </a:r>
            <a:r>
              <a:rPr lang="en-US" dirty="0"/>
              <a:t> python=3.8</a:t>
            </a:r>
          </a:p>
          <a:p>
            <a:r>
              <a:rPr lang="en-US" b="1" dirty="0"/>
              <a:t>Activate it:</a:t>
            </a:r>
            <a:r>
              <a:rPr lang="en-US" dirty="0"/>
              <a:t> 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old_flask_project</a:t>
            </a:r>
            <a:endParaRPr lang="en-US" dirty="0"/>
          </a:p>
          <a:p>
            <a:r>
              <a:rPr lang="en-US" dirty="0"/>
              <a:t>Install an old version of Flask: </a:t>
            </a:r>
            <a:r>
              <a:rPr lang="en-US" dirty="0" err="1"/>
              <a:t>conda</a:t>
            </a:r>
            <a:r>
              <a:rPr lang="en-US" dirty="0"/>
              <a:t> install "flask&lt;2.0"</a:t>
            </a:r>
          </a:p>
          <a:p>
            <a:r>
              <a:rPr lang="en-US" dirty="0"/>
              <a:t>Check the installed packages: </a:t>
            </a:r>
            <a:r>
              <a:rPr lang="en-US" dirty="0" err="1"/>
              <a:t>conda</a:t>
            </a:r>
            <a:r>
              <a:rPr lang="en-US" dirty="0"/>
              <a:t> list flask (You'll see Flask version 1.x.x).</a:t>
            </a:r>
          </a:p>
          <a:p>
            <a:r>
              <a:rPr lang="en-US" dirty="0"/>
              <a:t>Create a file app_old.py with this code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5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flask import Flask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("/")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hello(): return "Hello from the OLD Flask project on Python 3.8!"</a:t>
            </a:r>
          </a:p>
        </p:txBody>
      </p:sp>
    </p:spTree>
    <p:extLst>
      <p:ext uri="{BB962C8B-B14F-4D97-AF65-F5344CB8AC3E}">
        <p14:creationId xmlns:p14="http://schemas.microsoft.com/office/powerpoint/2010/main" val="85389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2: Create Project "New</a:t>
            </a:r>
            <a:r>
              <a:rPr lang="en-US" b="1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 back to your parent directory and create </a:t>
            </a:r>
            <a:r>
              <a:rPr lang="en-US" dirty="0" err="1"/>
              <a:t>project_new</a:t>
            </a:r>
            <a:r>
              <a:rPr lang="en-US" dirty="0"/>
              <a:t>. cd into it.</a:t>
            </a:r>
          </a:p>
          <a:p>
            <a:r>
              <a:rPr lang="en-US" dirty="0"/>
              <a:t>Create a new environment with a modern Python version: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new_flask_project</a:t>
            </a:r>
            <a:r>
              <a:rPr lang="en-US" dirty="0"/>
              <a:t> python=3.10</a:t>
            </a:r>
          </a:p>
          <a:p>
            <a:r>
              <a:rPr lang="en-US" b="1" dirty="0"/>
              <a:t>Activate it:</a:t>
            </a:r>
            <a:r>
              <a:rPr lang="en-US" dirty="0"/>
              <a:t> 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new_flask_project</a:t>
            </a:r>
            <a:endParaRPr lang="en-US" dirty="0"/>
          </a:p>
          <a:p>
            <a:r>
              <a:rPr lang="en-US" dirty="0"/>
              <a:t>Install a new version of Flask: </a:t>
            </a:r>
            <a:r>
              <a:rPr lang="en-US" dirty="0" err="1"/>
              <a:t>conda</a:t>
            </a:r>
            <a:r>
              <a:rPr lang="en-US" dirty="0"/>
              <a:t> install "flask&gt;=2.0"</a:t>
            </a:r>
          </a:p>
          <a:p>
            <a:r>
              <a:rPr lang="en-US" dirty="0"/>
              <a:t>Check the packages: </a:t>
            </a:r>
            <a:r>
              <a:rPr lang="en-US" dirty="0" err="1"/>
              <a:t>conda</a:t>
            </a:r>
            <a:r>
              <a:rPr lang="en-US" dirty="0"/>
              <a:t> list flask (You'll see Flask version 2.x.x or higher).</a:t>
            </a:r>
          </a:p>
          <a:p>
            <a:r>
              <a:rPr lang="en-US" dirty="0"/>
              <a:t>Create a file app_new.py with this code using a modern feature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3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flask import Flask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app.get</a:t>
            </a:r>
            <a:r>
              <a:rPr lang="en-US" dirty="0"/>
              <a:t>("/")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hello(): return "Hello from the NEW Flask project on Python 3.10!"</a:t>
            </a:r>
          </a:p>
        </p:txBody>
      </p:sp>
    </p:spTree>
    <p:extLst>
      <p:ext uri="{BB962C8B-B14F-4D97-AF65-F5344CB8AC3E}">
        <p14:creationId xmlns:p14="http://schemas.microsoft.com/office/powerpoint/2010/main" val="153267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"Aha!" Moment:</a:t>
            </a:r>
            <a:r>
              <a:rPr lang="en-US" dirty="0"/>
              <a:t> You now have two projects on your computer with different Python versions </a:t>
            </a:r>
            <a:r>
              <a:rPr lang="en-US" i="1" dirty="0"/>
              <a:t>and</a:t>
            </a:r>
            <a:r>
              <a:rPr lang="en-US" dirty="0"/>
              <a:t> conflicting library versions, but they are perfectly isolated and won't interfere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3907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Conda</a:t>
            </a:r>
            <a:r>
              <a:rPr lang="en-US" b="1" dirty="0"/>
              <a:t> Environment Management Cheat </a:t>
            </a:r>
            <a:r>
              <a:rPr lang="en-US" b="1" dirty="0" smtClean="0"/>
              <a:t>Sheet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413998"/>
              </p:ext>
            </p:extLst>
          </p:nvPr>
        </p:nvGraphicFramePr>
        <p:xfrm>
          <a:off x="1141413" y="2249488"/>
          <a:ext cx="9906000" cy="3845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72656798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64142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Task</a:t>
                      </a:r>
                      <a:endParaRPr lang="en-US" b="1" dirty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Command</a:t>
                      </a:r>
                      <a:endParaRPr lang="en-US" b="1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636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 a new environment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conda create --name &lt;env_name&gt; python=3.9 &lt;packages...&gt;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847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Activate an environment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conda activate &lt;env_name&gt;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4148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Deactivate an environment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conda deactivate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02475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 all environments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conda env list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8802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Clone an environment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conda create --name &lt;new_name&gt; --clone &lt;source_name&gt;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9520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Remove an environment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conda env remove --name &lt;env_name&gt;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1589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Export environment to file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conda env export &gt; environment.yml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48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Create environment from file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conda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env</a:t>
                      </a:r>
                      <a:r>
                        <a:rPr lang="en-US" dirty="0">
                          <a:effectLst/>
                        </a:rPr>
                        <a:t> create -f </a:t>
                      </a:r>
                      <a:r>
                        <a:rPr lang="en-US" dirty="0" err="1">
                          <a:effectLst/>
                        </a:rPr>
                        <a:t>environment.yml</a:t>
                      </a:r>
                      <a:endParaRPr lang="en-US" b="0" dirty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5014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3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Lab: Project Setup with </a:t>
            </a:r>
            <a:r>
              <a:rPr lang="en-US" b="1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 To go through the full, professional </a:t>
            </a:r>
            <a:r>
              <a:rPr lang="en-US" dirty="0" err="1"/>
              <a:t>Conda</a:t>
            </a:r>
            <a:r>
              <a:rPr lang="en-US" dirty="0"/>
              <a:t> workflow: create a project, set up an environment, install a package, write a script, and generate an </a:t>
            </a:r>
            <a:r>
              <a:rPr lang="en-US" dirty="0" err="1"/>
              <a:t>environment.yml</a:t>
            </a:r>
            <a:r>
              <a:rPr lang="en-US" dirty="0"/>
              <a:t> file</a:t>
            </a:r>
            <a:r>
              <a:rPr lang="en-US" dirty="0" smtClean="0"/>
              <a:t>.</a:t>
            </a:r>
          </a:p>
          <a:p>
            <a:r>
              <a:rPr lang="en-US" b="1" dirty="0"/>
              <a:t>The Project:</a:t>
            </a:r>
            <a:r>
              <a:rPr lang="en-US" dirty="0"/>
              <a:t> We will write a simple script that uses the requests library to fetch data from a public API.</a:t>
            </a:r>
          </a:p>
        </p:txBody>
      </p:sp>
    </p:spTree>
    <p:extLst>
      <p:ext uri="{BB962C8B-B14F-4D97-AF65-F5344CB8AC3E}">
        <p14:creationId xmlns:p14="http://schemas.microsoft.com/office/powerpoint/2010/main" val="392934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Step-by-Step Instructions: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Create the Project Directory:</a:t>
            </a:r>
            <a:endParaRPr lang="en-US" dirty="0"/>
          </a:p>
          <a:p>
            <a:pPr lvl="1"/>
            <a:r>
              <a:rPr lang="en-US" dirty="0"/>
              <a:t>Create a new folder called </a:t>
            </a:r>
            <a:r>
              <a:rPr lang="en-US" dirty="0" err="1"/>
              <a:t>api_project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Navigate into this folder in your terminal.</a:t>
            </a:r>
          </a:p>
          <a:p>
            <a:r>
              <a:rPr lang="en-US" b="1" dirty="0"/>
              <a:t>Create and Activate the </a:t>
            </a:r>
            <a:r>
              <a:rPr lang="en-US" b="1" dirty="0" err="1"/>
              <a:t>Conda</a:t>
            </a:r>
            <a:r>
              <a:rPr lang="en-US" b="1" dirty="0"/>
              <a:t> Environment:</a:t>
            </a:r>
            <a:endParaRPr lang="en-US" dirty="0"/>
          </a:p>
          <a:p>
            <a:pPr lvl="1"/>
            <a:r>
              <a:rPr lang="en-US" dirty="0"/>
              <a:t>Run this single command to create the environment and install requests at the same time: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api_project</a:t>
            </a:r>
            <a:r>
              <a:rPr lang="en-US" dirty="0"/>
              <a:t> python=3.9 requests</a:t>
            </a:r>
          </a:p>
          <a:p>
            <a:pPr lvl="1"/>
            <a:r>
              <a:rPr lang="en-US" dirty="0"/>
              <a:t>When it's done, activate it: 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api_project</a:t>
            </a:r>
            <a:endParaRPr lang="en-US" dirty="0"/>
          </a:p>
          <a:p>
            <a:r>
              <a:rPr lang="en-US" b="1" dirty="0"/>
              <a:t>Write the Python Script:</a:t>
            </a:r>
            <a:endParaRPr lang="en-US" dirty="0"/>
          </a:p>
          <a:p>
            <a:pPr lvl="1"/>
            <a:r>
              <a:rPr lang="en-US" dirty="0"/>
              <a:t>Create a new file named fetch_data.py.</a:t>
            </a:r>
          </a:p>
          <a:p>
            <a:pPr lvl="1"/>
            <a:r>
              <a:rPr lang="en-US" dirty="0"/>
              <a:t>Write the following code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9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48BE-C08E-EB45-A9F1-A011B55D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Developer's Sandbox: Mastering 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F13E-FE8D-5687-CD3B-D7FB7F84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Welcome back!</a:t>
            </a:r>
            <a:r>
              <a:rPr lang="en-US" dirty="0"/>
              <a:t> We've learned to use powerful modules, but a new problem arises: how do we manage these external tools? What happens if one project needs an old version of a library, and another project needs a new version? Today, we learn the single most important practice for professional Python development: </a:t>
            </a:r>
            <a:r>
              <a:rPr lang="en-US" b="1" dirty="0"/>
              <a:t>virtual environments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76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 Your Script:</a:t>
            </a:r>
            <a:endParaRPr lang="en-US" dirty="0"/>
          </a:p>
          <a:p>
            <a:pPr lvl="1"/>
            <a:r>
              <a:rPr lang="en-US" dirty="0"/>
              <a:t>In your terminal (with the </a:t>
            </a:r>
            <a:r>
              <a:rPr lang="en-US" dirty="0" err="1"/>
              <a:t>env</a:t>
            </a:r>
            <a:r>
              <a:rPr lang="en-US" dirty="0"/>
              <a:t> active), run: python fetch_data.py</a:t>
            </a:r>
          </a:p>
          <a:p>
            <a:r>
              <a:rPr lang="en-US" b="1" dirty="0"/>
              <a:t>Generate the </a:t>
            </a:r>
            <a:r>
              <a:rPr lang="en-US" b="1" dirty="0" err="1"/>
              <a:t>environment.yml</a:t>
            </a:r>
            <a:r>
              <a:rPr lang="en-US" b="1" dirty="0"/>
              <a:t> File:</a:t>
            </a:r>
            <a:endParaRPr lang="en-US" dirty="0"/>
          </a:p>
          <a:p>
            <a:pPr lvl="1"/>
            <a:r>
              <a:rPr lang="en-US" dirty="0"/>
              <a:t>This is the final, crucial step for reproducibility.</a:t>
            </a:r>
          </a:p>
          <a:p>
            <a:pPr lvl="1"/>
            <a:r>
              <a:rPr lang="en-US" dirty="0"/>
              <a:t>Run: 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export &gt; </a:t>
            </a:r>
            <a:r>
              <a:rPr lang="en-US" dirty="0" err="1"/>
              <a:t>environment.yml</a:t>
            </a:r>
            <a:endParaRPr lang="en-US" dirty="0"/>
          </a:p>
          <a:p>
            <a:pPr lvl="1"/>
            <a:r>
              <a:rPr lang="en-US" dirty="0"/>
              <a:t>Open the </a:t>
            </a:r>
            <a:r>
              <a:rPr lang="en-US" dirty="0" err="1"/>
              <a:t>environment.yml</a:t>
            </a:r>
            <a:r>
              <a:rPr lang="en-US" dirty="0"/>
              <a:t> file. Notice how it contains much more information than a requirements.txt file, including the Python version and all dependencies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3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A8B-4273-AC00-9162-1EEAE4E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8A2-A3DC-9ACF-9DC9-93ED83D4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733" y="1700847"/>
            <a:ext cx="4146868" cy="3541714"/>
          </a:xfrm>
        </p:spPr>
        <p:txBody>
          <a:bodyPr>
            <a:noAutofit/>
          </a:bodyPr>
          <a:lstStyle/>
          <a:p>
            <a:r>
              <a:rPr lang="en-US" sz="2000" b="1" dirty="0"/>
              <a:t>The "Why" &amp; The Environment Lifecycle</a:t>
            </a:r>
            <a:endParaRPr lang="en-US" sz="2000" dirty="0"/>
          </a:p>
          <a:p>
            <a:pPr lvl="1"/>
            <a:r>
              <a:rPr lang="en-US" sz="1600" dirty="0"/>
              <a:t>The Global Mess &amp; The Dependency Problem</a:t>
            </a:r>
          </a:p>
          <a:p>
            <a:pPr lvl="1"/>
            <a:r>
              <a:rPr lang="en-US" sz="1600" dirty="0"/>
              <a:t>The Solution: Isolated Environments with </a:t>
            </a:r>
            <a:r>
              <a:rPr lang="en-US" sz="1600" dirty="0" err="1"/>
              <a:t>Conda</a:t>
            </a:r>
            <a:endParaRPr lang="en-US" sz="1600" dirty="0"/>
          </a:p>
          <a:p>
            <a:pPr lvl="1"/>
            <a:r>
              <a:rPr lang="en-US" sz="1600" dirty="0"/>
              <a:t>The Basic </a:t>
            </a:r>
            <a:r>
              <a:rPr lang="en-US" sz="1600" dirty="0" err="1"/>
              <a:t>Conda</a:t>
            </a:r>
            <a:r>
              <a:rPr lang="en-US" sz="1600" dirty="0"/>
              <a:t> Workflow: Create, Activate, Deactivate</a:t>
            </a:r>
          </a:p>
          <a:p>
            <a:pPr lvl="1"/>
            <a:r>
              <a:rPr lang="en-US" sz="1600" b="1" dirty="0"/>
              <a:t>Advanced Environment Management: List, Clone, Rename, Remove</a:t>
            </a:r>
            <a:endParaRPr lang="en-US" sz="1600" dirty="0"/>
          </a:p>
          <a:p>
            <a:pPr lvl="1"/>
            <a:r>
              <a:rPr lang="en-US" sz="1600" i="1" dirty="0"/>
              <a:t>Interactive Session: Creating and Managing Your First </a:t>
            </a:r>
            <a:r>
              <a:rPr lang="en-US" sz="1600" i="1" dirty="0" err="1"/>
              <a:t>Conda</a:t>
            </a:r>
            <a:r>
              <a:rPr lang="en-US" sz="1600" i="1" dirty="0"/>
              <a:t> </a:t>
            </a:r>
            <a:r>
              <a:rPr lang="en-US" sz="1600" i="1" dirty="0" smtClean="0"/>
              <a:t>Environment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238A2-A3DC-9ACF-9DC9-93ED83D48387}"/>
              </a:ext>
            </a:extLst>
          </p:cNvPr>
          <p:cNvSpPr txBox="1">
            <a:spLocks/>
          </p:cNvSpPr>
          <p:nvPr/>
        </p:nvSpPr>
        <p:spPr>
          <a:xfrm>
            <a:off x="6519543" y="1700846"/>
            <a:ext cx="4634548" cy="442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The "How" - Managing Dependencies</a:t>
            </a:r>
          </a:p>
          <a:p>
            <a:pPr lvl="1"/>
            <a:r>
              <a:rPr lang="en-US" sz="1800" b="1" dirty="0" err="1"/>
              <a:t>conda</a:t>
            </a:r>
            <a:r>
              <a:rPr lang="en-US" sz="1800" b="1" dirty="0"/>
              <a:t> install vs. pip install: Which to Use?</a:t>
            </a:r>
          </a:p>
          <a:p>
            <a:pPr lvl="1"/>
            <a:r>
              <a:rPr lang="en-US" sz="1800" b="1" dirty="0"/>
              <a:t>Reproducibility: The </a:t>
            </a:r>
            <a:r>
              <a:rPr lang="en-US" sz="1800" b="1" dirty="0" err="1"/>
              <a:t>environment.yml</a:t>
            </a:r>
            <a:r>
              <a:rPr lang="en-US" sz="1800" b="1" dirty="0"/>
              <a:t> File</a:t>
            </a:r>
          </a:p>
          <a:p>
            <a:pPr lvl="1"/>
            <a:r>
              <a:rPr lang="en-US" sz="1800" b="1" dirty="0"/>
              <a:t>Live Demo / In-Class Exercise: The Power of Isolation with </a:t>
            </a:r>
            <a:r>
              <a:rPr lang="en-US" sz="1800" b="1" dirty="0" err="1"/>
              <a:t>Conda</a:t>
            </a:r>
            <a:endParaRPr lang="en-US" sz="1800" b="1" dirty="0"/>
          </a:p>
          <a:p>
            <a:r>
              <a:rPr lang="en-US" sz="1800" b="1" dirty="0" smtClean="0"/>
              <a:t>Practical </a:t>
            </a:r>
            <a:r>
              <a:rPr lang="en-US" sz="1800" b="1" dirty="0"/>
              <a:t>Examples &amp; The Hands-On Lab</a:t>
            </a:r>
            <a:endParaRPr lang="en-US" sz="1800" dirty="0"/>
          </a:p>
          <a:p>
            <a:pPr lvl="1"/>
            <a:r>
              <a:rPr lang="en-US" sz="1600" dirty="0"/>
              <a:t>Real-World Scenarios: Web Dev, Data Science, AI</a:t>
            </a:r>
          </a:p>
          <a:p>
            <a:pPr lvl="1"/>
            <a:r>
              <a:rPr lang="en-US" sz="1600" b="1" dirty="0" err="1"/>
              <a:t>Conda</a:t>
            </a:r>
            <a:r>
              <a:rPr lang="en-US" sz="1600" b="1" dirty="0"/>
              <a:t> Environment Management Cheat Sheet</a:t>
            </a:r>
            <a:endParaRPr lang="en-US" sz="1600" dirty="0"/>
          </a:p>
          <a:p>
            <a:pPr lvl="1"/>
            <a:r>
              <a:rPr lang="en-US" sz="1600" b="1" dirty="0"/>
              <a:t>Hands-On Lab: Project Setup with requests</a:t>
            </a:r>
            <a:endParaRPr lang="en-US" sz="1600" dirty="0"/>
          </a:p>
          <a:p>
            <a:pPr lvl="1"/>
            <a:r>
              <a:rPr lang="en-US" sz="1600" dirty="0"/>
              <a:t>Q&amp;A and Wrap-up</a:t>
            </a:r>
          </a:p>
        </p:txBody>
      </p:sp>
    </p:spTree>
    <p:extLst>
      <p:ext uri="{BB962C8B-B14F-4D97-AF65-F5344CB8AC3E}">
        <p14:creationId xmlns:p14="http://schemas.microsoft.com/office/powerpoint/2010/main" val="26103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"Why" - The Dependency Problem</a:t>
            </a:r>
            <a:br>
              <a:rPr lang="en-US" b="1" dirty="0"/>
            </a:br>
            <a:r>
              <a:rPr lang="en-US" sz="2400" b="1" dirty="0"/>
              <a:t>The Global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first install Python, there is one central location where all third-party packages are installed. This is called the </a:t>
            </a:r>
            <a:r>
              <a:rPr lang="en-US" b="1" dirty="0"/>
              <a:t>global site-packages directory</a:t>
            </a:r>
            <a:r>
              <a:rPr lang="en-US" dirty="0"/>
              <a:t>.</a:t>
            </a:r>
          </a:p>
          <a:p>
            <a:r>
              <a:rPr lang="en-US" dirty="0"/>
              <a:t>If you just type pip install &lt;package&gt;, it goes into this global space</a:t>
            </a:r>
            <a:r>
              <a:rPr lang="en-US" dirty="0" smtClean="0"/>
              <a:t>.</a:t>
            </a:r>
          </a:p>
          <a:p>
            <a:r>
              <a:rPr lang="en-US" b="1" dirty="0"/>
              <a:t>The Problem:</a:t>
            </a:r>
            <a:r>
              <a:rPr lang="en-US" dirty="0"/>
              <a:t> Imagine you have two projects:</a:t>
            </a:r>
          </a:p>
          <a:p>
            <a:pPr lvl="1"/>
            <a:r>
              <a:rPr lang="en-US" b="1" dirty="0"/>
              <a:t>Project A</a:t>
            </a:r>
            <a:r>
              <a:rPr lang="en-US" dirty="0"/>
              <a:t> is an old, stable project that relies on Report-Generator v1.2.</a:t>
            </a:r>
          </a:p>
          <a:p>
            <a:pPr lvl="1"/>
            <a:r>
              <a:rPr lang="en-US" b="1" dirty="0"/>
              <a:t>Project B</a:t>
            </a:r>
            <a:r>
              <a:rPr lang="en-US" dirty="0"/>
              <a:t> is a new project you're starting, and you want to use the new features in Report-Generator v2.0</a:t>
            </a:r>
            <a:r>
              <a:rPr lang="en-US" dirty="0" smtClean="0"/>
              <a:t>.</a:t>
            </a:r>
          </a:p>
          <a:p>
            <a:r>
              <a:rPr lang="en-US" dirty="0"/>
              <a:t>If you install v2.0 for Project B, you might accidentally break Project A! This is called </a:t>
            </a:r>
            <a:r>
              <a:rPr lang="en-US" b="1" dirty="0"/>
              <a:t>Dependency Hell</a:t>
            </a:r>
            <a:r>
              <a:rPr lang="en-US" dirty="0"/>
              <a:t>, and it's a nightmare for developers.</a:t>
            </a:r>
          </a:p>
        </p:txBody>
      </p:sp>
    </p:spTree>
    <p:extLst>
      <p:ext uri="{BB962C8B-B14F-4D97-AF65-F5344CB8AC3E}">
        <p14:creationId xmlns:p14="http://schemas.microsoft.com/office/powerpoint/2010/main" val="245015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Solution: Isolated </a:t>
            </a:r>
            <a:r>
              <a:rPr lang="en-US" b="1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virtual environment</a:t>
            </a:r>
            <a:r>
              <a:rPr lang="en-US" dirty="0"/>
              <a:t> is a self-contained directory that holds a particular version of Python plus all the packages that a specific project needs. It's like giving each project its own private, isolated workshop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Analogy</a:t>
            </a:r>
            <a:r>
              <a:rPr lang="en-US" b="1" dirty="0"/>
              <a:t>:</a:t>
            </a:r>
            <a:r>
              <a:rPr lang="en-US" dirty="0"/>
              <a:t> Think of it as giving each project its own private, isolated workshop. Project A gets a workshop with all its old, trusted tools. Project B gets a brand-new workshop where it can install the latest and greatest tools. The tools in one workshop don't affect the 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5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Conda</a:t>
            </a:r>
            <a:r>
              <a:rPr lang="en-US" b="1" dirty="0"/>
              <a:t> (via </a:t>
            </a:r>
            <a:r>
              <a:rPr lang="en-US" b="1" dirty="0" err="1"/>
              <a:t>Miniconda</a:t>
            </a:r>
            <a:r>
              <a:rPr lang="en-US" b="1" dirty="0"/>
              <a:t>/Anaconda):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 A powerful </a:t>
            </a:r>
            <a:r>
              <a:rPr lang="en-US" b="1" dirty="0"/>
              <a:t>package and environment manager</a:t>
            </a:r>
            <a:r>
              <a:rPr lang="en-US" dirty="0"/>
              <a:t>.</a:t>
            </a:r>
          </a:p>
          <a:p>
            <a:r>
              <a:rPr lang="en-US" b="1" dirty="0"/>
              <a:t>Key Advantages:</a:t>
            </a:r>
            <a:endParaRPr lang="en-US" dirty="0"/>
          </a:p>
          <a:p>
            <a:pPr lvl="1"/>
            <a:r>
              <a:rPr lang="en-US" b="1" dirty="0"/>
              <a:t>Manages Python Versions:</a:t>
            </a:r>
            <a:r>
              <a:rPr lang="en-US" dirty="0"/>
              <a:t> </a:t>
            </a:r>
            <a:r>
              <a:rPr lang="en-US" dirty="0" err="1"/>
              <a:t>Conda</a:t>
            </a:r>
            <a:r>
              <a:rPr lang="en-US" dirty="0"/>
              <a:t> can install different versions of Python itself (e.g., 3.8, 3.9, 3.10) in different environments. This is its killer feature.</a:t>
            </a:r>
          </a:p>
          <a:p>
            <a:pPr lvl="1"/>
            <a:r>
              <a:rPr lang="en-US" b="1" dirty="0"/>
              <a:t>Manages Non-Python Dependencies:</a:t>
            </a:r>
            <a:r>
              <a:rPr lang="en-US" dirty="0"/>
              <a:t> Crucial for AI/Data Science, as it can install complex libraries like CUDA and MKL that Python packages depend on.</a:t>
            </a:r>
          </a:p>
          <a:p>
            <a:pPr lvl="1"/>
            <a:r>
              <a:rPr lang="en-US" b="1" dirty="0"/>
              <a:t>Robust Dependency Resolution:</a:t>
            </a:r>
            <a:r>
              <a:rPr lang="en-US" dirty="0"/>
              <a:t> It has a powerful solver to handle complex package dependencies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venv</a:t>
            </a:r>
            <a:r>
              <a:rPr lang="en-US" b="1" dirty="0"/>
              <a:t> (The Built-in Alternative):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r>
              <a:rPr lang="en-US" dirty="0"/>
              <a:t> A lightweight environment manager included with Python.</a:t>
            </a:r>
          </a:p>
          <a:p>
            <a:r>
              <a:rPr lang="en-US" b="1" dirty="0"/>
              <a:t>How it's different:</a:t>
            </a:r>
            <a:r>
              <a:rPr lang="en-US" dirty="0"/>
              <a:t> It can only create environments with the </a:t>
            </a:r>
            <a:r>
              <a:rPr lang="en-US" i="1" dirty="0"/>
              <a:t>same Python version</a:t>
            </a:r>
            <a:r>
              <a:rPr lang="en-US" dirty="0"/>
              <a:t> used to create them. It cannot manage non-Python packages. It's great for simple, pure-Python web applications, but less suited for complex scientific computing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 </a:t>
            </a:r>
            <a:r>
              <a:rPr lang="en-US" b="1" dirty="0" err="1"/>
              <a:t>Conda</a:t>
            </a:r>
            <a:r>
              <a:rPr lang="en-US" b="1" dirty="0"/>
              <a:t> </a:t>
            </a:r>
            <a:r>
              <a:rPr lang="en-US" b="1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Let's learn the essential commands.</a:t>
            </a:r>
          </a:p>
          <a:p>
            <a:r>
              <a:rPr lang="en-US" b="1" dirty="0"/>
              <a:t>Create an environment:</a:t>
            </a:r>
            <a:r>
              <a:rPr lang="en-US" dirty="0"/>
              <a:t> You give it a name and specify the Python version.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create --name my-first-</a:t>
            </a:r>
            <a:r>
              <a:rPr lang="en-US" dirty="0" err="1"/>
              <a:t>env</a:t>
            </a:r>
            <a:r>
              <a:rPr lang="en-US" dirty="0"/>
              <a:t> python=3.9</a:t>
            </a:r>
          </a:p>
          <a:p>
            <a:r>
              <a:rPr lang="en-US" b="1" dirty="0"/>
              <a:t>Activate the environment:</a:t>
            </a:r>
            <a:r>
              <a:rPr lang="en-US" dirty="0"/>
              <a:t> This "enters" the isolated workshop.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activate my-first-</a:t>
            </a:r>
            <a:r>
              <a:rPr lang="en-US" dirty="0" err="1"/>
              <a:t>env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(Your terminal prompt will change to show (my-first-</a:t>
            </a:r>
            <a:r>
              <a:rPr lang="en-US" i="1" dirty="0" err="1"/>
              <a:t>env</a:t>
            </a:r>
            <a:r>
              <a:rPr lang="en-US" i="1" dirty="0"/>
              <a:t>))</a:t>
            </a:r>
            <a:endParaRPr lang="en-US" dirty="0"/>
          </a:p>
          <a:p>
            <a:r>
              <a:rPr lang="en-US" b="1" dirty="0"/>
              <a:t>Deactivate the environment:</a:t>
            </a:r>
            <a:r>
              <a:rPr lang="en-US" dirty="0"/>
              <a:t> This exits the workshop.</a:t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deactivate</a:t>
            </a:r>
          </a:p>
          <a:p>
            <a:r>
              <a:rPr lang="en-US" b="1" dirty="0"/>
              <a:t>List all environments: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list</a:t>
            </a:r>
          </a:p>
          <a:p>
            <a:r>
              <a:rPr lang="en-US" b="1" dirty="0"/>
              <a:t>Remove an environment: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remove --name </a:t>
            </a:r>
            <a:r>
              <a:rPr lang="en-US" dirty="0" smtClean="0"/>
              <a:t>my-first-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3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Cloning (Duplicating) </a:t>
            </a:r>
            <a:r>
              <a:rPr lang="en-US" b="1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incredibly useful feature. Cloning creates an exact copy of an existing environment under a new name.</a:t>
            </a:r>
          </a:p>
          <a:p>
            <a:r>
              <a:rPr lang="en-US" b="1" dirty="0"/>
              <a:t>Why do this?</a:t>
            </a:r>
            <a:r>
              <a:rPr lang="en-US" dirty="0"/>
              <a:t> Imagine you have a stable, working environment for a project (</a:t>
            </a:r>
            <a:r>
              <a:rPr lang="en-US" dirty="0" err="1"/>
              <a:t>my_project_stable</a:t>
            </a:r>
            <a:r>
              <a:rPr lang="en-US" dirty="0"/>
              <a:t>). You want to test a new, potentially breaking version of a library. Instead of risking your stable environment, you clone it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34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144</TotalTime>
  <Words>441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Inter</vt:lpstr>
      <vt:lpstr>Trebuchet MS</vt:lpstr>
      <vt:lpstr>Tw Cen MT</vt:lpstr>
      <vt:lpstr>Circuit</vt:lpstr>
      <vt:lpstr>Module 1: Core Python &amp; Data</vt:lpstr>
      <vt:lpstr>The Developer's Sandbox: Mastering Virtual Environments</vt:lpstr>
      <vt:lpstr>Today's Agenda</vt:lpstr>
      <vt:lpstr>The "Why" - The Dependency Problem The Global Mess</vt:lpstr>
      <vt:lpstr>The Solution: Isolated Environments</vt:lpstr>
      <vt:lpstr>Conda (via Miniconda/Anaconda):</vt:lpstr>
      <vt:lpstr>venv (The Built-in Alternative):</vt:lpstr>
      <vt:lpstr>The Basic Conda Workflow</vt:lpstr>
      <vt:lpstr>Cloning (Duplicating) Environments</vt:lpstr>
      <vt:lpstr>PowerPoint Presentation</vt:lpstr>
      <vt:lpstr>The "How" - Managing Dependencies with Conda conda install vs. pip install</vt:lpstr>
      <vt:lpstr>Live Demo / In-Class Exercise: The Power of Isolation with Conda</vt:lpstr>
      <vt:lpstr>PowerPoint Presentation</vt:lpstr>
      <vt:lpstr>Step 2: Create Project "New"</vt:lpstr>
      <vt:lpstr>PowerPoint Presentation</vt:lpstr>
      <vt:lpstr>PowerPoint Presentation</vt:lpstr>
      <vt:lpstr>Conda Environment Management Cheat Sheet</vt:lpstr>
      <vt:lpstr>Hands-On Lab: Project Setup with requests</vt:lpstr>
      <vt:lpstr>Step-by-Step Instructions: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Core Python &amp; Data</dc:title>
  <dc:creator>Hamza Sajid</dc:creator>
  <cp:lastModifiedBy>A</cp:lastModifiedBy>
  <cp:revision>17</cp:revision>
  <dcterms:created xsi:type="dcterms:W3CDTF">2025-08-29T09:27:42Z</dcterms:created>
  <dcterms:modified xsi:type="dcterms:W3CDTF">2025-09-03T14:34:56Z</dcterms:modified>
</cp:coreProperties>
</file>