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78" r:id="rId5"/>
    <p:sldId id="261" r:id="rId6"/>
    <p:sldId id="262" r:id="rId7"/>
    <p:sldId id="263" r:id="rId8"/>
    <p:sldId id="283" r:id="rId9"/>
    <p:sldId id="264" r:id="rId10"/>
    <p:sldId id="284" r:id="rId11"/>
    <p:sldId id="285" r:id="rId12"/>
    <p:sldId id="280" r:id="rId13"/>
    <p:sldId id="265" r:id="rId14"/>
    <p:sldId id="266" r:id="rId15"/>
    <p:sldId id="267" r:id="rId16"/>
    <p:sldId id="268" r:id="rId17"/>
    <p:sldId id="281" r:id="rId18"/>
    <p:sldId id="282"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9C05A2D-6C40-4F77-8A8A-D4AFBA009BE2}" type="datetimeFigureOut">
              <a:rPr lang="en-US" smtClean="0"/>
              <a:t>9/5/2025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10376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94633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91422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6599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74150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05A2D-6C40-4F77-8A8A-D4AFBA009BE2}"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603370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05A2D-6C40-4F77-8A8A-D4AFBA009BE2}"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884456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97850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0928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1238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05A2D-6C40-4F77-8A8A-D4AFBA009BE2}"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23260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05A2D-6C40-4F77-8A8A-D4AFBA009BE2}"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03309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05A2D-6C40-4F77-8A8A-D4AFBA009BE2}" type="datetimeFigureOut">
              <a:rPr lang="en-US" smtClean="0"/>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648966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05A2D-6C40-4F77-8A8A-D4AFBA009BE2}"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222323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05A2D-6C40-4F77-8A8A-D4AFBA009BE2}" type="datetimeFigureOut">
              <a:rPr lang="en-US" smtClean="0"/>
              <a:t>9/5/2025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25744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25153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410121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C05A2D-6C40-4F77-8A8A-D4AFBA009BE2}" type="datetimeFigureOut">
              <a:rPr lang="en-US" smtClean="0"/>
              <a:t>9/5/2025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EB1E36-D64B-4AC0-9B76-34B601FCCFAA}" type="slidenum">
              <a:rPr lang="en-US" smtClean="0"/>
              <a:t>‹#›</a:t>
            </a:fld>
            <a:endParaRPr lang="en-US"/>
          </a:p>
        </p:txBody>
      </p:sp>
    </p:spTree>
    <p:extLst>
      <p:ext uri="{BB962C8B-B14F-4D97-AF65-F5344CB8AC3E}">
        <p14:creationId xmlns:p14="http://schemas.microsoft.com/office/powerpoint/2010/main" val="3735103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685800" indent="-685800">
              <a:buFont typeface="Arial" panose="020B0604020202020204" pitchFamily="34" charset="0"/>
              <a:buChar char="•"/>
            </a:pPr>
            <a:r>
              <a:rPr lang="en-US" dirty="0"/>
              <a:t>Module 1: Core Python &amp; Data</a:t>
            </a:r>
          </a:p>
        </p:txBody>
      </p:sp>
      <p:sp>
        <p:nvSpPr>
          <p:cNvPr id="3" name="Subtitle 2"/>
          <p:cNvSpPr>
            <a:spLocks noGrp="1"/>
          </p:cNvSpPr>
          <p:nvPr>
            <p:ph type="subTitle" idx="1"/>
          </p:nvPr>
        </p:nvSpPr>
        <p:spPr>
          <a:xfrm>
            <a:off x="1876423" y="4775518"/>
            <a:ext cx="8791575" cy="1655762"/>
          </a:xfrm>
        </p:spPr>
        <p:txBody>
          <a:bodyPr/>
          <a:lstStyle/>
          <a:p>
            <a:pPr algn="r"/>
            <a:r>
              <a:rPr lang="en-US" dirty="0"/>
              <a:t>Week: 3 Lecture: 14</a:t>
            </a:r>
          </a:p>
          <a:p>
            <a:pPr algn="r"/>
            <a:r>
              <a:rPr lang="en-US" dirty="0" err="1"/>
              <a:t>DatE</a:t>
            </a:r>
            <a:r>
              <a:rPr lang="en-US"/>
              <a:t>: 05/09/2025</a:t>
            </a:r>
            <a:endParaRPr lang="en-US" dirty="0"/>
          </a:p>
          <a:p>
            <a:pPr algn="r"/>
            <a:r>
              <a:rPr lang="en-US" dirty="0"/>
              <a:t>Instructor: HAMZA SAJID</a:t>
            </a:r>
          </a:p>
        </p:txBody>
      </p:sp>
    </p:spTree>
    <p:extLst>
      <p:ext uri="{BB962C8B-B14F-4D97-AF65-F5344CB8AC3E}">
        <p14:creationId xmlns:p14="http://schemas.microsoft.com/office/powerpoint/2010/main" val="4272976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9979-DD88-7760-C90F-44FA4E3D1CA1}"/>
              </a:ext>
            </a:extLst>
          </p:cNvPr>
          <p:cNvSpPr>
            <a:spLocks noGrp="1"/>
          </p:cNvSpPr>
          <p:nvPr>
            <p:ph type="title"/>
          </p:nvPr>
        </p:nvSpPr>
        <p:spPr/>
        <p:txBody>
          <a:bodyPr/>
          <a:lstStyle/>
          <a:p>
            <a:pPr marL="571500" indent="-571500">
              <a:buFont typeface="Arial" panose="020B0604020202020204" pitchFamily="34" charset="0"/>
              <a:buChar char="•"/>
            </a:pPr>
            <a:r>
              <a:rPr lang="en-US" dirty="0"/>
              <a:t>Simulating a FULL OUTER JOIN in SQLite</a:t>
            </a:r>
          </a:p>
        </p:txBody>
      </p:sp>
      <p:sp>
        <p:nvSpPr>
          <p:cNvPr id="3" name="Content Placeholder 2">
            <a:extLst>
              <a:ext uri="{FF2B5EF4-FFF2-40B4-BE49-F238E27FC236}">
                <a16:creationId xmlns:a16="http://schemas.microsoft.com/office/drawing/2014/main" id="{D9D367D9-7DA1-DA94-E07A-5A903546336D}"/>
              </a:ext>
            </a:extLst>
          </p:cNvPr>
          <p:cNvSpPr>
            <a:spLocks noGrp="1"/>
          </p:cNvSpPr>
          <p:nvPr>
            <p:ph idx="1"/>
          </p:nvPr>
        </p:nvSpPr>
        <p:spPr/>
        <p:txBody>
          <a:bodyPr>
            <a:normAutofit/>
          </a:bodyPr>
          <a:lstStyle/>
          <a:p>
            <a:r>
              <a:rPr lang="en-US" dirty="0"/>
              <a:t>The Logic: A FULL OUTER JOIN is essentially the results of a LEFT JOIN and a RIGHT JOIN combined, with the duplicate matching rows removed. Since we can't use RIGHT JOIN, we simulate it this way:</a:t>
            </a:r>
          </a:p>
          <a:p>
            <a:pPr lvl="1"/>
            <a:r>
              <a:rPr lang="en-US" dirty="0"/>
              <a:t>Get all rows from a LEFT JOIN (Suppliers -&gt; Products). This gives us every supplier and their matched products.</a:t>
            </a:r>
          </a:p>
          <a:p>
            <a:pPr lvl="1"/>
            <a:r>
              <a:rPr lang="en-US" dirty="0"/>
              <a:t>Use UNION.</a:t>
            </a:r>
          </a:p>
          <a:p>
            <a:pPr lvl="1"/>
            <a:r>
              <a:rPr lang="en-US" dirty="0"/>
              <a:t>Get the rows that would have appeared in a RIGHT JOIN but were missed by the LEFT JOIN. These are the products that have no supplier.</a:t>
            </a:r>
          </a:p>
          <a:p>
            <a:endParaRPr lang="en-US" dirty="0"/>
          </a:p>
          <a:p>
            <a:endParaRPr lang="en-US" dirty="0"/>
          </a:p>
        </p:txBody>
      </p:sp>
    </p:spTree>
    <p:extLst>
      <p:ext uri="{BB962C8B-B14F-4D97-AF65-F5344CB8AC3E}">
        <p14:creationId xmlns:p14="http://schemas.microsoft.com/office/powerpoint/2010/main" val="429049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417C-024C-C1A4-CC0C-B48002CCE3F1}"/>
              </a:ext>
            </a:extLst>
          </p:cNvPr>
          <p:cNvSpPr>
            <a:spLocks noGrp="1"/>
          </p:cNvSpPr>
          <p:nvPr>
            <p:ph type="title"/>
          </p:nvPr>
        </p:nvSpPr>
        <p:spPr/>
        <p:txBody>
          <a:bodyPr/>
          <a:lstStyle/>
          <a:p>
            <a:pPr marL="571500" indent="-571500">
              <a:buFont typeface="Arial" panose="020B0604020202020204" pitchFamily="34" charset="0"/>
              <a:buChar char="•"/>
            </a:pPr>
            <a:r>
              <a:rPr lang="en-US" dirty="0"/>
              <a:t>The Working Query for SQLite</a:t>
            </a:r>
          </a:p>
        </p:txBody>
      </p:sp>
      <p:sp>
        <p:nvSpPr>
          <p:cNvPr id="3" name="Content Placeholder 2">
            <a:extLst>
              <a:ext uri="{FF2B5EF4-FFF2-40B4-BE49-F238E27FC236}">
                <a16:creationId xmlns:a16="http://schemas.microsoft.com/office/drawing/2014/main" id="{D811EA6D-7D7A-1935-B413-80AC9135BD7C}"/>
              </a:ext>
            </a:extLst>
          </p:cNvPr>
          <p:cNvSpPr>
            <a:spLocks noGrp="1"/>
          </p:cNvSpPr>
          <p:nvPr>
            <p:ph idx="1"/>
          </p:nvPr>
        </p:nvSpPr>
        <p:spPr/>
        <p:txBody>
          <a:bodyPr>
            <a:normAutofit fontScale="62500" lnSpcReduction="20000"/>
          </a:bodyPr>
          <a:lstStyle/>
          <a:p>
            <a:r>
              <a:rPr lang="en-US" dirty="0"/>
              <a:t>-- Part 1: Get all Suppliers and their matched Products.</a:t>
            </a:r>
          </a:p>
          <a:p>
            <a:r>
              <a:rPr lang="en-US" dirty="0"/>
              <a:t>SELECT </a:t>
            </a:r>
            <a:r>
              <a:rPr lang="en-US" dirty="0" err="1"/>
              <a:t>S.SupplierName</a:t>
            </a:r>
            <a:r>
              <a:rPr lang="en-US" dirty="0"/>
              <a:t>, </a:t>
            </a:r>
            <a:r>
              <a:rPr lang="en-US" dirty="0" err="1"/>
              <a:t>P.ProductName</a:t>
            </a:r>
            <a:endParaRPr lang="en-US" dirty="0"/>
          </a:p>
          <a:p>
            <a:r>
              <a:rPr lang="en-US" dirty="0"/>
              <a:t>FROM Suppliers S</a:t>
            </a:r>
          </a:p>
          <a:p>
            <a:r>
              <a:rPr lang="en-US" dirty="0"/>
              <a:t>LEFT JOIN Products P ON </a:t>
            </a:r>
            <a:r>
              <a:rPr lang="en-US" dirty="0" err="1"/>
              <a:t>S.SupplierID</a:t>
            </a:r>
            <a:r>
              <a:rPr lang="en-US" dirty="0"/>
              <a:t> = </a:t>
            </a:r>
            <a:r>
              <a:rPr lang="en-US" dirty="0" err="1"/>
              <a:t>P.SupplierID</a:t>
            </a:r>
            <a:endParaRPr lang="en-US" dirty="0"/>
          </a:p>
          <a:p>
            <a:r>
              <a:rPr lang="en-US" dirty="0"/>
              <a:t>UNION</a:t>
            </a:r>
          </a:p>
          <a:p>
            <a:r>
              <a:rPr lang="en-US" dirty="0"/>
              <a:t>-- Part 2: Get all Products that have no matching Supplier.</a:t>
            </a:r>
          </a:p>
          <a:p>
            <a:r>
              <a:rPr lang="en-US" dirty="0"/>
              <a:t>SELECT </a:t>
            </a:r>
            <a:r>
              <a:rPr lang="en-US" dirty="0" err="1"/>
              <a:t>S.SupplierName</a:t>
            </a:r>
            <a:r>
              <a:rPr lang="en-US" dirty="0"/>
              <a:t>, </a:t>
            </a:r>
            <a:r>
              <a:rPr lang="en-US" dirty="0" err="1"/>
              <a:t>P.ProductName</a:t>
            </a:r>
            <a:endParaRPr lang="en-US" dirty="0"/>
          </a:p>
          <a:p>
            <a:r>
              <a:rPr lang="en-US" dirty="0"/>
              <a:t>FROM Products P</a:t>
            </a:r>
          </a:p>
          <a:p>
            <a:r>
              <a:rPr lang="en-US" dirty="0"/>
              <a:t>LEFT JOIN Suppliers S ON </a:t>
            </a:r>
            <a:r>
              <a:rPr lang="en-US" dirty="0" err="1"/>
              <a:t>P.SupplierID</a:t>
            </a:r>
            <a:r>
              <a:rPr lang="en-US" dirty="0"/>
              <a:t> = </a:t>
            </a:r>
            <a:r>
              <a:rPr lang="en-US" dirty="0" err="1"/>
              <a:t>S.SupplierID</a:t>
            </a:r>
            <a:endParaRPr lang="en-US" dirty="0"/>
          </a:p>
          <a:p>
            <a:r>
              <a:rPr lang="en-US" dirty="0"/>
              <a:t>WHERE </a:t>
            </a:r>
            <a:r>
              <a:rPr lang="en-US" dirty="0" err="1"/>
              <a:t>S.SupplierName</a:t>
            </a:r>
            <a:r>
              <a:rPr lang="en-US" dirty="0"/>
              <a:t> IS NULL;</a:t>
            </a:r>
          </a:p>
        </p:txBody>
      </p:sp>
    </p:spTree>
    <p:extLst>
      <p:ext uri="{BB962C8B-B14F-4D97-AF65-F5344CB8AC3E}">
        <p14:creationId xmlns:p14="http://schemas.microsoft.com/office/powerpoint/2010/main" val="3273541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6CA2-D0EE-65AB-5F73-39C4EB228CC1}"/>
              </a:ext>
            </a:extLst>
          </p:cNvPr>
          <p:cNvSpPr>
            <a:spLocks noGrp="1"/>
          </p:cNvSpPr>
          <p:nvPr>
            <p:ph type="title"/>
          </p:nvPr>
        </p:nvSpPr>
        <p:spPr/>
        <p:txBody>
          <a:bodyPr/>
          <a:lstStyle/>
          <a:p>
            <a:pPr marL="571500" indent="-571500">
              <a:buFont typeface="Arial" panose="020B0604020202020204" pitchFamily="34" charset="0"/>
              <a:buChar char="•"/>
            </a:pPr>
            <a:r>
              <a:rPr lang="en-US" dirty="0"/>
              <a:t>The "Why" - The Need for Aggregation</a:t>
            </a:r>
          </a:p>
        </p:txBody>
      </p:sp>
      <p:sp>
        <p:nvSpPr>
          <p:cNvPr id="3" name="Content Placeholder 2">
            <a:extLst>
              <a:ext uri="{FF2B5EF4-FFF2-40B4-BE49-F238E27FC236}">
                <a16:creationId xmlns:a16="http://schemas.microsoft.com/office/drawing/2014/main" id="{1337F058-414F-86EC-31EF-A3604C6DA3AE}"/>
              </a:ext>
            </a:extLst>
          </p:cNvPr>
          <p:cNvSpPr>
            <a:spLocks noGrp="1"/>
          </p:cNvSpPr>
          <p:nvPr>
            <p:ph idx="1"/>
          </p:nvPr>
        </p:nvSpPr>
        <p:spPr/>
        <p:txBody>
          <a:bodyPr>
            <a:normAutofit lnSpcReduction="10000"/>
          </a:bodyPr>
          <a:lstStyle/>
          <a:p>
            <a:r>
              <a:rPr lang="en-US" dirty="0"/>
              <a:t>We can now combine detailed data. But what if we want to see the big picture and generate reports? We need to ask summary questions.</a:t>
            </a:r>
          </a:p>
          <a:p>
            <a:pPr lvl="1"/>
            <a:r>
              <a:rPr lang="en-US" dirty="0"/>
              <a:t>"How many customers do we have in each country?"</a:t>
            </a:r>
          </a:p>
          <a:p>
            <a:pPr lvl="1"/>
            <a:r>
              <a:rPr lang="en-US" dirty="0"/>
              <a:t>"Which supplier provides us with the most products?"</a:t>
            </a:r>
          </a:p>
          <a:p>
            <a:r>
              <a:rPr lang="en-US" dirty="0"/>
              <a:t>Analogy: From a Sales Ledger to a Business Report: Your raw data is like a long ledger of every single sale. That's too much detail. A manager wants a report: "Show me total sales per country." To do this, you must group all sales by country and then sum their totals. This is aggregation.</a:t>
            </a:r>
          </a:p>
        </p:txBody>
      </p:sp>
    </p:spTree>
    <p:extLst>
      <p:ext uri="{BB962C8B-B14F-4D97-AF65-F5344CB8AC3E}">
        <p14:creationId xmlns:p14="http://schemas.microsoft.com/office/powerpoint/2010/main" val="313953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CCE5-9308-0750-72FE-F2FDDF50087A}"/>
              </a:ext>
            </a:extLst>
          </p:cNvPr>
          <p:cNvSpPr>
            <a:spLocks noGrp="1"/>
          </p:cNvSpPr>
          <p:nvPr>
            <p:ph type="title"/>
          </p:nvPr>
        </p:nvSpPr>
        <p:spPr/>
        <p:txBody>
          <a:bodyPr/>
          <a:lstStyle/>
          <a:p>
            <a:pPr marL="571500" indent="-571500">
              <a:buFont typeface="Arial" panose="020B0604020202020204" pitchFamily="34" charset="0"/>
              <a:buChar char="•"/>
            </a:pPr>
            <a:r>
              <a:rPr lang="en-US" dirty="0"/>
              <a:t>Basic SQL Queries: "GROUP BY"</a:t>
            </a:r>
            <a:br>
              <a:rPr lang="en-US" dirty="0"/>
            </a:br>
            <a:endParaRPr lang="en-US" dirty="0"/>
          </a:p>
        </p:txBody>
      </p:sp>
      <p:sp>
        <p:nvSpPr>
          <p:cNvPr id="3" name="Content Placeholder 2">
            <a:extLst>
              <a:ext uri="{FF2B5EF4-FFF2-40B4-BE49-F238E27FC236}">
                <a16:creationId xmlns:a16="http://schemas.microsoft.com/office/drawing/2014/main" id="{3EA5AAAB-30EF-5144-D6ED-7C94C1E138E0}"/>
              </a:ext>
            </a:extLst>
          </p:cNvPr>
          <p:cNvSpPr>
            <a:spLocks noGrp="1"/>
          </p:cNvSpPr>
          <p:nvPr>
            <p:ph idx="1"/>
          </p:nvPr>
        </p:nvSpPr>
        <p:spPr/>
        <p:txBody>
          <a:bodyPr>
            <a:normAutofit fontScale="92500" lnSpcReduction="20000"/>
          </a:bodyPr>
          <a:lstStyle/>
          <a:p>
            <a:r>
              <a:rPr lang="en-US" dirty="0"/>
              <a:t>What it does: The GROUP BY clause groups rows that have the same values into summary rows. It is used with aggregate functions like COUNT(), MAX(), SUM(), AVG().</a:t>
            </a:r>
          </a:p>
          <a:p>
            <a:r>
              <a:rPr lang="en-US" dirty="0"/>
              <a:t>Task: Count the number of customers in each country.</a:t>
            </a:r>
          </a:p>
          <a:p>
            <a:pPr lvl="1"/>
            <a:r>
              <a:rPr lang="en-US" dirty="0"/>
              <a:t>SELECT Country, COUNT(CustomerID) AS </a:t>
            </a:r>
            <a:r>
              <a:rPr lang="en-US" dirty="0" err="1"/>
              <a:t>NumberOfCustomers</a:t>
            </a:r>
            <a:r>
              <a:rPr lang="en-US" dirty="0"/>
              <a:t> FROM Customers GROUP BY Country; </a:t>
            </a:r>
          </a:p>
          <a:p>
            <a:r>
              <a:rPr lang="en-US" dirty="0"/>
              <a:t>This query reads as: </a:t>
            </a:r>
          </a:p>
          <a:p>
            <a:pPr lvl="1"/>
            <a:r>
              <a:rPr lang="en-US" dirty="0"/>
              <a:t>"From the Customers table, group all the rows by Country. For each of these groups, COUNT the number of customers and show me the Country and the final count."</a:t>
            </a:r>
          </a:p>
          <a:p>
            <a:endParaRPr lang="en-US" dirty="0"/>
          </a:p>
        </p:txBody>
      </p:sp>
    </p:spTree>
    <p:extLst>
      <p:ext uri="{BB962C8B-B14F-4D97-AF65-F5344CB8AC3E}">
        <p14:creationId xmlns:p14="http://schemas.microsoft.com/office/powerpoint/2010/main" val="400198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348B-1A75-AE87-7FB5-6E354B91DD52}"/>
              </a:ext>
            </a:extLst>
          </p:cNvPr>
          <p:cNvSpPr>
            <a:spLocks noGrp="1"/>
          </p:cNvSpPr>
          <p:nvPr>
            <p:ph type="title"/>
          </p:nvPr>
        </p:nvSpPr>
        <p:spPr/>
        <p:txBody>
          <a:bodyPr/>
          <a:lstStyle/>
          <a:p>
            <a:pPr marL="571500" indent="-571500">
              <a:buFont typeface="Arial" panose="020B0604020202020204" pitchFamily="34" charset="0"/>
              <a:buChar char="•"/>
            </a:pPr>
            <a:r>
              <a:rPr lang="en-US" dirty="0"/>
              <a:t> Basic SQL Queries: "HAVING"</a:t>
            </a:r>
          </a:p>
        </p:txBody>
      </p:sp>
      <p:sp>
        <p:nvSpPr>
          <p:cNvPr id="3" name="Content Placeholder 2">
            <a:extLst>
              <a:ext uri="{FF2B5EF4-FFF2-40B4-BE49-F238E27FC236}">
                <a16:creationId xmlns:a16="http://schemas.microsoft.com/office/drawing/2014/main" id="{C9FFAAFE-65AE-EA87-4FB2-87FD315D4DB7}"/>
              </a:ext>
            </a:extLst>
          </p:cNvPr>
          <p:cNvSpPr>
            <a:spLocks noGrp="1"/>
          </p:cNvSpPr>
          <p:nvPr>
            <p:ph idx="1"/>
          </p:nvPr>
        </p:nvSpPr>
        <p:spPr/>
        <p:txBody>
          <a:bodyPr>
            <a:normAutofit fontScale="92500" lnSpcReduction="20000"/>
          </a:bodyPr>
          <a:lstStyle/>
          <a:p>
            <a:r>
              <a:rPr lang="en-US" dirty="0"/>
              <a:t>What it does: The HAVING clause filters the results of a GROUP BY based on the aggregate function's result. WHERE filters rows before grouping; HAVING filters groups after grouping.</a:t>
            </a:r>
          </a:p>
          <a:p>
            <a:r>
              <a:rPr lang="en-US" dirty="0"/>
              <a:t>Task: Find the countries with more than 5 customers.</a:t>
            </a:r>
          </a:p>
          <a:p>
            <a:pPr lvl="1"/>
            <a:r>
              <a:rPr lang="en-US" dirty="0"/>
              <a:t>SELECT Country, COUNT(CustomerID) AS </a:t>
            </a:r>
            <a:r>
              <a:rPr lang="en-US" dirty="0" err="1"/>
              <a:t>NumberOfCustomers</a:t>
            </a:r>
            <a:r>
              <a:rPr lang="en-US" dirty="0"/>
              <a:t> FROM Customers GROUP BY Country HAVING COUNT(CustomerID) &gt; 5; </a:t>
            </a:r>
          </a:p>
          <a:p>
            <a:r>
              <a:rPr lang="en-US" dirty="0"/>
              <a:t>This query reads as: </a:t>
            </a:r>
          </a:p>
          <a:p>
            <a:pPr lvl="1"/>
            <a:r>
              <a:rPr lang="en-US" dirty="0"/>
              <a:t>"First, group customers by country and count them, just like before. Then, from those resulting summary groups, only show me the ones HAVING a customer count greater than 5."</a:t>
            </a:r>
          </a:p>
          <a:p>
            <a:endParaRPr lang="en-US" dirty="0"/>
          </a:p>
        </p:txBody>
      </p:sp>
    </p:spTree>
    <p:extLst>
      <p:ext uri="{BB962C8B-B14F-4D97-AF65-F5344CB8AC3E}">
        <p14:creationId xmlns:p14="http://schemas.microsoft.com/office/powerpoint/2010/main" val="32435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D59F-8CB6-F404-856D-F0AB28DD1FC3}"/>
              </a:ext>
            </a:extLst>
          </p:cNvPr>
          <p:cNvSpPr>
            <a:spLocks noGrp="1"/>
          </p:cNvSpPr>
          <p:nvPr>
            <p:ph type="title"/>
          </p:nvPr>
        </p:nvSpPr>
        <p:spPr/>
        <p:txBody>
          <a:bodyPr/>
          <a:lstStyle/>
          <a:p>
            <a:pPr marL="571500" indent="-571500">
              <a:buFont typeface="Arial" panose="020B0604020202020204" pitchFamily="34" charset="0"/>
              <a:buChar char="•"/>
            </a:pPr>
            <a:r>
              <a:rPr lang="en-US" dirty="0"/>
              <a:t>Hands-On Lab: Advanced Queries</a:t>
            </a:r>
          </a:p>
        </p:txBody>
      </p:sp>
      <p:sp>
        <p:nvSpPr>
          <p:cNvPr id="3" name="Content Placeholder 2">
            <a:extLst>
              <a:ext uri="{FF2B5EF4-FFF2-40B4-BE49-F238E27FC236}">
                <a16:creationId xmlns:a16="http://schemas.microsoft.com/office/drawing/2014/main" id="{0D486D92-F87D-27C7-7DA6-EF6920FD0449}"/>
              </a:ext>
            </a:extLst>
          </p:cNvPr>
          <p:cNvSpPr>
            <a:spLocks noGrp="1"/>
          </p:cNvSpPr>
          <p:nvPr>
            <p:ph idx="1"/>
          </p:nvPr>
        </p:nvSpPr>
        <p:spPr/>
        <p:txBody>
          <a:bodyPr/>
          <a:lstStyle/>
          <a:p>
            <a:r>
              <a:rPr lang="en-US" dirty="0"/>
              <a:t>Goal:</a:t>
            </a:r>
          </a:p>
          <a:p>
            <a:pPr lvl="1"/>
            <a:r>
              <a:rPr lang="en-US" dirty="0"/>
              <a:t>Use the online SQL playground (SQLite Online) to run advanced queries against the sample store database.</a:t>
            </a:r>
          </a:p>
          <a:p>
            <a:r>
              <a:rPr lang="en-US" dirty="0"/>
              <a:t>Tool:</a:t>
            </a:r>
          </a:p>
          <a:p>
            <a:pPr lvl="1"/>
            <a:r>
              <a:rPr lang="en-US" dirty="0"/>
              <a:t>We will continue using SQLite Online with its pre-loaded database containing Customers, Products, Suppliers, etc.</a:t>
            </a:r>
          </a:p>
        </p:txBody>
      </p:sp>
    </p:spTree>
    <p:extLst>
      <p:ext uri="{BB962C8B-B14F-4D97-AF65-F5344CB8AC3E}">
        <p14:creationId xmlns:p14="http://schemas.microsoft.com/office/powerpoint/2010/main" val="2765502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01B4-3060-84A2-E5E5-D7714B6C42A0}"/>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dirty="0"/>
              <a:t>Step 1: Run a "JOIN" and "WHERE" Query</a:t>
            </a:r>
          </a:p>
        </p:txBody>
      </p:sp>
      <p:sp>
        <p:nvSpPr>
          <p:cNvPr id="3" name="Content Placeholder 2">
            <a:extLst>
              <a:ext uri="{FF2B5EF4-FFF2-40B4-BE49-F238E27FC236}">
                <a16:creationId xmlns:a16="http://schemas.microsoft.com/office/drawing/2014/main" id="{8C6195C6-5B27-0E31-0D97-D19176FFAD63}"/>
              </a:ext>
            </a:extLst>
          </p:cNvPr>
          <p:cNvSpPr>
            <a:spLocks noGrp="1"/>
          </p:cNvSpPr>
          <p:nvPr>
            <p:ph idx="1"/>
          </p:nvPr>
        </p:nvSpPr>
        <p:spPr/>
        <p:txBody>
          <a:bodyPr>
            <a:normAutofit fontScale="92500" lnSpcReduction="20000"/>
          </a:bodyPr>
          <a:lstStyle/>
          <a:p>
            <a:r>
              <a:rPr lang="en-US" dirty="0"/>
              <a:t>Task: Find all products supplied by the supplier named 'Exotic Liquids'.</a:t>
            </a:r>
          </a:p>
          <a:p>
            <a:r>
              <a:rPr lang="en-US" dirty="0"/>
              <a:t>In the SQL Editor, type the following query:</a:t>
            </a:r>
          </a:p>
          <a:p>
            <a:pPr lvl="1"/>
            <a:r>
              <a:rPr lang="en-US" dirty="0"/>
              <a:t>SELECT </a:t>
            </a:r>
            <a:r>
              <a:rPr lang="en-US" dirty="0" err="1"/>
              <a:t>P.ProductName</a:t>
            </a:r>
            <a:r>
              <a:rPr lang="en-US" dirty="0"/>
              <a:t>, </a:t>
            </a:r>
            <a:r>
              <a:rPr lang="en-US" dirty="0" err="1"/>
              <a:t>P.Price</a:t>
            </a:r>
            <a:r>
              <a:rPr lang="en-US" dirty="0"/>
              <a:t> FROM Products P INNER JOIN Suppliers S ON </a:t>
            </a:r>
            <a:r>
              <a:rPr lang="en-US" dirty="0" err="1"/>
              <a:t>P.SupplierID</a:t>
            </a:r>
            <a:r>
              <a:rPr lang="en-US" dirty="0"/>
              <a:t> = </a:t>
            </a:r>
            <a:r>
              <a:rPr lang="en-US" dirty="0" err="1"/>
              <a:t>S.SupplierID</a:t>
            </a:r>
            <a:r>
              <a:rPr lang="en-US" dirty="0"/>
              <a:t> WHERE </a:t>
            </a:r>
            <a:r>
              <a:rPr lang="en-US" dirty="0" err="1"/>
              <a:t>S.SupplierName</a:t>
            </a:r>
            <a:r>
              <a:rPr lang="en-US" dirty="0"/>
              <a:t> = 'Exotic Liquids’; </a:t>
            </a:r>
          </a:p>
          <a:p>
            <a:r>
              <a:rPr lang="en-US" dirty="0"/>
              <a:t>This query tells the database: </a:t>
            </a:r>
          </a:p>
          <a:p>
            <a:pPr lvl="1"/>
            <a:r>
              <a:rPr lang="en-US" dirty="0"/>
              <a:t>"First, create a temporary combined table from Products and Suppliers. Then, from that combined data, only show me the product name and price for rows where the supplier's name is 'Exotic Liquids'."</a:t>
            </a:r>
          </a:p>
          <a:p>
            <a:r>
              <a:rPr lang="en-US" dirty="0"/>
              <a:t>Click the "Run" button.</a:t>
            </a:r>
          </a:p>
          <a:p>
            <a:endParaRPr lang="en-US" dirty="0"/>
          </a:p>
        </p:txBody>
      </p:sp>
    </p:spTree>
    <p:extLst>
      <p:ext uri="{BB962C8B-B14F-4D97-AF65-F5344CB8AC3E}">
        <p14:creationId xmlns:p14="http://schemas.microsoft.com/office/powerpoint/2010/main" val="106644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D3A4-707D-7419-B1C4-7E10DA12D00D}"/>
              </a:ext>
            </a:extLst>
          </p:cNvPr>
          <p:cNvSpPr>
            <a:spLocks noGrp="1"/>
          </p:cNvSpPr>
          <p:nvPr>
            <p:ph type="title"/>
          </p:nvPr>
        </p:nvSpPr>
        <p:spPr/>
        <p:txBody>
          <a:bodyPr/>
          <a:lstStyle/>
          <a:p>
            <a:pPr marL="571500" indent="-571500">
              <a:buFont typeface="Arial" panose="020B0604020202020204" pitchFamily="34" charset="0"/>
              <a:buChar char="•"/>
            </a:pPr>
            <a:r>
              <a:rPr lang="en-US" dirty="0"/>
              <a:t>Step 2: Run a "JOIN" with "GROUP BY"</a:t>
            </a:r>
          </a:p>
        </p:txBody>
      </p:sp>
      <p:sp>
        <p:nvSpPr>
          <p:cNvPr id="3" name="Content Placeholder 2">
            <a:extLst>
              <a:ext uri="{FF2B5EF4-FFF2-40B4-BE49-F238E27FC236}">
                <a16:creationId xmlns:a16="http://schemas.microsoft.com/office/drawing/2014/main" id="{E257CC7B-E89A-A03A-BD81-37D7AC2389E1}"/>
              </a:ext>
            </a:extLst>
          </p:cNvPr>
          <p:cNvSpPr>
            <a:spLocks noGrp="1"/>
          </p:cNvSpPr>
          <p:nvPr>
            <p:ph idx="1"/>
          </p:nvPr>
        </p:nvSpPr>
        <p:spPr/>
        <p:txBody>
          <a:bodyPr>
            <a:normAutofit fontScale="92500" lnSpcReduction="10000"/>
          </a:bodyPr>
          <a:lstStyle/>
          <a:p>
            <a:r>
              <a:rPr lang="en-US" dirty="0"/>
              <a:t>Task: Count how many products each supplier provides.</a:t>
            </a:r>
          </a:p>
          <a:p>
            <a:r>
              <a:rPr lang="en-US" dirty="0"/>
              <a:t>Delete the old query and type this new one in the SQL Editor:</a:t>
            </a:r>
          </a:p>
          <a:p>
            <a:pPr lvl="1"/>
            <a:r>
              <a:rPr lang="en-US" dirty="0"/>
              <a:t>SELECT </a:t>
            </a:r>
            <a:r>
              <a:rPr lang="en-US" dirty="0" err="1"/>
              <a:t>S.SupplierName</a:t>
            </a:r>
            <a:r>
              <a:rPr lang="en-US" dirty="0"/>
              <a:t>, COUNT(</a:t>
            </a:r>
            <a:r>
              <a:rPr lang="en-US" dirty="0" err="1"/>
              <a:t>P.ProductID</a:t>
            </a:r>
            <a:r>
              <a:rPr lang="en-US" dirty="0"/>
              <a:t>) AS </a:t>
            </a:r>
            <a:r>
              <a:rPr lang="en-US" dirty="0" err="1"/>
              <a:t>NumberOfProducts</a:t>
            </a:r>
            <a:r>
              <a:rPr lang="en-US" dirty="0"/>
              <a:t> FROM Suppliers S INNER JOIN Products P ON </a:t>
            </a:r>
            <a:r>
              <a:rPr lang="en-US" dirty="0" err="1"/>
              <a:t>S.SupplierID</a:t>
            </a:r>
            <a:r>
              <a:rPr lang="en-US" dirty="0"/>
              <a:t> = </a:t>
            </a:r>
            <a:r>
              <a:rPr lang="en-US" dirty="0" err="1"/>
              <a:t>P.SupplierID</a:t>
            </a:r>
            <a:r>
              <a:rPr lang="en-US" dirty="0"/>
              <a:t> GROUP BY </a:t>
            </a:r>
            <a:r>
              <a:rPr lang="en-US" dirty="0" err="1"/>
              <a:t>S.SupplierName</a:t>
            </a:r>
            <a:r>
              <a:rPr lang="en-US" dirty="0"/>
              <a:t>;</a:t>
            </a:r>
          </a:p>
          <a:p>
            <a:r>
              <a:rPr lang="en-US" dirty="0"/>
              <a:t>Explanation: </a:t>
            </a:r>
          </a:p>
          <a:p>
            <a:pPr lvl="1"/>
            <a:r>
              <a:rPr lang="en-US" dirty="0"/>
              <a:t>This query joins the tables, then groups the results by supplier to COUNT the number of products for each one.</a:t>
            </a:r>
          </a:p>
          <a:p>
            <a:r>
              <a:rPr lang="en-US" dirty="0"/>
              <a:t>Click "Run".</a:t>
            </a:r>
          </a:p>
          <a:p>
            <a:endParaRPr lang="en-US" dirty="0"/>
          </a:p>
        </p:txBody>
      </p:sp>
    </p:spTree>
    <p:extLst>
      <p:ext uri="{BB962C8B-B14F-4D97-AF65-F5344CB8AC3E}">
        <p14:creationId xmlns:p14="http://schemas.microsoft.com/office/powerpoint/2010/main" val="1533248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B701-2D90-22A9-01B2-194E9E6A84B2}"/>
              </a:ext>
            </a:extLst>
          </p:cNvPr>
          <p:cNvSpPr>
            <a:spLocks noGrp="1"/>
          </p:cNvSpPr>
          <p:nvPr>
            <p:ph type="title"/>
          </p:nvPr>
        </p:nvSpPr>
        <p:spPr/>
        <p:txBody>
          <a:bodyPr/>
          <a:lstStyle/>
          <a:p>
            <a:pPr marL="571500" indent="-571500">
              <a:buFont typeface="Arial" panose="020B0604020202020204" pitchFamily="34" charset="0"/>
              <a:buChar char="•"/>
            </a:pPr>
            <a:r>
              <a:rPr lang="en-US" dirty="0"/>
              <a:t>Step 3: Run a "JOIN" with "GROUP BY", "HAVING", and "ORDER BY"</a:t>
            </a:r>
          </a:p>
        </p:txBody>
      </p:sp>
      <p:sp>
        <p:nvSpPr>
          <p:cNvPr id="3" name="Content Placeholder 2">
            <a:extLst>
              <a:ext uri="{FF2B5EF4-FFF2-40B4-BE49-F238E27FC236}">
                <a16:creationId xmlns:a16="http://schemas.microsoft.com/office/drawing/2014/main" id="{AAAC9FDB-73E6-5B14-2A98-4A10F7136A50}"/>
              </a:ext>
            </a:extLst>
          </p:cNvPr>
          <p:cNvSpPr>
            <a:spLocks noGrp="1"/>
          </p:cNvSpPr>
          <p:nvPr>
            <p:ph idx="1"/>
          </p:nvPr>
        </p:nvSpPr>
        <p:spPr/>
        <p:txBody>
          <a:bodyPr>
            <a:normAutofit fontScale="85000" lnSpcReduction="20000"/>
          </a:bodyPr>
          <a:lstStyle/>
          <a:p>
            <a:r>
              <a:rPr lang="en-US" dirty="0"/>
              <a:t>Task: Find suppliers who provide more than 2 products, and list them from most products to least.</a:t>
            </a:r>
          </a:p>
          <a:p>
            <a:r>
              <a:rPr lang="en-US" dirty="0"/>
              <a:t>Modify your last query to add HAVING and ORDER BY clauses:</a:t>
            </a:r>
          </a:p>
          <a:p>
            <a:pPr lvl="1"/>
            <a:r>
              <a:rPr lang="en-US" dirty="0"/>
              <a:t>SELECT </a:t>
            </a:r>
            <a:r>
              <a:rPr lang="en-US" dirty="0" err="1"/>
              <a:t>S.SupplierName</a:t>
            </a:r>
            <a:r>
              <a:rPr lang="en-US" dirty="0"/>
              <a:t>, COUNT(</a:t>
            </a:r>
            <a:r>
              <a:rPr lang="en-US" dirty="0" err="1"/>
              <a:t>P.ProductID</a:t>
            </a:r>
            <a:r>
              <a:rPr lang="en-US" dirty="0"/>
              <a:t>) AS </a:t>
            </a:r>
            <a:r>
              <a:rPr lang="en-US" dirty="0" err="1"/>
              <a:t>NumberOfProducts</a:t>
            </a:r>
            <a:r>
              <a:rPr lang="en-US" dirty="0"/>
              <a:t> FROM Suppliers S INNER JOIN Products P ON </a:t>
            </a:r>
            <a:r>
              <a:rPr lang="en-US" dirty="0" err="1"/>
              <a:t>S.SupplierID</a:t>
            </a:r>
            <a:r>
              <a:rPr lang="en-US" dirty="0"/>
              <a:t> = </a:t>
            </a:r>
            <a:r>
              <a:rPr lang="en-US" dirty="0" err="1"/>
              <a:t>P.SupplierID</a:t>
            </a:r>
            <a:r>
              <a:rPr lang="en-US" dirty="0"/>
              <a:t> GROUP BY </a:t>
            </a:r>
            <a:r>
              <a:rPr lang="en-US" dirty="0" err="1"/>
              <a:t>S.SupplierName</a:t>
            </a:r>
            <a:r>
              <a:rPr lang="en-US" dirty="0"/>
              <a:t> HAVING COUNT(</a:t>
            </a:r>
            <a:r>
              <a:rPr lang="en-US" dirty="0" err="1"/>
              <a:t>P.ProductID</a:t>
            </a:r>
            <a:r>
              <a:rPr lang="en-US" dirty="0"/>
              <a:t>) &gt; 2 ORDER BY </a:t>
            </a:r>
            <a:r>
              <a:rPr lang="en-US" dirty="0" err="1"/>
              <a:t>NumberOfProducts</a:t>
            </a:r>
            <a:r>
              <a:rPr lang="en-US" dirty="0"/>
              <a:t> DESC;</a:t>
            </a:r>
          </a:p>
          <a:p>
            <a:r>
              <a:rPr lang="en-US" dirty="0"/>
              <a:t>Explanation: </a:t>
            </a:r>
          </a:p>
          <a:p>
            <a:pPr lvl="1"/>
            <a:r>
              <a:rPr lang="en-US" dirty="0"/>
              <a:t>This adds two final steps: the HAVING clause filters out suppliers with 2 or fewer products, and the ORDER BY clause sorts the final list.</a:t>
            </a:r>
          </a:p>
          <a:p>
            <a:r>
              <a:rPr lang="en-US" dirty="0"/>
              <a:t>Click "Run".</a:t>
            </a:r>
          </a:p>
          <a:p>
            <a:endParaRPr lang="en-US" dirty="0"/>
          </a:p>
        </p:txBody>
      </p:sp>
    </p:spTree>
    <p:extLst>
      <p:ext uri="{BB962C8B-B14F-4D97-AF65-F5344CB8AC3E}">
        <p14:creationId xmlns:p14="http://schemas.microsoft.com/office/powerpoint/2010/main" val="466600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D002-A8A5-6DF0-2E20-2A8CD728DCC6}"/>
              </a:ext>
            </a:extLst>
          </p:cNvPr>
          <p:cNvSpPr>
            <a:spLocks noGrp="1"/>
          </p:cNvSpPr>
          <p:nvPr>
            <p:ph type="title"/>
          </p:nvPr>
        </p:nvSpPr>
        <p:spPr/>
        <p:txBody>
          <a:bodyPr/>
          <a:lstStyle/>
          <a:p>
            <a:pPr marL="571500" indent="-571500">
              <a:buFont typeface="Arial" panose="020B0604020202020204" pitchFamily="34" charset="0"/>
              <a:buChar char="•"/>
            </a:pPr>
            <a:r>
              <a:rPr lang="en-US" dirty="0"/>
              <a:t>Bonus Challenge</a:t>
            </a:r>
          </a:p>
        </p:txBody>
      </p:sp>
      <p:sp>
        <p:nvSpPr>
          <p:cNvPr id="3" name="Content Placeholder 2">
            <a:extLst>
              <a:ext uri="{FF2B5EF4-FFF2-40B4-BE49-F238E27FC236}">
                <a16:creationId xmlns:a16="http://schemas.microsoft.com/office/drawing/2014/main" id="{F18F9405-92B1-5580-7FD7-8F4B982C5D35}"/>
              </a:ext>
            </a:extLst>
          </p:cNvPr>
          <p:cNvSpPr>
            <a:spLocks noGrp="1"/>
          </p:cNvSpPr>
          <p:nvPr>
            <p:ph idx="1"/>
          </p:nvPr>
        </p:nvSpPr>
        <p:spPr/>
        <p:txBody>
          <a:bodyPr>
            <a:normAutofit/>
          </a:bodyPr>
          <a:lstStyle/>
          <a:p>
            <a:r>
              <a:rPr lang="en-US" dirty="0"/>
              <a:t>Challenge 1: Finding Inactive Suppliers</a:t>
            </a:r>
          </a:p>
          <a:p>
            <a:pPr lvl="1"/>
            <a:r>
              <a:rPr lang="en-US" dirty="0"/>
              <a:t>Write a query to find the names of any suppliers who do not supply any products.</a:t>
            </a:r>
          </a:p>
          <a:p>
            <a:pPr lvl="1"/>
            <a:r>
              <a:rPr lang="en-US" dirty="0"/>
              <a:t>Hint: You will need a LEFT JOIN from Suppliers to Products and a WHERE clause that checks if the </a:t>
            </a:r>
            <a:r>
              <a:rPr lang="en-US" dirty="0" err="1"/>
              <a:t>ProductID</a:t>
            </a:r>
            <a:r>
              <a:rPr lang="en-US" dirty="0"/>
              <a:t> is NULL.</a:t>
            </a:r>
          </a:p>
          <a:p>
            <a:r>
              <a:rPr lang="en-US" dirty="0"/>
              <a:t>Challenge 2: Multi-Join and Group</a:t>
            </a:r>
          </a:p>
          <a:p>
            <a:pPr lvl="1"/>
            <a:r>
              <a:rPr lang="en-US" dirty="0"/>
              <a:t>List all customers from 'London' and the total number of orders each has placed.</a:t>
            </a:r>
          </a:p>
          <a:p>
            <a:pPr lvl="1"/>
            <a:r>
              <a:rPr lang="en-US" dirty="0"/>
              <a:t>Hint: You will need to INNER JOIN the Customers and Orders tables, use a WHERE clause to filter by city, and then GROUP BY the customer's name.</a:t>
            </a:r>
          </a:p>
        </p:txBody>
      </p:sp>
    </p:spTree>
    <p:extLst>
      <p:ext uri="{BB962C8B-B14F-4D97-AF65-F5344CB8AC3E}">
        <p14:creationId xmlns:p14="http://schemas.microsoft.com/office/powerpoint/2010/main" val="324458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DA8B-4273-AC00-9162-1EEAE4E184CA}"/>
              </a:ext>
            </a:extLst>
          </p:cNvPr>
          <p:cNvSpPr>
            <a:spLocks noGrp="1"/>
          </p:cNvSpPr>
          <p:nvPr>
            <p:ph type="title"/>
          </p:nvPr>
        </p:nvSpPr>
        <p:spPr/>
        <p:txBody>
          <a:bodyPr/>
          <a:lstStyle/>
          <a:p>
            <a:pPr marL="571500" indent="-571500">
              <a:buFont typeface="Arial" panose="020B0604020202020204" pitchFamily="34" charset="0"/>
              <a:buChar char="•"/>
            </a:pPr>
            <a:r>
              <a:rPr lang="en-US" dirty="0"/>
              <a:t>Today's Agenda</a:t>
            </a:r>
          </a:p>
        </p:txBody>
      </p:sp>
      <p:sp>
        <p:nvSpPr>
          <p:cNvPr id="3" name="Content Placeholder 2">
            <a:extLst>
              <a:ext uri="{FF2B5EF4-FFF2-40B4-BE49-F238E27FC236}">
                <a16:creationId xmlns:a16="http://schemas.microsoft.com/office/drawing/2014/main" id="{5D6238A2-A3DC-9ACF-9DC9-93ED83D48387}"/>
              </a:ext>
            </a:extLst>
          </p:cNvPr>
          <p:cNvSpPr>
            <a:spLocks noGrp="1"/>
          </p:cNvSpPr>
          <p:nvPr>
            <p:ph idx="1"/>
          </p:nvPr>
        </p:nvSpPr>
        <p:spPr/>
        <p:txBody>
          <a:bodyPr>
            <a:normAutofit fontScale="70000" lnSpcReduction="20000"/>
          </a:bodyPr>
          <a:lstStyle/>
          <a:p>
            <a:r>
              <a:rPr lang="en-US" dirty="0"/>
              <a:t>The "Why" - The Problem with Separate Data</a:t>
            </a:r>
          </a:p>
          <a:p>
            <a:pPr lvl="1"/>
            <a:r>
              <a:rPr lang="en-US" dirty="0"/>
              <a:t>Analogy: The Warehouse Manager's Dilemma</a:t>
            </a:r>
          </a:p>
          <a:p>
            <a:r>
              <a:rPr lang="en-US" dirty="0"/>
              <a:t>Core Concepts of Joining Tables</a:t>
            </a:r>
          </a:p>
          <a:p>
            <a:pPr lvl="1"/>
            <a:r>
              <a:rPr lang="en-US" dirty="0"/>
              <a:t>Understanding Table Aliases (e.g., Products P)</a:t>
            </a:r>
          </a:p>
          <a:p>
            <a:pPr lvl="1"/>
            <a:r>
              <a:rPr lang="en-US" dirty="0"/>
              <a:t>The INNER JOIN: Finding Perfect Matches</a:t>
            </a:r>
          </a:p>
          <a:p>
            <a:pPr lvl="1"/>
            <a:r>
              <a:rPr lang="en-US" dirty="0"/>
              <a:t>The LEFT JOIN: Finding What's Missing</a:t>
            </a:r>
          </a:p>
          <a:p>
            <a:pPr lvl="1"/>
            <a:r>
              <a:rPr lang="en-US" dirty="0"/>
              <a:t>The RIGHT JOIN: The Opposite View</a:t>
            </a:r>
          </a:p>
          <a:p>
            <a:pPr lvl="1"/>
            <a:r>
              <a:rPr lang="en-US" dirty="0"/>
              <a:t>The FULL JOIN: The Complete Audit</a:t>
            </a:r>
          </a:p>
          <a:p>
            <a:r>
              <a:rPr lang="en-US" dirty="0"/>
              <a:t>Exploring Aggregation</a:t>
            </a:r>
          </a:p>
          <a:p>
            <a:pPr lvl="1"/>
            <a:r>
              <a:rPr lang="en-US" dirty="0"/>
              <a:t>The GROUP BY &amp; HAVING clauses</a:t>
            </a:r>
          </a:p>
          <a:p>
            <a:r>
              <a:rPr lang="en-US" dirty="0"/>
              <a:t>Putting It All Together &amp; The Hands-On Lab</a:t>
            </a:r>
          </a:p>
        </p:txBody>
      </p:sp>
    </p:spTree>
    <p:extLst>
      <p:ext uri="{BB962C8B-B14F-4D97-AF65-F5344CB8AC3E}">
        <p14:creationId xmlns:p14="http://schemas.microsoft.com/office/powerpoint/2010/main" val="26103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D09E-6F9B-7CBE-541D-71753B211868}"/>
              </a:ext>
            </a:extLst>
          </p:cNvPr>
          <p:cNvSpPr>
            <a:spLocks noGrp="1"/>
          </p:cNvSpPr>
          <p:nvPr>
            <p:ph type="title"/>
          </p:nvPr>
        </p:nvSpPr>
        <p:spPr/>
        <p:txBody>
          <a:bodyPr/>
          <a:lstStyle/>
          <a:p>
            <a:pPr marL="571500" indent="-571500">
              <a:buFont typeface="Arial" panose="020B0604020202020204" pitchFamily="34" charset="0"/>
              <a:buChar char="•"/>
            </a:pPr>
            <a:r>
              <a:rPr lang="en-US" dirty="0"/>
              <a:t>The "Why" - The Problem with Separate Data</a:t>
            </a:r>
          </a:p>
        </p:txBody>
      </p:sp>
      <p:sp>
        <p:nvSpPr>
          <p:cNvPr id="3" name="Content Placeholder 2">
            <a:extLst>
              <a:ext uri="{FF2B5EF4-FFF2-40B4-BE49-F238E27FC236}">
                <a16:creationId xmlns:a16="http://schemas.microsoft.com/office/drawing/2014/main" id="{75C8FCE8-0AB7-D1E5-323C-2F7B57C60B12}"/>
              </a:ext>
            </a:extLst>
          </p:cNvPr>
          <p:cNvSpPr>
            <a:spLocks noGrp="1"/>
          </p:cNvSpPr>
          <p:nvPr>
            <p:ph idx="1"/>
          </p:nvPr>
        </p:nvSpPr>
        <p:spPr/>
        <p:txBody>
          <a:bodyPr>
            <a:normAutofit fontScale="70000" lnSpcReduction="20000"/>
          </a:bodyPr>
          <a:lstStyle/>
          <a:p>
            <a:r>
              <a:rPr lang="en-US" dirty="0"/>
              <a:t>Recap: Our store's data is correctly organized in tables like Products and Suppliers. This is efficient for storage.</a:t>
            </a:r>
          </a:p>
          <a:p>
            <a:r>
              <a:rPr lang="en-US" dirty="0"/>
              <a:t>The Problem: How do we answer a simple business question like, "Show me each product's name and the name of the company that supplies it?" The data lives in two different places.</a:t>
            </a:r>
          </a:p>
          <a:p>
            <a:r>
              <a:rPr lang="en-US" dirty="0"/>
              <a:t>The Inefficient Approach: You could get a list of all products. Then, for each product, you'd have to take its </a:t>
            </a:r>
            <a:r>
              <a:rPr lang="en-US" dirty="0" err="1"/>
              <a:t>SupplierID</a:t>
            </a:r>
            <a:r>
              <a:rPr lang="en-US" dirty="0"/>
              <a:t> and run a new query on the Suppliers table to find the name.</a:t>
            </a:r>
          </a:p>
          <a:p>
            <a:r>
              <a:rPr lang="en-US" dirty="0"/>
              <a:t>Analogy: The Warehouse Manager's Dilemma: Imagine you have a clipboard with a list of all Products and their </a:t>
            </a:r>
            <a:r>
              <a:rPr lang="en-US" dirty="0" err="1"/>
              <a:t>SupplierID</a:t>
            </a:r>
            <a:r>
              <a:rPr lang="en-US" dirty="0"/>
              <a:t>. You have a separate, massive binder with the details of all your Suppliers. To find out who to call to reorder "Chai Tea," you first find it on your clipboard, note the </a:t>
            </a:r>
            <a:r>
              <a:rPr lang="en-US" dirty="0" err="1"/>
              <a:t>SupplierID</a:t>
            </a:r>
            <a:r>
              <a:rPr lang="en-US" dirty="0"/>
              <a:t>, then flip through the entire binder to find the supplier with that ID. This is incredibly slow and prone to error.</a:t>
            </a:r>
          </a:p>
        </p:txBody>
      </p:sp>
    </p:spTree>
    <p:extLst>
      <p:ext uri="{BB962C8B-B14F-4D97-AF65-F5344CB8AC3E}">
        <p14:creationId xmlns:p14="http://schemas.microsoft.com/office/powerpoint/2010/main" val="324821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7D43-5439-EFA5-9F19-167763B7C877}"/>
              </a:ext>
            </a:extLst>
          </p:cNvPr>
          <p:cNvSpPr>
            <a:spLocks noGrp="1"/>
          </p:cNvSpPr>
          <p:nvPr>
            <p:ph type="title"/>
          </p:nvPr>
        </p:nvSpPr>
        <p:spPr/>
        <p:txBody>
          <a:bodyPr/>
          <a:lstStyle/>
          <a:p>
            <a:pPr marL="571500" indent="-571500">
              <a:buFont typeface="Arial" panose="020B0604020202020204" pitchFamily="34" charset="0"/>
              <a:buChar char="•"/>
            </a:pPr>
            <a:r>
              <a:rPr lang="en-US" dirty="0"/>
              <a:t>The Relational Solution: SQL JOINS</a:t>
            </a:r>
          </a:p>
        </p:txBody>
      </p:sp>
      <p:sp>
        <p:nvSpPr>
          <p:cNvPr id="3" name="Content Placeholder 2">
            <a:extLst>
              <a:ext uri="{FF2B5EF4-FFF2-40B4-BE49-F238E27FC236}">
                <a16:creationId xmlns:a16="http://schemas.microsoft.com/office/drawing/2014/main" id="{6F1B8CBE-5898-3CD0-6D62-0D415B473618}"/>
              </a:ext>
            </a:extLst>
          </p:cNvPr>
          <p:cNvSpPr>
            <a:spLocks noGrp="1"/>
          </p:cNvSpPr>
          <p:nvPr>
            <p:ph idx="1"/>
          </p:nvPr>
        </p:nvSpPr>
        <p:spPr/>
        <p:txBody>
          <a:bodyPr>
            <a:normAutofit fontScale="92500"/>
          </a:bodyPr>
          <a:lstStyle/>
          <a:p>
            <a:r>
              <a:rPr lang="en-US" dirty="0"/>
              <a:t>A JOIN is the powerful and efficient solution. It's a single command that tells the database to do the hard work of matching records from the Products and Suppliers tables for you.</a:t>
            </a:r>
          </a:p>
          <a:p>
            <a:r>
              <a:rPr lang="en-US" dirty="0"/>
              <a:t>Analogy Continued: A JOIN is like having a modern inventory management system. You type "Chai Tea" into the computer, and it instantly shows you the product details and the full name, address, and phone number of the supplier on a single screen. The system does the lookup for you.</a:t>
            </a:r>
          </a:p>
          <a:p>
            <a:r>
              <a:rPr lang="en-US" dirty="0"/>
              <a:t>JOINs are faster, cleaner, and safer than running multiple separate queries.</a:t>
            </a:r>
          </a:p>
        </p:txBody>
      </p:sp>
    </p:spTree>
    <p:extLst>
      <p:ext uri="{BB962C8B-B14F-4D97-AF65-F5344CB8AC3E}">
        <p14:creationId xmlns:p14="http://schemas.microsoft.com/office/powerpoint/2010/main" val="267123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6163-5547-EDC3-983C-AC259F6DE5DE}"/>
              </a:ext>
            </a:extLst>
          </p:cNvPr>
          <p:cNvSpPr>
            <a:spLocks noGrp="1"/>
          </p:cNvSpPr>
          <p:nvPr>
            <p:ph type="title"/>
          </p:nvPr>
        </p:nvSpPr>
        <p:spPr/>
        <p:txBody>
          <a:bodyPr/>
          <a:lstStyle/>
          <a:p>
            <a:pPr marL="571500" indent="-571500">
              <a:buFont typeface="Arial" panose="020B0604020202020204" pitchFamily="34" charset="0"/>
              <a:buChar char="•"/>
            </a:pPr>
            <a:r>
              <a:rPr lang="en-US" dirty="0"/>
              <a:t>Basic SQL Joins: "INNER JOIN"</a:t>
            </a:r>
            <a:br>
              <a:rPr lang="en-US" dirty="0"/>
            </a:br>
            <a:endParaRPr lang="en-US" dirty="0"/>
          </a:p>
        </p:txBody>
      </p:sp>
      <p:sp>
        <p:nvSpPr>
          <p:cNvPr id="3" name="Content Placeholder 2">
            <a:extLst>
              <a:ext uri="{FF2B5EF4-FFF2-40B4-BE49-F238E27FC236}">
                <a16:creationId xmlns:a16="http://schemas.microsoft.com/office/drawing/2014/main" id="{7AADE622-F6A2-B691-8853-9D29B73BFE55}"/>
              </a:ext>
            </a:extLst>
          </p:cNvPr>
          <p:cNvSpPr>
            <a:spLocks noGrp="1"/>
          </p:cNvSpPr>
          <p:nvPr>
            <p:ph idx="1"/>
          </p:nvPr>
        </p:nvSpPr>
        <p:spPr/>
        <p:txBody>
          <a:bodyPr>
            <a:normAutofit fontScale="62500" lnSpcReduction="20000"/>
          </a:bodyPr>
          <a:lstStyle/>
          <a:p>
            <a:r>
              <a:rPr lang="en-US" dirty="0"/>
              <a:t>What it does: The INNER JOIN is the most common type. It returns only the rows where the key exists in both tables. It finds the clean intersection of your data.</a:t>
            </a:r>
          </a:p>
          <a:p>
            <a:r>
              <a:rPr lang="en-US" dirty="0"/>
              <a:t>Analogy: The </a:t>
            </a:r>
            <a:r>
              <a:rPr lang="en-US" dirty="0" err="1"/>
              <a:t>Stockable</a:t>
            </a:r>
            <a:r>
              <a:rPr lang="en-US" dirty="0"/>
              <a:t> Products List: This join gives you a list of all products that have a valid, registered supplier. If a product is in your system but its </a:t>
            </a:r>
            <a:r>
              <a:rPr lang="en-US" dirty="0" err="1"/>
              <a:t>SupplierID</a:t>
            </a:r>
            <a:r>
              <a:rPr lang="en-US" dirty="0"/>
              <a:t> is invalid, it won't show up. It's your definitive list of "currently orderable items.“</a:t>
            </a:r>
          </a:p>
          <a:p>
            <a:r>
              <a:rPr lang="en-US" b="1" dirty="0"/>
              <a:t>The Query:</a:t>
            </a:r>
          </a:p>
          <a:p>
            <a:pPr lvl="1"/>
            <a:r>
              <a:rPr lang="en-US" dirty="0"/>
              <a:t>SELECT </a:t>
            </a:r>
            <a:r>
              <a:rPr lang="en-US" dirty="0" err="1"/>
              <a:t>P.ProductName</a:t>
            </a:r>
            <a:r>
              <a:rPr lang="en-US" dirty="0"/>
              <a:t>, </a:t>
            </a:r>
            <a:r>
              <a:rPr lang="en-US" dirty="0" err="1"/>
              <a:t>S.SupplierName</a:t>
            </a:r>
            <a:r>
              <a:rPr lang="en-US" dirty="0"/>
              <a:t> FROM Products P INNER JOIN Suppliers S ON </a:t>
            </a:r>
            <a:r>
              <a:rPr lang="en-US" dirty="0" err="1"/>
              <a:t>P.SupplierID</a:t>
            </a:r>
            <a:r>
              <a:rPr lang="en-US" dirty="0"/>
              <a:t> = </a:t>
            </a:r>
            <a:r>
              <a:rPr lang="en-US" dirty="0" err="1"/>
              <a:t>S.SupplierID</a:t>
            </a:r>
            <a:r>
              <a:rPr lang="en-US" dirty="0"/>
              <a:t>; </a:t>
            </a:r>
          </a:p>
          <a:p>
            <a:r>
              <a:rPr lang="en-US" dirty="0"/>
              <a:t>This query reads as: </a:t>
            </a:r>
          </a:p>
          <a:p>
            <a:pPr lvl="1"/>
            <a:r>
              <a:rPr lang="en-US" dirty="0"/>
              <a:t>"From the Products table, which we'll call P for short, INNER JOIN the Suppliers table, which we'll call S, where the </a:t>
            </a:r>
            <a:r>
              <a:rPr lang="en-US" dirty="0" err="1"/>
              <a:t>SupplierID</a:t>
            </a:r>
            <a:r>
              <a:rPr lang="en-US" dirty="0"/>
              <a:t> in both tables match. For each match, show me the ProductName from table P and the </a:t>
            </a:r>
            <a:r>
              <a:rPr lang="en-US" dirty="0" err="1"/>
              <a:t>SupplierName</a:t>
            </a:r>
            <a:r>
              <a:rPr lang="en-US" dirty="0"/>
              <a:t> from table S."</a:t>
            </a:r>
          </a:p>
          <a:p>
            <a:r>
              <a:rPr lang="en-US" dirty="0"/>
              <a:t>A Note on 'P' and 'S' (Aliases):</a:t>
            </a:r>
          </a:p>
          <a:p>
            <a:pPr lvl="1"/>
            <a:r>
              <a:rPr lang="en-US" dirty="0"/>
              <a:t> Giving tables a short nickname (an "alias") like P and S is a best practice. It makes your query shorter and easier to read. It is also required if you join two tables that have columns with the exact same name (e.g., Orders.ID and Customers.ID).</a:t>
            </a:r>
          </a:p>
          <a:p>
            <a:endParaRPr lang="en-US" dirty="0"/>
          </a:p>
          <a:p>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86967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69D4-9623-52CE-480E-29432509FCDE}"/>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dirty="0"/>
              <a:t>Basic SQL Joins: "LEFT JOIN"</a:t>
            </a:r>
          </a:p>
        </p:txBody>
      </p:sp>
      <p:sp>
        <p:nvSpPr>
          <p:cNvPr id="3" name="Content Placeholder 2">
            <a:extLst>
              <a:ext uri="{FF2B5EF4-FFF2-40B4-BE49-F238E27FC236}">
                <a16:creationId xmlns:a16="http://schemas.microsoft.com/office/drawing/2014/main" id="{5507CE74-30E2-631B-E40E-09CC0BFBA3D8}"/>
              </a:ext>
            </a:extLst>
          </p:cNvPr>
          <p:cNvSpPr>
            <a:spLocks noGrp="1"/>
          </p:cNvSpPr>
          <p:nvPr>
            <p:ph idx="1"/>
          </p:nvPr>
        </p:nvSpPr>
        <p:spPr/>
        <p:txBody>
          <a:bodyPr>
            <a:normAutofit fontScale="70000" lnSpcReduction="20000"/>
          </a:bodyPr>
          <a:lstStyle/>
          <a:p>
            <a:r>
              <a:rPr lang="en-US" dirty="0"/>
              <a:t>What it does: A LEFT JOIN returns all rows from the left table (the first one mentioned), and only the matched rows from the right table. If there is no match, the result is NULL on the right side.</a:t>
            </a:r>
          </a:p>
          <a:p>
            <a:r>
              <a:rPr lang="en-US" dirty="0"/>
              <a:t>Analogy: Reviewing Your Supplier Contracts: You want to see your entire Suppliers list to find out if any are inactive. This join gives you a list of every single supplier. Next to their name, it will show the products they supply, or a blank space (NULL) if they supply nothing.</a:t>
            </a:r>
          </a:p>
          <a:p>
            <a:r>
              <a:rPr lang="en-US" dirty="0"/>
              <a:t>The Query:</a:t>
            </a:r>
          </a:p>
          <a:p>
            <a:pPr lvl="1"/>
            <a:r>
              <a:rPr lang="en-US" dirty="0"/>
              <a:t>SELECT </a:t>
            </a:r>
            <a:r>
              <a:rPr lang="en-US" dirty="0" err="1"/>
              <a:t>S.SupplierName</a:t>
            </a:r>
            <a:r>
              <a:rPr lang="en-US" dirty="0"/>
              <a:t>, </a:t>
            </a:r>
            <a:r>
              <a:rPr lang="en-US" dirty="0" err="1"/>
              <a:t>P.ProductName</a:t>
            </a:r>
            <a:r>
              <a:rPr lang="en-US" dirty="0"/>
              <a:t> FROM Suppliers S LEFT JOIN Products P ON </a:t>
            </a:r>
            <a:r>
              <a:rPr lang="en-US" dirty="0" err="1"/>
              <a:t>S.SupplierID</a:t>
            </a:r>
            <a:r>
              <a:rPr lang="en-US" dirty="0"/>
              <a:t> = </a:t>
            </a:r>
            <a:r>
              <a:rPr lang="en-US" dirty="0" err="1"/>
              <a:t>P.SupplierID</a:t>
            </a:r>
            <a:r>
              <a:rPr lang="en-US" dirty="0"/>
              <a:t>; </a:t>
            </a:r>
          </a:p>
          <a:p>
            <a:r>
              <a:rPr lang="en-US" dirty="0"/>
              <a:t>This query reads as: </a:t>
            </a:r>
          </a:p>
          <a:p>
            <a:pPr lvl="1"/>
            <a:r>
              <a:rPr lang="en-US" dirty="0"/>
              <a:t>"From the Suppliers table (S), LEFT JOIN the Products table (P) where the IDs match. Show me every </a:t>
            </a:r>
            <a:r>
              <a:rPr lang="en-US" dirty="0" err="1"/>
              <a:t>SupplierName</a:t>
            </a:r>
            <a:r>
              <a:rPr lang="en-US" dirty="0"/>
              <a:t>, and for each one, show the ProductName if a match is found."</a:t>
            </a:r>
          </a:p>
          <a:p>
            <a:endParaRPr lang="en-US" dirty="0"/>
          </a:p>
        </p:txBody>
      </p:sp>
    </p:spTree>
    <p:extLst>
      <p:ext uri="{BB962C8B-B14F-4D97-AF65-F5344CB8AC3E}">
        <p14:creationId xmlns:p14="http://schemas.microsoft.com/office/powerpoint/2010/main" val="187882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5260-65C1-05D9-9126-8A1BAE534E86}"/>
              </a:ext>
            </a:extLst>
          </p:cNvPr>
          <p:cNvSpPr>
            <a:spLocks noGrp="1"/>
          </p:cNvSpPr>
          <p:nvPr>
            <p:ph type="title"/>
          </p:nvPr>
        </p:nvSpPr>
        <p:spPr/>
        <p:txBody>
          <a:bodyPr/>
          <a:lstStyle/>
          <a:p>
            <a:pPr marL="571500" indent="-571500">
              <a:buFont typeface="Arial" panose="020B0604020202020204" pitchFamily="34" charset="0"/>
              <a:buChar char="•"/>
            </a:pPr>
            <a:r>
              <a:rPr lang="en-US" dirty="0"/>
              <a:t>Basic SQL Joins: "RIGHT JOIN"</a:t>
            </a:r>
            <a:br>
              <a:rPr lang="en-US" dirty="0"/>
            </a:br>
            <a:endParaRPr lang="en-US" dirty="0"/>
          </a:p>
        </p:txBody>
      </p:sp>
      <p:sp>
        <p:nvSpPr>
          <p:cNvPr id="3" name="Content Placeholder 2">
            <a:extLst>
              <a:ext uri="{FF2B5EF4-FFF2-40B4-BE49-F238E27FC236}">
                <a16:creationId xmlns:a16="http://schemas.microsoft.com/office/drawing/2014/main" id="{4F0861AD-5DC6-62B4-2AD1-AEA88EDD0B8F}"/>
              </a:ext>
            </a:extLst>
          </p:cNvPr>
          <p:cNvSpPr>
            <a:spLocks noGrp="1"/>
          </p:cNvSpPr>
          <p:nvPr>
            <p:ph idx="1"/>
          </p:nvPr>
        </p:nvSpPr>
        <p:spPr/>
        <p:txBody>
          <a:bodyPr>
            <a:normAutofit fontScale="70000" lnSpcReduction="20000"/>
          </a:bodyPr>
          <a:lstStyle/>
          <a:p>
            <a:r>
              <a:rPr lang="en-US" dirty="0"/>
              <a:t>What it does: A RIGHT JOIN is the mirror opposite of a LEFT JOIN. It returns all rows from the right table (the second one mentioned), and only the matched rows from the left table.</a:t>
            </a:r>
          </a:p>
          <a:p>
            <a:r>
              <a:rPr lang="en-US" dirty="0"/>
              <a:t>Analogy: Product Data Integrity Check: You want to see your entire Products list to find any items that are missing a supplier in the system. This join gives you a list of every single product. Next to its name, it will show the supplier's name, or a blank space (NULL) if the </a:t>
            </a:r>
            <a:r>
              <a:rPr lang="en-US" dirty="0" err="1"/>
              <a:t>SupplierID</a:t>
            </a:r>
            <a:r>
              <a:rPr lang="en-US" dirty="0"/>
              <a:t> is invalid or missing.</a:t>
            </a:r>
          </a:p>
          <a:p>
            <a:r>
              <a:rPr lang="en-US" dirty="0"/>
              <a:t>The Query:</a:t>
            </a:r>
          </a:p>
          <a:p>
            <a:pPr lvl="1"/>
            <a:r>
              <a:rPr lang="en-US" dirty="0"/>
              <a:t>SELECT </a:t>
            </a:r>
            <a:r>
              <a:rPr lang="en-US" dirty="0" err="1"/>
              <a:t>P.ProductName</a:t>
            </a:r>
            <a:r>
              <a:rPr lang="en-US" dirty="0"/>
              <a:t>, </a:t>
            </a:r>
            <a:r>
              <a:rPr lang="en-US" dirty="0" err="1"/>
              <a:t>S.SupplierName</a:t>
            </a:r>
            <a:r>
              <a:rPr lang="en-US" dirty="0"/>
              <a:t> FROM Suppliers S RIGHT JOIN Products P ON </a:t>
            </a:r>
            <a:r>
              <a:rPr lang="en-US" dirty="0" err="1"/>
              <a:t>S.SupplierID</a:t>
            </a:r>
            <a:r>
              <a:rPr lang="en-US" dirty="0"/>
              <a:t> = </a:t>
            </a:r>
            <a:r>
              <a:rPr lang="en-US" dirty="0" err="1"/>
              <a:t>P.SupplierID</a:t>
            </a:r>
            <a:r>
              <a:rPr lang="en-US" dirty="0"/>
              <a:t>;</a:t>
            </a:r>
          </a:p>
          <a:p>
            <a:r>
              <a:rPr lang="en-US" dirty="0"/>
              <a:t>This query reads as:</a:t>
            </a:r>
          </a:p>
          <a:p>
            <a:pPr lvl="1"/>
            <a:r>
              <a:rPr lang="en-US" dirty="0"/>
              <a:t>"From the Suppliers table (S), RIGHT JOIN the Products table (P) where the IDs match. Show me every ProductName, and for each one, show the </a:t>
            </a:r>
            <a:r>
              <a:rPr lang="en-US" dirty="0" err="1"/>
              <a:t>SupplierName</a:t>
            </a:r>
            <a:r>
              <a:rPr lang="en-US" dirty="0"/>
              <a:t> if a match is found."</a:t>
            </a:r>
          </a:p>
          <a:p>
            <a:endParaRPr lang="en-US" dirty="0"/>
          </a:p>
        </p:txBody>
      </p:sp>
    </p:spTree>
    <p:extLst>
      <p:ext uri="{BB962C8B-B14F-4D97-AF65-F5344CB8AC3E}">
        <p14:creationId xmlns:p14="http://schemas.microsoft.com/office/powerpoint/2010/main" val="344637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D90C-7AC5-AF1B-3881-89DF965BC00E}"/>
              </a:ext>
            </a:extLst>
          </p:cNvPr>
          <p:cNvSpPr>
            <a:spLocks noGrp="1"/>
          </p:cNvSpPr>
          <p:nvPr>
            <p:ph type="title"/>
          </p:nvPr>
        </p:nvSpPr>
        <p:spPr/>
        <p:txBody>
          <a:bodyPr/>
          <a:lstStyle/>
          <a:p>
            <a:pPr marL="571500" indent="-571500">
              <a:buFont typeface="Arial" panose="020B0604020202020204" pitchFamily="34" charset="0"/>
              <a:buChar char="•"/>
            </a:pPr>
            <a:r>
              <a:rPr lang="en-US" dirty="0"/>
              <a:t>A Note on SQLite: Simulating a RIGHT JOIN</a:t>
            </a:r>
          </a:p>
        </p:txBody>
      </p:sp>
      <p:sp>
        <p:nvSpPr>
          <p:cNvPr id="3" name="Content Placeholder 2">
            <a:extLst>
              <a:ext uri="{FF2B5EF4-FFF2-40B4-BE49-F238E27FC236}">
                <a16:creationId xmlns:a16="http://schemas.microsoft.com/office/drawing/2014/main" id="{B7A358F1-3A9A-F6BE-391A-CB00CE2D7DBD}"/>
              </a:ext>
            </a:extLst>
          </p:cNvPr>
          <p:cNvSpPr>
            <a:spLocks noGrp="1"/>
          </p:cNvSpPr>
          <p:nvPr>
            <p:ph idx="1"/>
          </p:nvPr>
        </p:nvSpPr>
        <p:spPr/>
        <p:txBody>
          <a:bodyPr>
            <a:normAutofit fontScale="62500" lnSpcReduction="20000"/>
          </a:bodyPr>
          <a:lstStyle/>
          <a:p>
            <a:r>
              <a:rPr lang="en-US" dirty="0"/>
              <a:t>The Problem: The online tool we are using, SQLite, does not support the RIGHT JOIN command. If you run the query from the last slide, you will get an error.</a:t>
            </a:r>
          </a:p>
          <a:p>
            <a:r>
              <a:rPr lang="en-US" dirty="0"/>
              <a:t>The Solution: We can achieve the exact same result as a RIGHT JOIN by simply swapping the tables and using a LEFT JOIN.</a:t>
            </a:r>
          </a:p>
          <a:p>
            <a:r>
              <a:rPr lang="en-US" dirty="0"/>
              <a:t>Thinking it Through:</a:t>
            </a:r>
          </a:p>
          <a:p>
            <a:pPr lvl="1"/>
            <a:r>
              <a:rPr lang="en-US" dirty="0"/>
              <a:t>A RIGHT JOIN from Suppliers to Products says: "Give me every Product, and the matching Supplier if one exists."</a:t>
            </a:r>
          </a:p>
          <a:p>
            <a:pPr lvl="1"/>
            <a:r>
              <a:rPr lang="en-US" dirty="0"/>
              <a:t>A LEFT JOIN from Products to Suppliers says: "Give me every Product, and the matching Supplier if one exists."</a:t>
            </a:r>
          </a:p>
          <a:p>
            <a:pPr lvl="1"/>
            <a:r>
              <a:rPr lang="en-US" dirty="0"/>
              <a:t>They are logically identical!</a:t>
            </a:r>
          </a:p>
          <a:p>
            <a:r>
              <a:rPr lang="en-US" dirty="0"/>
              <a:t>The Working Query for SQLite:</a:t>
            </a:r>
          </a:p>
          <a:p>
            <a:pPr lvl="1"/>
            <a:r>
              <a:rPr lang="en-US" dirty="0"/>
              <a:t>SELECT </a:t>
            </a:r>
            <a:r>
              <a:rPr lang="en-US" dirty="0" err="1"/>
              <a:t>P.ProductName</a:t>
            </a:r>
            <a:r>
              <a:rPr lang="en-US" dirty="0"/>
              <a:t>, </a:t>
            </a:r>
            <a:r>
              <a:rPr lang="en-US" dirty="0" err="1"/>
              <a:t>S.SupplierName</a:t>
            </a:r>
            <a:endParaRPr lang="en-US" dirty="0"/>
          </a:p>
          <a:p>
            <a:pPr lvl="1"/>
            <a:r>
              <a:rPr lang="en-US" dirty="0"/>
              <a:t>FROM Products P -- We start with Products (the "right" table from before)</a:t>
            </a:r>
          </a:p>
          <a:p>
            <a:pPr lvl="1"/>
            <a:r>
              <a:rPr lang="en-US" dirty="0"/>
              <a:t>LEFT JOIN Suppliers S ON </a:t>
            </a:r>
            <a:r>
              <a:rPr lang="en-US" dirty="0" err="1"/>
              <a:t>P.SupplierID</a:t>
            </a:r>
            <a:r>
              <a:rPr lang="en-US" dirty="0"/>
              <a:t> = </a:t>
            </a:r>
            <a:r>
              <a:rPr lang="en-US" dirty="0" err="1"/>
              <a:t>S.SupplierID</a:t>
            </a:r>
            <a:r>
              <a:rPr lang="en-US" dirty="0"/>
              <a:t>;</a:t>
            </a:r>
          </a:p>
          <a:p>
            <a:pPr lvl="1"/>
            <a:endParaRPr lang="en-US" dirty="0"/>
          </a:p>
        </p:txBody>
      </p:sp>
    </p:spTree>
    <p:extLst>
      <p:ext uri="{BB962C8B-B14F-4D97-AF65-F5344CB8AC3E}">
        <p14:creationId xmlns:p14="http://schemas.microsoft.com/office/powerpoint/2010/main" val="259731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ED47-B5C2-3993-B7E0-90D89B6FED88}"/>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dirty="0"/>
              <a:t>Basic SQL Joins: "FULL OUTER JOIN"</a:t>
            </a:r>
            <a:br>
              <a:rPr lang="en-US" dirty="0"/>
            </a:br>
            <a:endParaRPr lang="en-US" dirty="0"/>
          </a:p>
        </p:txBody>
      </p:sp>
      <p:sp>
        <p:nvSpPr>
          <p:cNvPr id="3" name="Content Placeholder 2">
            <a:extLst>
              <a:ext uri="{FF2B5EF4-FFF2-40B4-BE49-F238E27FC236}">
                <a16:creationId xmlns:a16="http://schemas.microsoft.com/office/drawing/2014/main" id="{3AF40BCF-87AE-1153-B0FB-856E5D25BD9C}"/>
              </a:ext>
            </a:extLst>
          </p:cNvPr>
          <p:cNvSpPr>
            <a:spLocks noGrp="1"/>
          </p:cNvSpPr>
          <p:nvPr>
            <p:ph idx="1"/>
          </p:nvPr>
        </p:nvSpPr>
        <p:spPr/>
        <p:txBody>
          <a:bodyPr>
            <a:normAutofit fontScale="62500" lnSpcReduction="20000"/>
          </a:bodyPr>
          <a:lstStyle/>
          <a:p>
            <a:r>
              <a:rPr lang="en-US" dirty="0"/>
              <a:t>What it does: A FULL OUTER JOIN combines a LEFT and RIGHT join. It returns all rows from both tables, matching them where possible. If there's no match for a row, the columns from the other table will be NULL.</a:t>
            </a:r>
          </a:p>
          <a:p>
            <a:r>
              <a:rPr lang="en-US" dirty="0"/>
              <a:t>Analogy: The Annual Data Audit: The head office wants a complete data integrity report. This join gives you a master list showing:</a:t>
            </a:r>
          </a:p>
          <a:p>
            <a:pPr lvl="1"/>
            <a:r>
              <a:rPr lang="en-US" dirty="0"/>
              <a:t>Suppliers and the products they supply (the clean data).</a:t>
            </a:r>
          </a:p>
          <a:p>
            <a:pPr lvl="1"/>
            <a:r>
              <a:rPr lang="en-US" dirty="0"/>
              <a:t>Suppliers who supply no products (inactive suppliers).</a:t>
            </a:r>
          </a:p>
          <a:p>
            <a:pPr lvl="1"/>
            <a:r>
              <a:rPr lang="en-US" dirty="0"/>
              <a:t>Products that have no assigned supplier (a data entry error you need to fix!).</a:t>
            </a:r>
          </a:p>
          <a:p>
            <a:r>
              <a:rPr lang="en-US" dirty="0"/>
              <a:t>The Query:</a:t>
            </a:r>
          </a:p>
          <a:p>
            <a:pPr lvl="1"/>
            <a:r>
              <a:rPr lang="en-US" dirty="0"/>
              <a:t>SELECT </a:t>
            </a:r>
            <a:r>
              <a:rPr lang="en-US" dirty="0" err="1"/>
              <a:t>S.SupplierName</a:t>
            </a:r>
            <a:r>
              <a:rPr lang="en-US" dirty="0"/>
              <a:t>, </a:t>
            </a:r>
            <a:r>
              <a:rPr lang="en-US" dirty="0" err="1"/>
              <a:t>P.ProductName</a:t>
            </a:r>
            <a:r>
              <a:rPr lang="en-US" dirty="0"/>
              <a:t> FROM Suppliers S FULL OUTER JOIN Products P ON </a:t>
            </a:r>
            <a:r>
              <a:rPr lang="en-US" dirty="0" err="1"/>
              <a:t>S.SupplierID</a:t>
            </a:r>
            <a:r>
              <a:rPr lang="en-US" dirty="0"/>
              <a:t> = </a:t>
            </a:r>
            <a:r>
              <a:rPr lang="en-US" dirty="0" err="1"/>
              <a:t>P.SupplierID</a:t>
            </a:r>
            <a:r>
              <a:rPr lang="en-US" dirty="0"/>
              <a:t>;</a:t>
            </a:r>
          </a:p>
          <a:p>
            <a:r>
              <a:rPr lang="en-US" dirty="0"/>
              <a:t>This query reads as: </a:t>
            </a:r>
          </a:p>
          <a:p>
            <a:pPr lvl="1"/>
            <a:r>
              <a:rPr lang="en-US" dirty="0"/>
              <a:t>"Show me every supplier and every product. Where a supplier and product are linked by </a:t>
            </a:r>
            <a:r>
              <a:rPr lang="en-US" dirty="0" err="1"/>
              <a:t>SupplierID</a:t>
            </a:r>
            <a:r>
              <a:rPr lang="en-US" dirty="0"/>
              <a:t>, show them on the same line. If a supplier has no products, or a product has no supplier, still show it, but leave the other side blank (NULL)."</a:t>
            </a:r>
          </a:p>
        </p:txBody>
      </p:sp>
    </p:spTree>
    <p:extLst>
      <p:ext uri="{BB962C8B-B14F-4D97-AF65-F5344CB8AC3E}">
        <p14:creationId xmlns:p14="http://schemas.microsoft.com/office/powerpoint/2010/main" val="1626469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FFFFFF"/>
      </a:dk1>
      <a:lt1>
        <a:sysClr val="window" lastClr="2D3236"/>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239</TotalTime>
  <Words>2424</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Circuit</vt:lpstr>
      <vt:lpstr>Module 1: Core Python &amp; Data</vt:lpstr>
      <vt:lpstr>Today's Agenda</vt:lpstr>
      <vt:lpstr>The "Why" - The Problem with Separate Data</vt:lpstr>
      <vt:lpstr>The Relational Solution: SQL JOINS</vt:lpstr>
      <vt:lpstr>Basic SQL Joins: "INNER JOIN" </vt:lpstr>
      <vt:lpstr>Basic SQL Joins: "LEFT JOIN"</vt:lpstr>
      <vt:lpstr>Basic SQL Joins: "RIGHT JOIN" </vt:lpstr>
      <vt:lpstr>A Note on SQLite: Simulating a RIGHT JOIN</vt:lpstr>
      <vt:lpstr>Basic SQL Joins: "FULL OUTER JOIN" </vt:lpstr>
      <vt:lpstr>Simulating a FULL OUTER JOIN in SQLite</vt:lpstr>
      <vt:lpstr>The Working Query for SQLite</vt:lpstr>
      <vt:lpstr>The "Why" - The Need for Aggregation</vt:lpstr>
      <vt:lpstr>Basic SQL Queries: "GROUP BY" </vt:lpstr>
      <vt:lpstr> Basic SQL Queries: "HAVING"</vt:lpstr>
      <vt:lpstr>Hands-On Lab: Advanced Queries</vt:lpstr>
      <vt:lpstr>Step 1: Run a "JOIN" and "WHERE" Query</vt:lpstr>
      <vt:lpstr>Step 2: Run a "JOIN" with "GROUP BY"</vt:lpstr>
      <vt:lpstr>Step 3: Run a "JOIN" with "GROUP BY", "HAVING", and "ORDER BY"</vt:lpstr>
      <vt:lpstr>Bonus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Sajid</dc:creator>
  <cp:lastModifiedBy>Hamza Sajid</cp:lastModifiedBy>
  <cp:revision>10</cp:revision>
  <dcterms:created xsi:type="dcterms:W3CDTF">2025-08-29T09:27:42Z</dcterms:created>
  <dcterms:modified xsi:type="dcterms:W3CDTF">2025-09-05T12:08:08Z</dcterms:modified>
</cp:coreProperties>
</file>