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8" r:id="rId6"/>
    <p:sldId id="279" r:id="rId7"/>
    <p:sldId id="261" r:id="rId8"/>
    <p:sldId id="262" r:id="rId9"/>
    <p:sldId id="263" r:id="rId10"/>
    <p:sldId id="264" r:id="rId11"/>
    <p:sldId id="280"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C05A2D-6C40-4F77-8A8A-D4AFBA009BE2}" type="datetimeFigureOut">
              <a:rPr lang="en-US" smtClean="0"/>
              <a:t>9/4/2025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10376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94633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1422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659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7415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603370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88445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7850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0928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1238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05A2D-6C40-4F77-8A8A-D4AFBA009BE2}"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3260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05A2D-6C40-4F77-8A8A-D4AFBA009BE2}"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03309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05A2D-6C40-4F77-8A8A-D4AFBA009BE2}"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64896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05A2D-6C40-4F77-8A8A-D4AFBA009BE2}"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2232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05A2D-6C40-4F77-8A8A-D4AFBA009BE2}"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744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153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410121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C05A2D-6C40-4F77-8A8A-D4AFBA009BE2}" type="datetimeFigureOut">
              <a:rPr lang="en-US" smtClean="0"/>
              <a:t>9/4/2025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EB1E36-D64B-4AC0-9B76-34B601FCCFAA}" type="slidenum">
              <a:rPr lang="en-US" smtClean="0"/>
              <a:t>‹#›</a:t>
            </a:fld>
            <a:endParaRPr lang="en-US"/>
          </a:p>
        </p:txBody>
      </p:sp>
    </p:spTree>
    <p:extLst>
      <p:ext uri="{BB962C8B-B14F-4D97-AF65-F5344CB8AC3E}">
        <p14:creationId xmlns:p14="http://schemas.microsoft.com/office/powerpoint/2010/main" val="3735103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685800" indent="-685800">
              <a:buFont typeface="Arial" panose="020B0604020202020204" pitchFamily="34" charset="0"/>
              <a:buChar char="•"/>
            </a:pPr>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dirty="0"/>
              <a:t>Week: 3 Lecture: 13</a:t>
            </a:r>
          </a:p>
          <a:p>
            <a:pPr algn="r"/>
            <a:r>
              <a:rPr lang="en-US" dirty="0" err="1"/>
              <a:t>DatE</a:t>
            </a:r>
            <a:r>
              <a:rPr lang="en-US" dirty="0"/>
              <a:t>: 04/09/2025</a:t>
            </a:r>
          </a:p>
          <a:p>
            <a:pPr algn="r"/>
            <a:r>
              <a:rPr lang="en-US" dirty="0"/>
              <a:t>Instructor: HAMZA SAJID</a:t>
            </a:r>
          </a:p>
        </p:txBody>
      </p:sp>
    </p:spTree>
    <p:extLst>
      <p:ext uri="{BB962C8B-B14F-4D97-AF65-F5344CB8AC3E}">
        <p14:creationId xmlns:p14="http://schemas.microsoft.com/office/powerpoint/2010/main" val="427297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ED47-B5C2-3993-B7E0-90D89B6FED88}"/>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dirty="0"/>
              <a:t>CORE CONCEPTS: PRIMARY &amp; FOREIGN KEYS</a:t>
            </a:r>
          </a:p>
        </p:txBody>
      </p:sp>
      <p:sp>
        <p:nvSpPr>
          <p:cNvPr id="3" name="Content Placeholder 2">
            <a:extLst>
              <a:ext uri="{FF2B5EF4-FFF2-40B4-BE49-F238E27FC236}">
                <a16:creationId xmlns:a16="http://schemas.microsoft.com/office/drawing/2014/main" id="{3AF40BCF-87AE-1153-B0FB-856E5D25BD9C}"/>
              </a:ext>
            </a:extLst>
          </p:cNvPr>
          <p:cNvSpPr>
            <a:spLocks noGrp="1"/>
          </p:cNvSpPr>
          <p:nvPr>
            <p:ph idx="1"/>
          </p:nvPr>
        </p:nvSpPr>
        <p:spPr/>
        <p:txBody>
          <a:bodyPr>
            <a:normAutofit/>
          </a:bodyPr>
          <a:lstStyle/>
          <a:p>
            <a:r>
              <a:rPr lang="en-US" dirty="0"/>
              <a:t>Primary Key: A column with a unique value for every row. It acts as a unique ID (like a Student ID). It cannot be empty or duplicated. In the Customers table, CustomerID is the Primary Key.</a:t>
            </a:r>
          </a:p>
          <a:p>
            <a:r>
              <a:rPr lang="en-US" dirty="0"/>
              <a:t>Foreign Key: A column in one table that refers to the Primary Key of another table. This is how you create a link. If an Orders table has a CustomerID column, that is a Foreign Key linking back to the Customers table.</a:t>
            </a:r>
          </a:p>
        </p:txBody>
      </p:sp>
    </p:spTree>
    <p:extLst>
      <p:ext uri="{BB962C8B-B14F-4D97-AF65-F5344CB8AC3E}">
        <p14:creationId xmlns:p14="http://schemas.microsoft.com/office/powerpoint/2010/main" val="162646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6CA2-D0EE-65AB-5F73-39C4EB228CC1}"/>
              </a:ext>
            </a:extLst>
          </p:cNvPr>
          <p:cNvSpPr>
            <a:spLocks noGrp="1"/>
          </p:cNvSpPr>
          <p:nvPr>
            <p:ph type="title"/>
          </p:nvPr>
        </p:nvSpPr>
        <p:spPr/>
        <p:txBody>
          <a:bodyPr/>
          <a:lstStyle/>
          <a:p>
            <a:pPr marL="571500" indent="-571500">
              <a:buFont typeface="Arial" panose="020B0604020202020204" pitchFamily="34" charset="0"/>
              <a:buChar char="•"/>
            </a:pPr>
            <a:r>
              <a:rPr lang="en-US" dirty="0"/>
              <a:t>In-Class Exercise 2: Identifying Keys</a:t>
            </a:r>
          </a:p>
        </p:txBody>
      </p:sp>
      <p:sp>
        <p:nvSpPr>
          <p:cNvPr id="3" name="Content Placeholder 2">
            <a:extLst>
              <a:ext uri="{FF2B5EF4-FFF2-40B4-BE49-F238E27FC236}">
                <a16:creationId xmlns:a16="http://schemas.microsoft.com/office/drawing/2014/main" id="{1337F058-414F-86EC-31EF-A3604C6DA3AE}"/>
              </a:ext>
            </a:extLst>
          </p:cNvPr>
          <p:cNvSpPr>
            <a:spLocks noGrp="1"/>
          </p:cNvSpPr>
          <p:nvPr>
            <p:ph idx="1"/>
          </p:nvPr>
        </p:nvSpPr>
        <p:spPr/>
        <p:txBody>
          <a:bodyPr/>
          <a:lstStyle/>
          <a:p>
            <a:r>
              <a:rPr lang="en-US" dirty="0"/>
              <a:t>Look at the two tables below.</a:t>
            </a:r>
          </a:p>
          <a:p>
            <a:endParaRPr lang="en-US" dirty="0"/>
          </a:p>
        </p:txBody>
      </p:sp>
      <p:pic>
        <p:nvPicPr>
          <p:cNvPr id="5" name="Picture 4">
            <a:extLst>
              <a:ext uri="{FF2B5EF4-FFF2-40B4-BE49-F238E27FC236}">
                <a16:creationId xmlns:a16="http://schemas.microsoft.com/office/drawing/2014/main" id="{51593677-7454-C478-CCD5-5E32970F4065}"/>
              </a:ext>
            </a:extLst>
          </p:cNvPr>
          <p:cNvPicPr>
            <a:picLocks noChangeAspect="1"/>
          </p:cNvPicPr>
          <p:nvPr/>
        </p:nvPicPr>
        <p:blipFill>
          <a:blip r:embed="rId2"/>
          <a:stretch>
            <a:fillRect/>
          </a:stretch>
        </p:blipFill>
        <p:spPr>
          <a:xfrm>
            <a:off x="4208364" y="2857350"/>
            <a:ext cx="3772094" cy="2933851"/>
          </a:xfrm>
          <a:prstGeom prst="rect">
            <a:avLst/>
          </a:prstGeom>
        </p:spPr>
      </p:pic>
    </p:spTree>
    <p:extLst>
      <p:ext uri="{BB962C8B-B14F-4D97-AF65-F5344CB8AC3E}">
        <p14:creationId xmlns:p14="http://schemas.microsoft.com/office/powerpoint/2010/main" val="3139531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CCE5-9308-0750-72FE-F2FDDF50087A}"/>
              </a:ext>
            </a:extLst>
          </p:cNvPr>
          <p:cNvSpPr>
            <a:spLocks noGrp="1"/>
          </p:cNvSpPr>
          <p:nvPr>
            <p:ph type="title"/>
          </p:nvPr>
        </p:nvSpPr>
        <p:spPr/>
        <p:txBody>
          <a:bodyPr/>
          <a:lstStyle/>
          <a:p>
            <a:pPr marL="571500" indent="-571500">
              <a:buFont typeface="Arial" panose="020B0604020202020204" pitchFamily="34" charset="0"/>
              <a:buChar char="•"/>
            </a:pPr>
            <a:r>
              <a:rPr lang="en-US" dirty="0"/>
              <a:t>DATABASE DESIGN: A SIMPLE BLOG SCHEMA</a:t>
            </a:r>
          </a:p>
        </p:txBody>
      </p:sp>
      <p:sp>
        <p:nvSpPr>
          <p:cNvPr id="3" name="Content Placeholder 2">
            <a:extLst>
              <a:ext uri="{FF2B5EF4-FFF2-40B4-BE49-F238E27FC236}">
                <a16:creationId xmlns:a16="http://schemas.microsoft.com/office/drawing/2014/main" id="{3EA5AAAB-30EF-5144-D6ED-7C94C1E138E0}"/>
              </a:ext>
            </a:extLst>
          </p:cNvPr>
          <p:cNvSpPr>
            <a:spLocks noGrp="1"/>
          </p:cNvSpPr>
          <p:nvPr>
            <p:ph idx="1"/>
          </p:nvPr>
        </p:nvSpPr>
        <p:spPr/>
        <p:txBody>
          <a:bodyPr>
            <a:normAutofit/>
          </a:bodyPr>
          <a:lstStyle/>
          <a:p>
            <a:r>
              <a:rPr lang="en-US" dirty="0"/>
              <a:t>Let's apply these concepts. We will design a database for a simple blog on paper.</a:t>
            </a:r>
          </a:p>
          <a:p>
            <a:r>
              <a:rPr lang="en-US" dirty="0"/>
              <a:t>We need to store information about three things:</a:t>
            </a:r>
          </a:p>
          <a:p>
            <a:pPr lvl="1"/>
            <a:r>
              <a:rPr lang="en-US" dirty="0"/>
              <a:t>Users: The people who write posts and comments.</a:t>
            </a:r>
          </a:p>
          <a:p>
            <a:pPr lvl="1"/>
            <a:r>
              <a:rPr lang="en-US" dirty="0"/>
              <a:t>Posts: The articles on the blog.</a:t>
            </a:r>
          </a:p>
          <a:p>
            <a:pPr lvl="1"/>
            <a:r>
              <a:rPr lang="en-US" dirty="0"/>
              <a:t>Comments: The replies to the posts.</a:t>
            </a:r>
          </a:p>
        </p:txBody>
      </p:sp>
    </p:spTree>
    <p:extLst>
      <p:ext uri="{BB962C8B-B14F-4D97-AF65-F5344CB8AC3E}">
        <p14:creationId xmlns:p14="http://schemas.microsoft.com/office/powerpoint/2010/main" val="400198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348B-1A75-AE87-7FB5-6E354B91DD52}"/>
              </a:ext>
            </a:extLst>
          </p:cNvPr>
          <p:cNvSpPr>
            <a:spLocks noGrp="1"/>
          </p:cNvSpPr>
          <p:nvPr>
            <p:ph type="title"/>
          </p:nvPr>
        </p:nvSpPr>
        <p:spPr/>
        <p:txBody>
          <a:bodyPr/>
          <a:lstStyle/>
          <a:p>
            <a:pPr marL="571500" indent="-571500">
              <a:buFont typeface="Arial" panose="020B0604020202020204" pitchFamily="34" charset="0"/>
              <a:buChar char="•"/>
            </a:pPr>
            <a:r>
              <a:rPr lang="en-US" dirty="0"/>
              <a:t>DATABASE DESIGN: THE TABLES</a:t>
            </a:r>
          </a:p>
        </p:txBody>
      </p:sp>
      <p:sp>
        <p:nvSpPr>
          <p:cNvPr id="3" name="Content Placeholder 2">
            <a:extLst>
              <a:ext uri="{FF2B5EF4-FFF2-40B4-BE49-F238E27FC236}">
                <a16:creationId xmlns:a16="http://schemas.microsoft.com/office/drawing/2014/main" id="{C9FFAAFE-65AE-EA87-4FB2-87FD315D4DB7}"/>
              </a:ext>
            </a:extLst>
          </p:cNvPr>
          <p:cNvSpPr>
            <a:spLocks noGrp="1"/>
          </p:cNvSpPr>
          <p:nvPr>
            <p:ph idx="1"/>
          </p:nvPr>
        </p:nvSpPr>
        <p:spPr/>
        <p:txBody>
          <a:bodyPr>
            <a:normAutofit fontScale="55000" lnSpcReduction="20000"/>
          </a:bodyPr>
          <a:lstStyle/>
          <a:p>
            <a:r>
              <a:rPr lang="en-US" dirty="0"/>
              <a:t>Users Table</a:t>
            </a:r>
          </a:p>
          <a:p>
            <a:pPr lvl="1"/>
            <a:r>
              <a:rPr lang="en-US" dirty="0" err="1"/>
              <a:t>UserID</a:t>
            </a:r>
            <a:r>
              <a:rPr lang="en-US" dirty="0"/>
              <a:t> (Primary Key)</a:t>
            </a:r>
          </a:p>
          <a:p>
            <a:pPr lvl="1"/>
            <a:r>
              <a:rPr lang="en-US" dirty="0"/>
              <a:t>Username</a:t>
            </a:r>
          </a:p>
          <a:p>
            <a:pPr lvl="1"/>
            <a:r>
              <a:rPr lang="en-US" dirty="0"/>
              <a:t>Email</a:t>
            </a:r>
          </a:p>
          <a:p>
            <a:r>
              <a:rPr lang="en-US" dirty="0"/>
              <a:t>Posts Table</a:t>
            </a:r>
          </a:p>
          <a:p>
            <a:pPr lvl="1"/>
            <a:r>
              <a:rPr lang="en-US" dirty="0" err="1"/>
              <a:t>PostID</a:t>
            </a:r>
            <a:r>
              <a:rPr lang="en-US" dirty="0"/>
              <a:t> (Primary Key)</a:t>
            </a:r>
          </a:p>
          <a:p>
            <a:pPr lvl="1"/>
            <a:r>
              <a:rPr lang="en-US" dirty="0"/>
              <a:t>Title</a:t>
            </a:r>
          </a:p>
          <a:p>
            <a:pPr lvl="1"/>
            <a:r>
              <a:rPr lang="en-US" dirty="0" err="1"/>
              <a:t>UserID</a:t>
            </a:r>
            <a:r>
              <a:rPr lang="en-US" dirty="0"/>
              <a:t> (Foreign Key - links to the Users table)</a:t>
            </a:r>
          </a:p>
          <a:p>
            <a:r>
              <a:rPr lang="en-US" dirty="0"/>
              <a:t>Comments Table</a:t>
            </a:r>
          </a:p>
          <a:p>
            <a:pPr lvl="1"/>
            <a:r>
              <a:rPr lang="en-US" dirty="0" err="1"/>
              <a:t>CommentID</a:t>
            </a:r>
            <a:r>
              <a:rPr lang="en-US" dirty="0"/>
              <a:t> (Primary Key)</a:t>
            </a:r>
          </a:p>
          <a:p>
            <a:pPr lvl="1"/>
            <a:r>
              <a:rPr lang="en-US" dirty="0" err="1"/>
              <a:t>CommentText</a:t>
            </a:r>
            <a:endParaRPr lang="en-US" dirty="0"/>
          </a:p>
          <a:p>
            <a:pPr lvl="1"/>
            <a:r>
              <a:rPr lang="en-US" dirty="0" err="1"/>
              <a:t>PostID</a:t>
            </a:r>
            <a:r>
              <a:rPr lang="en-US" dirty="0"/>
              <a:t> (Foreign Key - links to the Posts table)</a:t>
            </a:r>
          </a:p>
          <a:p>
            <a:pPr lvl="1"/>
            <a:r>
              <a:rPr lang="en-US" dirty="0" err="1"/>
              <a:t>UserID</a:t>
            </a:r>
            <a:r>
              <a:rPr lang="en-US" dirty="0"/>
              <a:t> (Foreign Key - links to the Users table)</a:t>
            </a:r>
          </a:p>
        </p:txBody>
      </p:sp>
    </p:spTree>
    <p:extLst>
      <p:ext uri="{BB962C8B-B14F-4D97-AF65-F5344CB8AC3E}">
        <p14:creationId xmlns:p14="http://schemas.microsoft.com/office/powerpoint/2010/main" val="32435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D59F-8CB6-F404-856D-F0AB28DD1FC3}"/>
              </a:ext>
            </a:extLst>
          </p:cNvPr>
          <p:cNvSpPr>
            <a:spLocks noGrp="1"/>
          </p:cNvSpPr>
          <p:nvPr>
            <p:ph type="title"/>
          </p:nvPr>
        </p:nvSpPr>
        <p:spPr/>
        <p:txBody>
          <a:bodyPr/>
          <a:lstStyle/>
          <a:p>
            <a:pPr marL="571500" indent="-571500">
              <a:buFont typeface="Arial" panose="020B0604020202020204" pitchFamily="34" charset="0"/>
              <a:buChar char="•"/>
            </a:pPr>
            <a:r>
              <a:rPr lang="en-US" dirty="0"/>
              <a:t>DATABASE DESIGN: VISUALIZING THE RELATIONSHIPS</a:t>
            </a:r>
          </a:p>
        </p:txBody>
      </p:sp>
      <p:sp>
        <p:nvSpPr>
          <p:cNvPr id="3" name="Content Placeholder 2">
            <a:extLst>
              <a:ext uri="{FF2B5EF4-FFF2-40B4-BE49-F238E27FC236}">
                <a16:creationId xmlns:a16="http://schemas.microsoft.com/office/drawing/2014/main" id="{0D486D92-F87D-27C7-7DA6-EF6920FD0449}"/>
              </a:ext>
            </a:extLst>
          </p:cNvPr>
          <p:cNvSpPr>
            <a:spLocks noGrp="1"/>
          </p:cNvSpPr>
          <p:nvPr>
            <p:ph idx="1"/>
          </p:nvPr>
        </p:nvSpPr>
        <p:spPr/>
        <p:txBody>
          <a:bodyPr/>
          <a:lstStyle/>
          <a:p>
            <a:r>
              <a:rPr lang="en-US" dirty="0"/>
              <a:t>(A simple diagram showing the three tables with lines connecting the keys)</a:t>
            </a:r>
          </a:p>
          <a:p>
            <a:pPr lvl="1"/>
            <a:r>
              <a:rPr lang="en-US" dirty="0"/>
              <a:t>Users (</a:t>
            </a:r>
            <a:r>
              <a:rPr lang="en-US" dirty="0" err="1"/>
              <a:t>UserID</a:t>
            </a:r>
            <a:r>
              <a:rPr lang="en-US" dirty="0"/>
              <a:t>) &lt;--- Posts (</a:t>
            </a:r>
            <a:r>
              <a:rPr lang="en-US" dirty="0" err="1"/>
              <a:t>UserID</a:t>
            </a:r>
            <a:r>
              <a:rPr lang="en-US" dirty="0"/>
              <a:t>)</a:t>
            </a:r>
          </a:p>
          <a:p>
            <a:pPr lvl="1"/>
            <a:r>
              <a:rPr lang="en-US" dirty="0"/>
              <a:t>Posts (</a:t>
            </a:r>
            <a:r>
              <a:rPr lang="en-US" dirty="0" err="1"/>
              <a:t>PostID</a:t>
            </a:r>
            <a:r>
              <a:rPr lang="en-US" dirty="0"/>
              <a:t>) &lt;--- Comments (</a:t>
            </a:r>
            <a:r>
              <a:rPr lang="en-US" dirty="0" err="1"/>
              <a:t>PostID</a:t>
            </a:r>
            <a:r>
              <a:rPr lang="en-US" dirty="0"/>
              <a:t>)</a:t>
            </a:r>
          </a:p>
          <a:p>
            <a:pPr lvl="1"/>
            <a:r>
              <a:rPr lang="en-US" dirty="0"/>
              <a:t>Users (</a:t>
            </a:r>
            <a:r>
              <a:rPr lang="en-US" dirty="0" err="1"/>
              <a:t>UserID</a:t>
            </a:r>
            <a:r>
              <a:rPr lang="en-US" dirty="0"/>
              <a:t>) &lt;--- Comments (</a:t>
            </a:r>
            <a:r>
              <a:rPr lang="en-US" dirty="0" err="1"/>
              <a:t>UserID</a:t>
            </a:r>
            <a:r>
              <a:rPr lang="en-US" dirty="0"/>
              <a:t>)</a:t>
            </a:r>
          </a:p>
          <a:p>
            <a:r>
              <a:rPr lang="en-US" dirty="0"/>
              <a:t>This structure shows that one user can have many posts and many comments, and one post can have many comments.</a:t>
            </a:r>
          </a:p>
        </p:txBody>
      </p:sp>
    </p:spTree>
    <p:extLst>
      <p:ext uri="{BB962C8B-B14F-4D97-AF65-F5344CB8AC3E}">
        <p14:creationId xmlns:p14="http://schemas.microsoft.com/office/powerpoint/2010/main" val="276550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01B4-3060-84A2-E5E5-D7714B6C42A0}"/>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dirty="0"/>
              <a:t>BASIC SQL QUERIES: “SELECT” AND “FROM”</a:t>
            </a:r>
            <a:br>
              <a:rPr lang="en-US" dirty="0"/>
            </a:br>
            <a:endParaRPr lang="en-US" dirty="0"/>
          </a:p>
        </p:txBody>
      </p:sp>
      <p:sp>
        <p:nvSpPr>
          <p:cNvPr id="3" name="Content Placeholder 2">
            <a:extLst>
              <a:ext uri="{FF2B5EF4-FFF2-40B4-BE49-F238E27FC236}">
                <a16:creationId xmlns:a16="http://schemas.microsoft.com/office/drawing/2014/main" id="{8C6195C6-5B27-0E31-0D97-D19176FFAD63}"/>
              </a:ext>
            </a:extLst>
          </p:cNvPr>
          <p:cNvSpPr>
            <a:spLocks noGrp="1"/>
          </p:cNvSpPr>
          <p:nvPr>
            <p:ph idx="1"/>
          </p:nvPr>
        </p:nvSpPr>
        <p:spPr/>
        <p:txBody>
          <a:bodyPr>
            <a:normAutofit fontScale="92500" lnSpcReduction="20000"/>
          </a:bodyPr>
          <a:lstStyle/>
          <a:p>
            <a:r>
              <a:rPr lang="en-US" dirty="0"/>
              <a:t>These are the two mandatory parts of any query to retrieve data.</a:t>
            </a:r>
          </a:p>
          <a:p>
            <a:r>
              <a:rPr lang="en-US" dirty="0"/>
              <a:t>For Example SELECT </a:t>
            </a:r>
            <a:r>
              <a:rPr lang="en-US" dirty="0" err="1"/>
              <a:t>CustomerName</a:t>
            </a:r>
            <a:r>
              <a:rPr lang="en-US" dirty="0"/>
              <a:t>, City FROM Customers;</a:t>
            </a:r>
          </a:p>
          <a:p>
            <a:r>
              <a:rPr lang="en-US" dirty="0"/>
              <a:t>SELECT </a:t>
            </a:r>
            <a:r>
              <a:rPr lang="en-US" dirty="0" err="1"/>
              <a:t>CustomerName</a:t>
            </a:r>
            <a:r>
              <a:rPr lang="en-US" dirty="0"/>
              <a:t>, City</a:t>
            </a:r>
          </a:p>
          <a:p>
            <a:pPr lvl="1"/>
            <a:r>
              <a:rPr lang="en-US" dirty="0"/>
              <a:t>What it does: Chooses the columns you want to see.</a:t>
            </a:r>
          </a:p>
          <a:p>
            <a:r>
              <a:rPr lang="en-US" dirty="0"/>
              <a:t>FROM Customers;</a:t>
            </a:r>
          </a:p>
          <a:p>
            <a:pPr lvl="1"/>
            <a:r>
              <a:rPr lang="en-US" dirty="0"/>
              <a:t>What it does: Specifies which table to look in.</a:t>
            </a:r>
          </a:p>
          <a:p>
            <a:r>
              <a:rPr lang="en-US" dirty="0"/>
              <a:t>This query reads as: "From the Customers table, select and show me the </a:t>
            </a:r>
            <a:r>
              <a:rPr lang="en-US" dirty="0" err="1"/>
              <a:t>CustomerName</a:t>
            </a:r>
            <a:r>
              <a:rPr lang="en-US" dirty="0"/>
              <a:t> and City columns."</a:t>
            </a:r>
          </a:p>
        </p:txBody>
      </p:sp>
    </p:spTree>
    <p:extLst>
      <p:ext uri="{BB962C8B-B14F-4D97-AF65-F5344CB8AC3E}">
        <p14:creationId xmlns:p14="http://schemas.microsoft.com/office/powerpoint/2010/main" val="1066447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D002-A8A5-6DF0-2E20-2A8CD728DCC6}"/>
              </a:ext>
            </a:extLst>
          </p:cNvPr>
          <p:cNvSpPr>
            <a:spLocks noGrp="1"/>
          </p:cNvSpPr>
          <p:nvPr>
            <p:ph type="title"/>
          </p:nvPr>
        </p:nvSpPr>
        <p:spPr/>
        <p:txBody>
          <a:bodyPr/>
          <a:lstStyle/>
          <a:p>
            <a:pPr marL="571500" indent="-571500">
              <a:buFont typeface="Arial" panose="020B0604020202020204" pitchFamily="34" charset="0"/>
              <a:buChar char="•"/>
            </a:pPr>
            <a:r>
              <a:rPr lang="en-US" dirty="0"/>
              <a:t>BASIC SQL QUERIES: “WHERE”</a:t>
            </a:r>
            <a:br>
              <a:rPr lang="en-US" dirty="0"/>
            </a:br>
            <a:endParaRPr lang="en-US" dirty="0"/>
          </a:p>
        </p:txBody>
      </p:sp>
      <p:sp>
        <p:nvSpPr>
          <p:cNvPr id="3" name="Content Placeholder 2">
            <a:extLst>
              <a:ext uri="{FF2B5EF4-FFF2-40B4-BE49-F238E27FC236}">
                <a16:creationId xmlns:a16="http://schemas.microsoft.com/office/drawing/2014/main" id="{F18F9405-92B1-5580-7FD7-8F4B982C5D35}"/>
              </a:ext>
            </a:extLst>
          </p:cNvPr>
          <p:cNvSpPr>
            <a:spLocks noGrp="1"/>
          </p:cNvSpPr>
          <p:nvPr>
            <p:ph idx="1"/>
          </p:nvPr>
        </p:nvSpPr>
        <p:spPr/>
        <p:txBody>
          <a:bodyPr>
            <a:normAutofit/>
          </a:bodyPr>
          <a:lstStyle/>
          <a:p>
            <a:r>
              <a:rPr lang="en-US" dirty="0"/>
              <a:t>The WHERE clause filters your rows based on a specific condition. It always comes after FROM.</a:t>
            </a:r>
          </a:p>
          <a:p>
            <a:r>
              <a:rPr lang="en-US" dirty="0"/>
              <a:t>SELECT * FROM Customers WHERE City = 'London';</a:t>
            </a:r>
          </a:p>
          <a:p>
            <a:pPr lvl="1"/>
            <a:r>
              <a:rPr lang="en-US" dirty="0"/>
              <a:t>What it does: Sets a condition. It will only return rows where the value in the City column is exactly 'London'.</a:t>
            </a:r>
          </a:p>
          <a:p>
            <a:r>
              <a:rPr lang="en-US" dirty="0"/>
              <a:t>This query reads as: "From the Customers table, show me all columns, but only for the rows where the city is 'London'."</a:t>
            </a:r>
          </a:p>
        </p:txBody>
      </p:sp>
    </p:spTree>
    <p:extLst>
      <p:ext uri="{BB962C8B-B14F-4D97-AF65-F5344CB8AC3E}">
        <p14:creationId xmlns:p14="http://schemas.microsoft.com/office/powerpoint/2010/main" val="3244589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5878-A3F3-EBAA-D663-587FD13CFE2E}"/>
              </a:ext>
            </a:extLst>
          </p:cNvPr>
          <p:cNvSpPr>
            <a:spLocks noGrp="1"/>
          </p:cNvSpPr>
          <p:nvPr>
            <p:ph type="title"/>
          </p:nvPr>
        </p:nvSpPr>
        <p:spPr/>
        <p:txBody>
          <a:bodyPr/>
          <a:lstStyle/>
          <a:p>
            <a:pPr marL="571500" indent="-571500">
              <a:buFont typeface="Arial" panose="020B0604020202020204" pitchFamily="34" charset="0"/>
              <a:buChar char="•"/>
            </a:pPr>
            <a:r>
              <a:rPr lang="en-US" dirty="0"/>
              <a:t>BASIC SQL QUERIES: “ORDER BY”</a:t>
            </a:r>
          </a:p>
        </p:txBody>
      </p:sp>
      <p:sp>
        <p:nvSpPr>
          <p:cNvPr id="3" name="Content Placeholder 2">
            <a:extLst>
              <a:ext uri="{FF2B5EF4-FFF2-40B4-BE49-F238E27FC236}">
                <a16:creationId xmlns:a16="http://schemas.microsoft.com/office/drawing/2014/main" id="{ED7802DD-3332-77A7-DDA3-D7AA83F67909}"/>
              </a:ext>
            </a:extLst>
          </p:cNvPr>
          <p:cNvSpPr>
            <a:spLocks noGrp="1"/>
          </p:cNvSpPr>
          <p:nvPr>
            <p:ph idx="1"/>
          </p:nvPr>
        </p:nvSpPr>
        <p:spPr/>
        <p:txBody>
          <a:bodyPr>
            <a:normAutofit/>
          </a:bodyPr>
          <a:lstStyle/>
          <a:p>
            <a:r>
              <a:rPr lang="en-US" dirty="0"/>
              <a:t>The ORDER BY clause sorts your final results. It always comes after FROM and WHERE.</a:t>
            </a:r>
          </a:p>
          <a:p>
            <a:r>
              <a:rPr lang="en-US" dirty="0"/>
              <a:t>SELECT </a:t>
            </a:r>
            <a:r>
              <a:rPr lang="en-US" dirty="0" err="1"/>
              <a:t>CustomerName</a:t>
            </a:r>
            <a:r>
              <a:rPr lang="en-US" dirty="0"/>
              <a:t>, City FROM Customers ORDER BY </a:t>
            </a:r>
            <a:r>
              <a:rPr lang="en-US" dirty="0" err="1"/>
              <a:t>CustomerName</a:t>
            </a:r>
            <a:r>
              <a:rPr lang="en-US" dirty="0"/>
              <a:t>;</a:t>
            </a:r>
          </a:p>
          <a:p>
            <a:pPr lvl="1"/>
            <a:r>
              <a:rPr lang="en-US" dirty="0"/>
              <a:t>What it does: Sorts the returned rows. By default, it sorts in alphabetical or numerical ascending (ASC) order. You can use DESC for descending order.</a:t>
            </a:r>
          </a:p>
          <a:p>
            <a:r>
              <a:rPr lang="en-US" dirty="0"/>
              <a:t>This query reads as: "From the Customers table, show me the </a:t>
            </a:r>
            <a:r>
              <a:rPr lang="en-US" dirty="0" err="1"/>
              <a:t>CustomerName</a:t>
            </a:r>
            <a:r>
              <a:rPr lang="en-US" dirty="0"/>
              <a:t> and City, and sort the entire result list alphabetically by the customer's name."</a:t>
            </a:r>
          </a:p>
        </p:txBody>
      </p:sp>
    </p:spTree>
    <p:extLst>
      <p:ext uri="{BB962C8B-B14F-4D97-AF65-F5344CB8AC3E}">
        <p14:creationId xmlns:p14="http://schemas.microsoft.com/office/powerpoint/2010/main" val="211643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3756-8DF3-3635-38B1-7A68BACEE18D}"/>
              </a:ext>
            </a:extLst>
          </p:cNvPr>
          <p:cNvSpPr>
            <a:spLocks noGrp="1"/>
          </p:cNvSpPr>
          <p:nvPr>
            <p:ph type="title"/>
          </p:nvPr>
        </p:nvSpPr>
        <p:spPr/>
        <p:txBody>
          <a:bodyPr/>
          <a:lstStyle/>
          <a:p>
            <a:pPr marL="571500" indent="-571500">
              <a:buFont typeface="Arial" panose="020B0604020202020204" pitchFamily="34" charset="0"/>
              <a:buChar char="•"/>
            </a:pPr>
            <a:r>
              <a:rPr lang="en-US" dirty="0"/>
              <a:t>HANDS-ON LAB: QUERYING A SAMPLE DB</a:t>
            </a:r>
            <a:br>
              <a:rPr lang="en-US" dirty="0"/>
            </a:br>
            <a:endParaRPr lang="en-US" dirty="0"/>
          </a:p>
        </p:txBody>
      </p:sp>
      <p:sp>
        <p:nvSpPr>
          <p:cNvPr id="3" name="Content Placeholder 2">
            <a:extLst>
              <a:ext uri="{FF2B5EF4-FFF2-40B4-BE49-F238E27FC236}">
                <a16:creationId xmlns:a16="http://schemas.microsoft.com/office/drawing/2014/main" id="{FC12A49B-8378-6139-C383-2ABAAA0B0A22}"/>
              </a:ext>
            </a:extLst>
          </p:cNvPr>
          <p:cNvSpPr>
            <a:spLocks noGrp="1"/>
          </p:cNvSpPr>
          <p:nvPr>
            <p:ph idx="1"/>
          </p:nvPr>
        </p:nvSpPr>
        <p:spPr>
          <a:xfrm>
            <a:off x="1141412" y="2249486"/>
            <a:ext cx="9905999" cy="4527233"/>
          </a:xfrm>
        </p:spPr>
        <p:txBody>
          <a:bodyPr>
            <a:normAutofit/>
          </a:bodyPr>
          <a:lstStyle/>
          <a:p>
            <a:r>
              <a:rPr lang="en-US" dirty="0"/>
              <a:t>Goal:</a:t>
            </a:r>
          </a:p>
          <a:p>
            <a:pPr lvl="1"/>
            <a:r>
              <a:rPr lang="en-US" dirty="0"/>
              <a:t>Use an online SQL playground to run basic queries against a sample database.</a:t>
            </a:r>
          </a:p>
          <a:p>
            <a:r>
              <a:rPr lang="en-US" dirty="0"/>
              <a:t>Tool:</a:t>
            </a:r>
          </a:p>
          <a:p>
            <a:pPr lvl="1"/>
            <a:r>
              <a:rPr lang="en-US" dirty="0"/>
              <a:t>We will use SQLite Online, which is free, requires no installation, and comes with a pre-loaded sample database.</a:t>
            </a:r>
          </a:p>
        </p:txBody>
      </p:sp>
    </p:spTree>
    <p:extLst>
      <p:ext uri="{BB962C8B-B14F-4D97-AF65-F5344CB8AC3E}">
        <p14:creationId xmlns:p14="http://schemas.microsoft.com/office/powerpoint/2010/main" val="1181630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8B40-690C-8574-45EB-417CF517B893}"/>
              </a:ext>
            </a:extLst>
          </p:cNvPr>
          <p:cNvSpPr>
            <a:spLocks noGrp="1"/>
          </p:cNvSpPr>
          <p:nvPr>
            <p:ph type="title"/>
          </p:nvPr>
        </p:nvSpPr>
        <p:spPr/>
        <p:txBody>
          <a:bodyPr/>
          <a:lstStyle/>
          <a:p>
            <a:pPr marL="571500" indent="-571500">
              <a:buFont typeface="Arial" panose="020B0604020202020204" pitchFamily="34" charset="0"/>
              <a:buChar char="•"/>
            </a:pPr>
            <a:r>
              <a:rPr lang="en-US" dirty="0"/>
              <a:t>STEP 1: OPEN THE SQL PLAYGROUND</a:t>
            </a:r>
            <a:br>
              <a:rPr lang="en-US" dirty="0"/>
            </a:br>
            <a:endParaRPr lang="en-US" dirty="0"/>
          </a:p>
        </p:txBody>
      </p:sp>
      <p:sp>
        <p:nvSpPr>
          <p:cNvPr id="3" name="Content Placeholder 2">
            <a:extLst>
              <a:ext uri="{FF2B5EF4-FFF2-40B4-BE49-F238E27FC236}">
                <a16:creationId xmlns:a16="http://schemas.microsoft.com/office/drawing/2014/main" id="{3237F252-ED43-F432-6473-6E75E8A92937}"/>
              </a:ext>
            </a:extLst>
          </p:cNvPr>
          <p:cNvSpPr>
            <a:spLocks noGrp="1"/>
          </p:cNvSpPr>
          <p:nvPr>
            <p:ph idx="1"/>
          </p:nvPr>
        </p:nvSpPr>
        <p:spPr/>
        <p:txBody>
          <a:bodyPr/>
          <a:lstStyle/>
          <a:p>
            <a:r>
              <a:rPr lang="en-US" dirty="0"/>
              <a:t>Open your web browser and go to sqliteonline.com.</a:t>
            </a:r>
          </a:p>
          <a:p>
            <a:r>
              <a:rPr lang="en-US" dirty="0"/>
              <a:t>The website will load a demo database automatically.</a:t>
            </a:r>
          </a:p>
          <a:p>
            <a:r>
              <a:rPr lang="en-US" dirty="0"/>
              <a:t>On the left side, you can see the table names (e.g., Customers, Products).</a:t>
            </a:r>
          </a:p>
          <a:p>
            <a:r>
              <a:rPr lang="en-US" dirty="0"/>
              <a:t>The top-middle pane is the SQL Editor where you will type your queries.</a:t>
            </a:r>
          </a:p>
          <a:p>
            <a:r>
              <a:rPr lang="en-US" dirty="0"/>
              <a:t>The bottom-middle pane is where the Results will appear after you run a query.</a:t>
            </a:r>
          </a:p>
        </p:txBody>
      </p:sp>
    </p:spTree>
    <p:extLst>
      <p:ext uri="{BB962C8B-B14F-4D97-AF65-F5344CB8AC3E}">
        <p14:creationId xmlns:p14="http://schemas.microsoft.com/office/powerpoint/2010/main" val="222073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8BE-C08E-EB45-A9F1-A011B55DA820}"/>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dirty="0"/>
              <a:t>Beyond Files: Introduction to SQL &amp; Relational Databases</a:t>
            </a:r>
          </a:p>
        </p:txBody>
      </p:sp>
      <p:sp>
        <p:nvSpPr>
          <p:cNvPr id="3" name="Content Placeholder 2">
            <a:extLst>
              <a:ext uri="{FF2B5EF4-FFF2-40B4-BE49-F238E27FC236}">
                <a16:creationId xmlns:a16="http://schemas.microsoft.com/office/drawing/2014/main" id="{D0B6F13E-FE8D-5687-CD3B-D7FB7F843505}"/>
              </a:ext>
            </a:extLst>
          </p:cNvPr>
          <p:cNvSpPr>
            <a:spLocks noGrp="1"/>
          </p:cNvSpPr>
          <p:nvPr>
            <p:ph idx="1"/>
          </p:nvPr>
        </p:nvSpPr>
        <p:spPr/>
        <p:txBody>
          <a:bodyPr/>
          <a:lstStyle/>
          <a:p>
            <a:r>
              <a:rPr lang="en-US" dirty="0"/>
              <a:t>Welcome back! We've learned to save our data in files like .txt and .</a:t>
            </a:r>
            <a:r>
              <a:rPr lang="en-US" dirty="0" err="1"/>
              <a:t>json</a:t>
            </a:r>
            <a:r>
              <a:rPr lang="en-US" dirty="0"/>
              <a:t>. This is great for simple applications, but what happens when our data becomes large and interconnected? </a:t>
            </a:r>
          </a:p>
          <a:p>
            <a:r>
              <a:rPr lang="en-US" dirty="0"/>
              <a:t>What if we're building a social media app, an e-commerce store, or a blog? Today, we learn the industry-standard solution for managing structured data: Relational Databases and the language we use to talk to them, SQL.</a:t>
            </a:r>
          </a:p>
        </p:txBody>
      </p:sp>
    </p:spTree>
    <p:extLst>
      <p:ext uri="{BB962C8B-B14F-4D97-AF65-F5344CB8AC3E}">
        <p14:creationId xmlns:p14="http://schemas.microsoft.com/office/powerpoint/2010/main" val="276176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0AFC-E52D-3C32-8C9F-6FBAA0973397}"/>
              </a:ext>
            </a:extLst>
          </p:cNvPr>
          <p:cNvSpPr>
            <a:spLocks noGrp="1"/>
          </p:cNvSpPr>
          <p:nvPr>
            <p:ph type="title"/>
          </p:nvPr>
        </p:nvSpPr>
        <p:spPr/>
        <p:txBody>
          <a:bodyPr/>
          <a:lstStyle/>
          <a:p>
            <a:pPr marL="571500" indent="-571500">
              <a:buFont typeface="Arial" panose="020B0604020202020204" pitchFamily="34" charset="0"/>
              <a:buChar char="•"/>
            </a:pPr>
            <a:r>
              <a:rPr lang="en-US" dirty="0"/>
              <a:t>STEP 2: RUN A “SELECT” QUERY</a:t>
            </a:r>
          </a:p>
        </p:txBody>
      </p:sp>
      <p:sp>
        <p:nvSpPr>
          <p:cNvPr id="3" name="Content Placeholder 2">
            <a:extLst>
              <a:ext uri="{FF2B5EF4-FFF2-40B4-BE49-F238E27FC236}">
                <a16:creationId xmlns:a16="http://schemas.microsoft.com/office/drawing/2014/main" id="{D5F9C0E3-55FF-61BB-A25F-5AAB2101219C}"/>
              </a:ext>
            </a:extLst>
          </p:cNvPr>
          <p:cNvSpPr>
            <a:spLocks noGrp="1"/>
          </p:cNvSpPr>
          <p:nvPr>
            <p:ph idx="1"/>
          </p:nvPr>
        </p:nvSpPr>
        <p:spPr/>
        <p:txBody>
          <a:bodyPr>
            <a:normAutofit/>
          </a:bodyPr>
          <a:lstStyle/>
          <a:p>
            <a:r>
              <a:rPr lang="en-US" dirty="0"/>
              <a:t>Task: Get the name and price of every product.</a:t>
            </a:r>
          </a:p>
          <a:p>
            <a:r>
              <a:rPr lang="en-US" dirty="0"/>
              <a:t>In the SQL Editor, type the following query:</a:t>
            </a:r>
          </a:p>
          <a:p>
            <a:pPr lvl="1"/>
            <a:r>
              <a:rPr lang="en-US" dirty="0"/>
              <a:t>SELECT ProductName, Price FROM Products;</a:t>
            </a:r>
          </a:p>
          <a:p>
            <a:r>
              <a:rPr lang="en-US" dirty="0"/>
              <a:t>Explanation: This query tells the database: "Look inside the Products table, and for every row, show me only the ProductName and Price columns."</a:t>
            </a:r>
          </a:p>
          <a:p>
            <a:r>
              <a:rPr lang="en-US" dirty="0"/>
              <a:t>Click the "Run" button. You should see a two-column list in the Results pane.</a:t>
            </a:r>
          </a:p>
        </p:txBody>
      </p:sp>
    </p:spTree>
    <p:extLst>
      <p:ext uri="{BB962C8B-B14F-4D97-AF65-F5344CB8AC3E}">
        <p14:creationId xmlns:p14="http://schemas.microsoft.com/office/powerpoint/2010/main" val="65597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C8E5-4DDA-7D09-A079-5987F600B3E1}"/>
              </a:ext>
            </a:extLst>
          </p:cNvPr>
          <p:cNvSpPr>
            <a:spLocks noGrp="1"/>
          </p:cNvSpPr>
          <p:nvPr>
            <p:ph type="title"/>
          </p:nvPr>
        </p:nvSpPr>
        <p:spPr/>
        <p:txBody>
          <a:bodyPr/>
          <a:lstStyle/>
          <a:p>
            <a:pPr marL="571500" indent="-571500">
              <a:buFont typeface="Arial" panose="020B0604020202020204" pitchFamily="34" charset="0"/>
              <a:buChar char="•"/>
            </a:pPr>
            <a:r>
              <a:rPr lang="en-US" dirty="0"/>
              <a:t>STEP 3: RUN A “WHERE” QUERY</a:t>
            </a:r>
          </a:p>
        </p:txBody>
      </p:sp>
      <p:sp>
        <p:nvSpPr>
          <p:cNvPr id="3" name="Content Placeholder 2">
            <a:extLst>
              <a:ext uri="{FF2B5EF4-FFF2-40B4-BE49-F238E27FC236}">
                <a16:creationId xmlns:a16="http://schemas.microsoft.com/office/drawing/2014/main" id="{082CD8F6-C8BB-22EA-8F84-DEA7C09915B6}"/>
              </a:ext>
            </a:extLst>
          </p:cNvPr>
          <p:cNvSpPr>
            <a:spLocks noGrp="1"/>
          </p:cNvSpPr>
          <p:nvPr>
            <p:ph idx="1"/>
          </p:nvPr>
        </p:nvSpPr>
        <p:spPr/>
        <p:txBody>
          <a:bodyPr>
            <a:normAutofit/>
          </a:bodyPr>
          <a:lstStyle/>
          <a:p>
            <a:r>
              <a:rPr lang="en-US" dirty="0"/>
              <a:t>Task: Find all customers who are from the country "Germany".</a:t>
            </a:r>
          </a:p>
          <a:p>
            <a:r>
              <a:rPr lang="en-US" dirty="0"/>
              <a:t>Delete the old query and type this new one in the SQL Editor:</a:t>
            </a:r>
          </a:p>
          <a:p>
            <a:pPr lvl="1"/>
            <a:r>
              <a:rPr lang="en-US" dirty="0"/>
              <a:t>SELECT </a:t>
            </a:r>
            <a:r>
              <a:rPr lang="en-US" dirty="0" err="1"/>
              <a:t>CustomerName</a:t>
            </a:r>
            <a:r>
              <a:rPr lang="en-US" dirty="0"/>
              <a:t>, City FROM Customers WHERE Country = 'Germany';</a:t>
            </a:r>
          </a:p>
          <a:p>
            <a:r>
              <a:rPr lang="en-US" dirty="0"/>
              <a:t>Explanation: This query says: "From the Customers table, show me the </a:t>
            </a:r>
            <a:r>
              <a:rPr lang="en-US" dirty="0" err="1"/>
              <a:t>CustomerName</a:t>
            </a:r>
            <a:r>
              <a:rPr lang="en-US" dirty="0"/>
              <a:t> and City, but only for the rows where the Country column contains the text 'Germany'."</a:t>
            </a:r>
          </a:p>
          <a:p>
            <a:r>
              <a:rPr lang="en-US" dirty="0"/>
              <a:t>Click "Run". The results should only show customers from Germany.</a:t>
            </a:r>
          </a:p>
        </p:txBody>
      </p:sp>
    </p:spTree>
    <p:extLst>
      <p:ext uri="{BB962C8B-B14F-4D97-AF65-F5344CB8AC3E}">
        <p14:creationId xmlns:p14="http://schemas.microsoft.com/office/powerpoint/2010/main" val="265507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AFC0-7BEC-94CB-56C3-31459EEA5C5D}"/>
              </a:ext>
            </a:extLst>
          </p:cNvPr>
          <p:cNvSpPr>
            <a:spLocks noGrp="1"/>
          </p:cNvSpPr>
          <p:nvPr>
            <p:ph type="title"/>
          </p:nvPr>
        </p:nvSpPr>
        <p:spPr/>
        <p:txBody>
          <a:bodyPr/>
          <a:lstStyle/>
          <a:p>
            <a:pPr marL="571500" indent="-571500">
              <a:buFont typeface="Arial" panose="020B0604020202020204" pitchFamily="34" charset="0"/>
              <a:buChar char="•"/>
            </a:pPr>
            <a:r>
              <a:rPr lang="en-US" dirty="0"/>
              <a:t>RUN AN “ORDER BY” QUERY</a:t>
            </a:r>
          </a:p>
        </p:txBody>
      </p:sp>
      <p:sp>
        <p:nvSpPr>
          <p:cNvPr id="3" name="Content Placeholder 2">
            <a:extLst>
              <a:ext uri="{FF2B5EF4-FFF2-40B4-BE49-F238E27FC236}">
                <a16:creationId xmlns:a16="http://schemas.microsoft.com/office/drawing/2014/main" id="{35DF0672-EC03-5DC2-FA24-655BB8B8D85E}"/>
              </a:ext>
            </a:extLst>
          </p:cNvPr>
          <p:cNvSpPr>
            <a:spLocks noGrp="1"/>
          </p:cNvSpPr>
          <p:nvPr>
            <p:ph idx="1"/>
          </p:nvPr>
        </p:nvSpPr>
        <p:spPr/>
        <p:txBody>
          <a:bodyPr>
            <a:normAutofit/>
          </a:bodyPr>
          <a:lstStyle/>
          <a:p>
            <a:r>
              <a:rPr lang="en-US" dirty="0"/>
              <a:t>Task: Get the names of all suppliers, sorted alphabetically.</a:t>
            </a:r>
          </a:p>
          <a:p>
            <a:r>
              <a:rPr lang="en-US" dirty="0"/>
              <a:t>Delete the old query and type this new one in the SQL Editor:</a:t>
            </a:r>
          </a:p>
          <a:p>
            <a:pPr lvl="1"/>
            <a:r>
              <a:rPr lang="en-US" dirty="0"/>
              <a:t>SELECT </a:t>
            </a:r>
            <a:r>
              <a:rPr lang="en-US" dirty="0" err="1"/>
              <a:t>SupplierName</a:t>
            </a:r>
            <a:r>
              <a:rPr lang="en-US" dirty="0"/>
              <a:t> FROM Suppliers ORDER BY </a:t>
            </a:r>
            <a:r>
              <a:rPr lang="en-US" dirty="0" err="1"/>
              <a:t>SupplierName</a:t>
            </a:r>
            <a:r>
              <a:rPr lang="en-US" dirty="0"/>
              <a:t>;</a:t>
            </a:r>
          </a:p>
          <a:p>
            <a:r>
              <a:rPr lang="en-US" dirty="0"/>
              <a:t>Explanation: This query says: "From the `Suppliers` table, show me the `</a:t>
            </a:r>
            <a:r>
              <a:rPr lang="en-US" dirty="0" err="1"/>
              <a:t>SupplierName</a:t>
            </a:r>
            <a:r>
              <a:rPr lang="en-US" dirty="0"/>
              <a:t>` for all suppliers, and sort the final list alphabetically."</a:t>
            </a:r>
          </a:p>
          <a:p>
            <a:r>
              <a:rPr lang="en-US" dirty="0"/>
              <a:t>Click "Run". You will see a single, alphabetized column of supplier names.</a:t>
            </a:r>
          </a:p>
          <a:p>
            <a:endParaRPr lang="en-US" dirty="0"/>
          </a:p>
        </p:txBody>
      </p:sp>
    </p:spTree>
    <p:extLst>
      <p:ext uri="{BB962C8B-B14F-4D97-AF65-F5344CB8AC3E}">
        <p14:creationId xmlns:p14="http://schemas.microsoft.com/office/powerpoint/2010/main" val="344047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386D-B011-65C9-F63A-BA0BFFC6BFC8}"/>
              </a:ext>
            </a:extLst>
          </p:cNvPr>
          <p:cNvSpPr>
            <a:spLocks noGrp="1"/>
          </p:cNvSpPr>
          <p:nvPr>
            <p:ph type="title"/>
          </p:nvPr>
        </p:nvSpPr>
        <p:spPr/>
        <p:txBody>
          <a:bodyPr/>
          <a:lstStyle/>
          <a:p>
            <a:pPr marL="571500" indent="-571500">
              <a:buFont typeface="Arial" panose="020B0604020202020204" pitchFamily="34" charset="0"/>
              <a:buChar char="•"/>
            </a:pPr>
            <a:r>
              <a:rPr lang="en-US" dirty="0"/>
              <a:t>BONUS CHALLENGE</a:t>
            </a:r>
            <a:br>
              <a:rPr lang="en-US" dirty="0"/>
            </a:br>
            <a:endParaRPr lang="en-US" dirty="0"/>
          </a:p>
        </p:txBody>
      </p:sp>
      <p:sp>
        <p:nvSpPr>
          <p:cNvPr id="3" name="Content Placeholder 2">
            <a:extLst>
              <a:ext uri="{FF2B5EF4-FFF2-40B4-BE49-F238E27FC236}">
                <a16:creationId xmlns:a16="http://schemas.microsoft.com/office/drawing/2014/main" id="{9029E149-3624-A1CF-6501-563BD869FB6F}"/>
              </a:ext>
            </a:extLst>
          </p:cNvPr>
          <p:cNvSpPr>
            <a:spLocks noGrp="1"/>
          </p:cNvSpPr>
          <p:nvPr>
            <p:ph idx="1"/>
          </p:nvPr>
        </p:nvSpPr>
        <p:spPr/>
        <p:txBody>
          <a:bodyPr>
            <a:normAutofit/>
          </a:bodyPr>
          <a:lstStyle/>
          <a:p>
            <a:r>
              <a:rPr lang="en-US" dirty="0"/>
              <a:t>Challenge 1: Descending Order</a:t>
            </a:r>
          </a:p>
          <a:p>
            <a:pPr lvl="1"/>
            <a:r>
              <a:rPr lang="en-US" dirty="0"/>
              <a:t>Modify your last query to list the suppliers in reverse alphabetical order (from Z to A).</a:t>
            </a:r>
          </a:p>
          <a:p>
            <a:pPr lvl="1"/>
            <a:r>
              <a:rPr lang="en-US" dirty="0"/>
              <a:t>Hint: The ORDER BY clause has a keyword for descending order.</a:t>
            </a:r>
          </a:p>
          <a:p>
            <a:r>
              <a:rPr lang="en-US" dirty="0"/>
              <a:t>Challenge 2: Pattern Matching</a:t>
            </a:r>
          </a:p>
          <a:p>
            <a:pPr lvl="1"/>
            <a:r>
              <a:rPr lang="en-US" dirty="0"/>
              <a:t>Write a new query to find any product whose name contains the word "Chef".</a:t>
            </a:r>
          </a:p>
          <a:p>
            <a:pPr lvl="1"/>
            <a:r>
              <a:rPr lang="en-US" dirty="0"/>
              <a:t>Hint: You can't use = for this. Search for the SQL LIKE operator and the % wildcard character.</a:t>
            </a:r>
          </a:p>
        </p:txBody>
      </p:sp>
    </p:spTree>
    <p:extLst>
      <p:ext uri="{BB962C8B-B14F-4D97-AF65-F5344CB8AC3E}">
        <p14:creationId xmlns:p14="http://schemas.microsoft.com/office/powerpoint/2010/main" val="3026259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DA8B-4273-AC00-9162-1EEAE4E184CA}"/>
              </a:ext>
            </a:extLst>
          </p:cNvPr>
          <p:cNvSpPr>
            <a:spLocks noGrp="1"/>
          </p:cNvSpPr>
          <p:nvPr>
            <p:ph type="title"/>
          </p:nvPr>
        </p:nvSpPr>
        <p:spPr/>
        <p:txBody>
          <a:bodyPr/>
          <a:lstStyle/>
          <a:p>
            <a:pPr marL="571500" indent="-571500">
              <a:buFont typeface="Arial" panose="020B0604020202020204" pitchFamily="34" charset="0"/>
              <a:buChar char="•"/>
            </a:pPr>
            <a:r>
              <a:rPr lang="en-US" dirty="0"/>
              <a:t>Today's Agenda</a:t>
            </a:r>
          </a:p>
        </p:txBody>
      </p:sp>
      <p:sp>
        <p:nvSpPr>
          <p:cNvPr id="3" name="Content Placeholder 2">
            <a:extLst>
              <a:ext uri="{FF2B5EF4-FFF2-40B4-BE49-F238E27FC236}">
                <a16:creationId xmlns:a16="http://schemas.microsoft.com/office/drawing/2014/main" id="{5D6238A2-A3DC-9ACF-9DC9-93ED83D48387}"/>
              </a:ext>
            </a:extLst>
          </p:cNvPr>
          <p:cNvSpPr>
            <a:spLocks noGrp="1"/>
          </p:cNvSpPr>
          <p:nvPr>
            <p:ph idx="1"/>
          </p:nvPr>
        </p:nvSpPr>
        <p:spPr/>
        <p:txBody>
          <a:bodyPr>
            <a:normAutofit fontScale="70000" lnSpcReduction="20000"/>
          </a:bodyPr>
          <a:lstStyle/>
          <a:p>
            <a:r>
              <a:rPr lang="en-US" dirty="0"/>
              <a:t>The "Why" - What is a Database?</a:t>
            </a:r>
          </a:p>
          <a:p>
            <a:pPr lvl="1"/>
            <a:r>
              <a:rPr lang="en-US" dirty="0"/>
              <a:t>Analogy: The Digital Filing Cabinet</a:t>
            </a:r>
          </a:p>
          <a:p>
            <a:r>
              <a:rPr lang="en-US" dirty="0"/>
              <a:t>Core Concepts of Relational Databases</a:t>
            </a:r>
          </a:p>
          <a:p>
            <a:pPr lvl="1"/>
            <a:r>
              <a:rPr lang="en-US" dirty="0"/>
              <a:t>Tables, Rows, Columns, and Keys</a:t>
            </a:r>
          </a:p>
          <a:p>
            <a:pPr lvl="1"/>
            <a:r>
              <a:rPr lang="en-US" dirty="0"/>
              <a:t>Example: Designing a simple blog schema</a:t>
            </a:r>
          </a:p>
          <a:p>
            <a:r>
              <a:rPr lang="en-US" dirty="0"/>
              <a:t>Exploring the SQL Language</a:t>
            </a:r>
          </a:p>
          <a:p>
            <a:pPr lvl="1"/>
            <a:r>
              <a:rPr lang="en-US" dirty="0"/>
              <a:t>The SELECT &amp; FROM statements: For getting data</a:t>
            </a:r>
          </a:p>
          <a:p>
            <a:pPr lvl="1"/>
            <a:r>
              <a:rPr lang="en-US" dirty="0"/>
              <a:t>The WHERE &amp; ORDER BY clauses: For filtering and sorting</a:t>
            </a:r>
          </a:p>
          <a:p>
            <a:r>
              <a:rPr lang="en-US" dirty="0"/>
              <a:t>Putting It All Together &amp; The Hands-On Lab</a:t>
            </a:r>
          </a:p>
          <a:p>
            <a:pPr lvl="1"/>
            <a:r>
              <a:rPr lang="en-US" dirty="0"/>
              <a:t>Hands-On Lab: Querying a Sample Database</a:t>
            </a:r>
          </a:p>
          <a:p>
            <a:pPr lvl="1"/>
            <a:r>
              <a:rPr lang="en-US" dirty="0"/>
              <a:t>Q&amp;A and Wrap-up</a:t>
            </a:r>
          </a:p>
        </p:txBody>
      </p:sp>
    </p:spTree>
    <p:extLst>
      <p:ext uri="{BB962C8B-B14F-4D97-AF65-F5344CB8AC3E}">
        <p14:creationId xmlns:p14="http://schemas.microsoft.com/office/powerpoint/2010/main" val="26103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D09E-6F9B-7CBE-541D-71753B211868}"/>
              </a:ext>
            </a:extLst>
          </p:cNvPr>
          <p:cNvSpPr>
            <a:spLocks noGrp="1"/>
          </p:cNvSpPr>
          <p:nvPr>
            <p:ph type="title"/>
          </p:nvPr>
        </p:nvSpPr>
        <p:spPr/>
        <p:txBody>
          <a:bodyPr/>
          <a:lstStyle/>
          <a:p>
            <a:pPr marL="571500" indent="-571500">
              <a:buFont typeface="Arial" panose="020B0604020202020204" pitchFamily="34" charset="0"/>
              <a:buChar char="•"/>
            </a:pPr>
            <a:r>
              <a:rPr lang="en-US" dirty="0"/>
              <a:t>The "Why" - The Problem with Flat Files</a:t>
            </a:r>
          </a:p>
        </p:txBody>
      </p:sp>
      <p:sp>
        <p:nvSpPr>
          <p:cNvPr id="3" name="Content Placeholder 2">
            <a:extLst>
              <a:ext uri="{FF2B5EF4-FFF2-40B4-BE49-F238E27FC236}">
                <a16:creationId xmlns:a16="http://schemas.microsoft.com/office/drawing/2014/main" id="{75C8FCE8-0AB7-D1E5-323C-2F7B57C60B12}"/>
              </a:ext>
            </a:extLst>
          </p:cNvPr>
          <p:cNvSpPr>
            <a:spLocks noGrp="1"/>
          </p:cNvSpPr>
          <p:nvPr>
            <p:ph idx="1"/>
          </p:nvPr>
        </p:nvSpPr>
        <p:spPr/>
        <p:txBody>
          <a:bodyPr>
            <a:normAutofit/>
          </a:bodyPr>
          <a:lstStyle/>
          <a:p>
            <a:r>
              <a:rPr lang="en-US" dirty="0"/>
              <a:t>Imagine we're running a small online store and we track our orders in a single spreadsheet (or a big JSON file). It might look like this:</a:t>
            </a:r>
          </a:p>
          <a:p>
            <a:endParaRPr lang="en-US" dirty="0"/>
          </a:p>
          <a:p>
            <a:endParaRPr lang="en-US" dirty="0"/>
          </a:p>
          <a:p>
            <a:endParaRPr lang="en-US" dirty="0"/>
          </a:p>
          <a:p>
            <a:r>
              <a:rPr lang="en-US" dirty="0"/>
              <a:t>This seems simple, but it's hiding three major problems.</a:t>
            </a:r>
          </a:p>
        </p:txBody>
      </p:sp>
      <p:pic>
        <p:nvPicPr>
          <p:cNvPr id="5" name="Picture 4">
            <a:extLst>
              <a:ext uri="{FF2B5EF4-FFF2-40B4-BE49-F238E27FC236}">
                <a16:creationId xmlns:a16="http://schemas.microsoft.com/office/drawing/2014/main" id="{149B2A4C-5ACB-B55A-EEF2-1E191DA3209C}"/>
              </a:ext>
            </a:extLst>
          </p:cNvPr>
          <p:cNvPicPr>
            <a:picLocks noChangeAspect="1"/>
          </p:cNvPicPr>
          <p:nvPr/>
        </p:nvPicPr>
        <p:blipFill>
          <a:blip r:embed="rId2"/>
          <a:stretch>
            <a:fillRect/>
          </a:stretch>
        </p:blipFill>
        <p:spPr>
          <a:xfrm>
            <a:off x="3195487" y="3512318"/>
            <a:ext cx="5797848" cy="1016052"/>
          </a:xfrm>
          <a:prstGeom prst="rect">
            <a:avLst/>
          </a:prstGeom>
        </p:spPr>
      </p:pic>
    </p:spTree>
    <p:extLst>
      <p:ext uri="{BB962C8B-B14F-4D97-AF65-F5344CB8AC3E}">
        <p14:creationId xmlns:p14="http://schemas.microsoft.com/office/powerpoint/2010/main" val="32482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7D43-5439-EFA5-9F19-167763B7C877}"/>
              </a:ext>
            </a:extLst>
          </p:cNvPr>
          <p:cNvSpPr>
            <a:spLocks noGrp="1"/>
          </p:cNvSpPr>
          <p:nvPr>
            <p:ph type="title"/>
          </p:nvPr>
        </p:nvSpPr>
        <p:spPr/>
        <p:txBody>
          <a:bodyPr/>
          <a:lstStyle/>
          <a:p>
            <a:pPr marL="571500" indent="-571500">
              <a:buFont typeface="Arial" panose="020B0604020202020204" pitchFamily="34" charset="0"/>
              <a:buChar char="•"/>
            </a:pPr>
            <a:r>
              <a:rPr lang="en-US"/>
              <a:t>The Three Evils of "Flat" Data</a:t>
            </a:r>
            <a:endParaRPr lang="en-US" dirty="0"/>
          </a:p>
        </p:txBody>
      </p:sp>
      <p:sp>
        <p:nvSpPr>
          <p:cNvPr id="3" name="Content Placeholder 2">
            <a:extLst>
              <a:ext uri="{FF2B5EF4-FFF2-40B4-BE49-F238E27FC236}">
                <a16:creationId xmlns:a16="http://schemas.microsoft.com/office/drawing/2014/main" id="{6F1B8CBE-5898-3CD0-6D62-0D415B473618}"/>
              </a:ext>
            </a:extLst>
          </p:cNvPr>
          <p:cNvSpPr>
            <a:spLocks noGrp="1"/>
          </p:cNvSpPr>
          <p:nvPr>
            <p:ph idx="1"/>
          </p:nvPr>
        </p:nvSpPr>
        <p:spPr/>
        <p:txBody>
          <a:bodyPr>
            <a:normAutofit fontScale="92500"/>
          </a:bodyPr>
          <a:lstStyle/>
          <a:p>
            <a:r>
              <a:rPr lang="en-US" dirty="0"/>
              <a:t>Data Duplication: Alice Smith's name and email are repeated for every order she makes. This wastes space and is inefficient.</a:t>
            </a:r>
          </a:p>
          <a:p>
            <a:r>
              <a:rPr lang="en-US" dirty="0"/>
              <a:t>Data Inconsistency (Update Anomaly): In Order 104, Alice's email is different! Did she update it? Or was it a typo? Now we have conflicting information. If we need to update her email, we have to hunt down every single row she appears in.</a:t>
            </a:r>
          </a:p>
          <a:p>
            <a:r>
              <a:rPr lang="en-US" dirty="0"/>
              <a:t>Data Integrity Issues (Deletion Anomaly): What if Bob Johnson cancels his only order (Order 102)? If we delete that row, we lose all record that Bob was ever a customer!</a:t>
            </a:r>
          </a:p>
        </p:txBody>
      </p:sp>
    </p:spTree>
    <p:extLst>
      <p:ext uri="{BB962C8B-B14F-4D97-AF65-F5344CB8AC3E}">
        <p14:creationId xmlns:p14="http://schemas.microsoft.com/office/powerpoint/2010/main" val="267123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DA0-F299-2585-9444-35D31EB01FA8}"/>
              </a:ext>
            </a:extLst>
          </p:cNvPr>
          <p:cNvSpPr>
            <a:spLocks noGrp="1"/>
          </p:cNvSpPr>
          <p:nvPr>
            <p:ph type="title"/>
          </p:nvPr>
        </p:nvSpPr>
        <p:spPr/>
        <p:txBody>
          <a:bodyPr/>
          <a:lstStyle/>
          <a:p>
            <a:pPr marL="571500" indent="-571500">
              <a:buFont typeface="Arial" panose="020B0604020202020204" pitchFamily="34" charset="0"/>
              <a:buChar char="•"/>
            </a:pPr>
            <a:r>
              <a:rPr lang="en-US" dirty="0"/>
              <a:t>The Relational Solution: Smart Tables</a:t>
            </a:r>
          </a:p>
        </p:txBody>
      </p:sp>
      <p:sp>
        <p:nvSpPr>
          <p:cNvPr id="3" name="Content Placeholder 2">
            <a:extLst>
              <a:ext uri="{FF2B5EF4-FFF2-40B4-BE49-F238E27FC236}">
                <a16:creationId xmlns:a16="http://schemas.microsoft.com/office/drawing/2014/main" id="{D0E79C5D-0DA3-AFD5-D664-F21D753F779A}"/>
              </a:ext>
            </a:extLst>
          </p:cNvPr>
          <p:cNvSpPr>
            <a:spLocks noGrp="1"/>
          </p:cNvSpPr>
          <p:nvPr>
            <p:ph idx="1"/>
          </p:nvPr>
        </p:nvSpPr>
        <p:spPr>
          <a:xfrm>
            <a:off x="1141412" y="2249486"/>
            <a:ext cx="9905999" cy="4313873"/>
          </a:xfrm>
        </p:spPr>
        <p:txBody>
          <a:bodyPr>
            <a:normAutofit fontScale="92500" lnSpcReduction="10000"/>
          </a:bodyPr>
          <a:lstStyle/>
          <a:p>
            <a:r>
              <a:rPr lang="en-US" dirty="0"/>
              <a:t>A relational database solves this by breaking the data into separate, single-purpose tables.</a:t>
            </a:r>
          </a:p>
          <a:p>
            <a:endParaRPr lang="en-US" dirty="0"/>
          </a:p>
          <a:p>
            <a:endParaRPr lang="en-US" dirty="0"/>
          </a:p>
          <a:p>
            <a:endParaRPr lang="en-US" dirty="0"/>
          </a:p>
          <a:p>
            <a:endParaRPr lang="en-US" dirty="0"/>
          </a:p>
          <a:p>
            <a:r>
              <a:rPr lang="en-US" dirty="0"/>
              <a:t>Now, Alice's information exists in only one place. If she updates her email, we change it in one spot, and all her orders are automatically associated with the new information. If Bob's order is deleted, his record in the Customers table remains.</a:t>
            </a:r>
          </a:p>
        </p:txBody>
      </p:sp>
      <p:pic>
        <p:nvPicPr>
          <p:cNvPr id="5" name="Picture 4">
            <a:extLst>
              <a:ext uri="{FF2B5EF4-FFF2-40B4-BE49-F238E27FC236}">
                <a16:creationId xmlns:a16="http://schemas.microsoft.com/office/drawing/2014/main" id="{7962685B-8EF3-0DD3-3F77-53171958B757}"/>
              </a:ext>
            </a:extLst>
          </p:cNvPr>
          <p:cNvPicPr>
            <a:picLocks noChangeAspect="1"/>
          </p:cNvPicPr>
          <p:nvPr/>
        </p:nvPicPr>
        <p:blipFill>
          <a:blip r:embed="rId2"/>
          <a:stretch>
            <a:fillRect/>
          </a:stretch>
        </p:blipFill>
        <p:spPr>
          <a:xfrm>
            <a:off x="4690989" y="2771083"/>
            <a:ext cx="2806844" cy="2209914"/>
          </a:xfrm>
          <a:prstGeom prst="rect">
            <a:avLst/>
          </a:prstGeom>
        </p:spPr>
      </p:pic>
    </p:spTree>
    <p:extLst>
      <p:ext uri="{BB962C8B-B14F-4D97-AF65-F5344CB8AC3E}">
        <p14:creationId xmlns:p14="http://schemas.microsoft.com/office/powerpoint/2010/main" val="292714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6163-5547-EDC3-983C-AC259F6DE5DE}"/>
              </a:ext>
            </a:extLst>
          </p:cNvPr>
          <p:cNvSpPr>
            <a:spLocks noGrp="1"/>
          </p:cNvSpPr>
          <p:nvPr>
            <p:ph type="title"/>
          </p:nvPr>
        </p:nvSpPr>
        <p:spPr/>
        <p:txBody>
          <a:bodyPr/>
          <a:lstStyle/>
          <a:p>
            <a:pPr marL="571500" indent="-571500">
              <a:buFont typeface="Arial" panose="020B0604020202020204" pitchFamily="34" charset="0"/>
              <a:buChar char="•"/>
            </a:pPr>
            <a:r>
              <a:rPr lang="en-US" dirty="0"/>
              <a:t>CORE CONCEPTS: WHAT IS A RELATIONAL DATABASE ?</a:t>
            </a:r>
          </a:p>
        </p:txBody>
      </p:sp>
      <p:sp>
        <p:nvSpPr>
          <p:cNvPr id="3" name="Content Placeholder 2">
            <a:extLst>
              <a:ext uri="{FF2B5EF4-FFF2-40B4-BE49-F238E27FC236}">
                <a16:creationId xmlns:a16="http://schemas.microsoft.com/office/drawing/2014/main" id="{7AADE622-F6A2-B691-8853-9D29B73BFE55}"/>
              </a:ext>
            </a:extLst>
          </p:cNvPr>
          <p:cNvSpPr>
            <a:spLocks noGrp="1"/>
          </p:cNvSpPr>
          <p:nvPr>
            <p:ph idx="1"/>
          </p:nvPr>
        </p:nvSpPr>
        <p:spPr/>
        <p:txBody>
          <a:bodyPr>
            <a:normAutofit/>
          </a:bodyPr>
          <a:lstStyle/>
          <a:p>
            <a:r>
              <a:rPr lang="en-US" dirty="0"/>
              <a:t>Imagine a digital filing cabinet designed for perfect organization. A relational database stores data in a structured way, making it easy to find and manage.</a:t>
            </a:r>
          </a:p>
          <a:p>
            <a:r>
              <a:rPr lang="en-US" dirty="0"/>
              <a:t>It uses tables that can be linked—or "related"—to each other, which prevents you from having to repeat information.</a:t>
            </a:r>
          </a:p>
        </p:txBody>
      </p:sp>
    </p:spTree>
    <p:extLst>
      <p:ext uri="{BB962C8B-B14F-4D97-AF65-F5344CB8AC3E}">
        <p14:creationId xmlns:p14="http://schemas.microsoft.com/office/powerpoint/2010/main" val="186967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69D4-9623-52CE-480E-29432509FCDE}"/>
              </a:ext>
            </a:extLst>
          </p:cNvPr>
          <p:cNvSpPr>
            <a:spLocks noGrp="1"/>
          </p:cNvSpPr>
          <p:nvPr>
            <p:ph type="title"/>
          </p:nvPr>
        </p:nvSpPr>
        <p:spPr/>
        <p:txBody>
          <a:bodyPr>
            <a:normAutofit fontScale="90000"/>
          </a:bodyPr>
          <a:lstStyle/>
          <a:p>
            <a:pPr marL="571500" indent="-571500">
              <a:buFont typeface="Arial" panose="020B0604020202020204" pitchFamily="34" charset="0"/>
              <a:buChar char="•"/>
            </a:pPr>
            <a:r>
              <a:rPr lang="en-US" dirty="0"/>
              <a:t>CORE CONCEPTS: TABLES, ROWS, AND COLUMNS</a:t>
            </a:r>
            <a:br>
              <a:rPr lang="en-US" dirty="0"/>
            </a:br>
            <a:endParaRPr lang="en-US" dirty="0"/>
          </a:p>
        </p:txBody>
      </p:sp>
      <p:sp>
        <p:nvSpPr>
          <p:cNvPr id="3" name="Content Placeholder 2">
            <a:extLst>
              <a:ext uri="{FF2B5EF4-FFF2-40B4-BE49-F238E27FC236}">
                <a16:creationId xmlns:a16="http://schemas.microsoft.com/office/drawing/2014/main" id="{5507CE74-30E2-631B-E40E-09CC0BFBA3D8}"/>
              </a:ext>
            </a:extLst>
          </p:cNvPr>
          <p:cNvSpPr>
            <a:spLocks noGrp="1"/>
          </p:cNvSpPr>
          <p:nvPr>
            <p:ph idx="1"/>
          </p:nvPr>
        </p:nvSpPr>
        <p:spPr/>
        <p:txBody>
          <a:bodyPr>
            <a:normAutofit fontScale="92500" lnSpcReduction="20000"/>
          </a:bodyPr>
          <a:lstStyle/>
          <a:p>
            <a:r>
              <a:rPr lang="en-US" dirty="0"/>
              <a:t>Table: A collection of related data, like a spreadsheet. For example, a Customers table.</a:t>
            </a:r>
          </a:p>
          <a:p>
            <a:r>
              <a:rPr lang="en-US" dirty="0"/>
              <a:t>Columns: The headers of the table that define the data categories (e.g., </a:t>
            </a:r>
            <a:r>
              <a:rPr lang="en-US" dirty="0" err="1"/>
              <a:t>CustomerName</a:t>
            </a:r>
            <a:r>
              <a:rPr lang="en-US" dirty="0"/>
              <a:t>, City).</a:t>
            </a:r>
          </a:p>
          <a:p>
            <a:r>
              <a:rPr lang="en-US" dirty="0"/>
              <a:t>Rows: The individual records in the table. Each row represents a single customer.</a:t>
            </a:r>
          </a:p>
          <a:p>
            <a:r>
              <a:rPr lang="en-US" dirty="0"/>
              <a:t>CustomerID	</a:t>
            </a:r>
            <a:r>
              <a:rPr lang="en-US" dirty="0" err="1"/>
              <a:t>CustomerName</a:t>
            </a:r>
            <a:r>
              <a:rPr lang="en-US" dirty="0"/>
              <a:t>	City</a:t>
            </a:r>
          </a:p>
          <a:p>
            <a:r>
              <a:rPr lang="en-US" dirty="0"/>
              <a:t>1	Alfreds </a:t>
            </a:r>
            <a:r>
              <a:rPr lang="en-US" dirty="0" err="1"/>
              <a:t>Futterkiste</a:t>
            </a:r>
            <a:r>
              <a:rPr lang="en-US" dirty="0"/>
              <a:t>	Berlin</a:t>
            </a:r>
          </a:p>
          <a:p>
            <a:r>
              <a:rPr lang="en-US" dirty="0"/>
              <a:t>2	Ana Trujillo	México D.F.</a:t>
            </a:r>
          </a:p>
          <a:p>
            <a:endParaRPr lang="en-US" dirty="0"/>
          </a:p>
        </p:txBody>
      </p:sp>
    </p:spTree>
    <p:extLst>
      <p:ext uri="{BB962C8B-B14F-4D97-AF65-F5344CB8AC3E}">
        <p14:creationId xmlns:p14="http://schemas.microsoft.com/office/powerpoint/2010/main" val="187882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5260-65C1-05D9-9126-8A1BAE534E86}"/>
              </a:ext>
            </a:extLst>
          </p:cNvPr>
          <p:cNvSpPr>
            <a:spLocks noGrp="1"/>
          </p:cNvSpPr>
          <p:nvPr>
            <p:ph type="title"/>
          </p:nvPr>
        </p:nvSpPr>
        <p:spPr/>
        <p:txBody>
          <a:bodyPr/>
          <a:lstStyle/>
          <a:p>
            <a:pPr marL="571500" indent="-571500">
              <a:buFont typeface="Arial" panose="020B0604020202020204" pitchFamily="34" charset="0"/>
              <a:buChar char="•"/>
            </a:pPr>
            <a:r>
              <a:rPr lang="en-US" dirty="0"/>
              <a:t>CORE CONCEPTS: KEYS</a:t>
            </a:r>
          </a:p>
        </p:txBody>
      </p:sp>
      <p:sp>
        <p:nvSpPr>
          <p:cNvPr id="3" name="Content Placeholder 2">
            <a:extLst>
              <a:ext uri="{FF2B5EF4-FFF2-40B4-BE49-F238E27FC236}">
                <a16:creationId xmlns:a16="http://schemas.microsoft.com/office/drawing/2014/main" id="{4F0861AD-5DC6-62B4-2AD1-AEA88EDD0B8F}"/>
              </a:ext>
            </a:extLst>
          </p:cNvPr>
          <p:cNvSpPr>
            <a:spLocks noGrp="1"/>
          </p:cNvSpPr>
          <p:nvPr>
            <p:ph idx="1"/>
          </p:nvPr>
        </p:nvSpPr>
        <p:spPr/>
        <p:txBody>
          <a:bodyPr>
            <a:normAutofit/>
          </a:bodyPr>
          <a:lstStyle/>
          <a:p>
            <a:r>
              <a:rPr lang="en-US" dirty="0"/>
              <a:t>Keys are special columns that are essential for identifying rows and linking tables together. They are the foundation of the "relational" model.</a:t>
            </a:r>
          </a:p>
          <a:p>
            <a:r>
              <a:rPr lang="en-US" dirty="0"/>
              <a:t>There are two main types of keys we will focus on:</a:t>
            </a:r>
          </a:p>
          <a:p>
            <a:pPr lvl="1"/>
            <a:r>
              <a:rPr lang="en-US" dirty="0"/>
              <a:t>Primary Key</a:t>
            </a:r>
          </a:p>
          <a:p>
            <a:pPr lvl="1"/>
            <a:r>
              <a:rPr lang="en-US" dirty="0"/>
              <a:t>Foreign Key</a:t>
            </a:r>
          </a:p>
          <a:p>
            <a:endParaRPr lang="en-US" dirty="0"/>
          </a:p>
        </p:txBody>
      </p:sp>
    </p:spTree>
    <p:extLst>
      <p:ext uri="{BB962C8B-B14F-4D97-AF65-F5344CB8AC3E}">
        <p14:creationId xmlns:p14="http://schemas.microsoft.com/office/powerpoint/2010/main" val="3446372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FFFFFF"/>
      </a:dk1>
      <a:lt1>
        <a:sysClr val="window" lastClr="2D3236"/>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174</TotalTime>
  <Words>1664</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Tw Cen MT</vt:lpstr>
      <vt:lpstr>Circuit</vt:lpstr>
      <vt:lpstr>Module 1: Core Python &amp; Data</vt:lpstr>
      <vt:lpstr>Beyond Files: Introduction to SQL &amp; Relational Databases</vt:lpstr>
      <vt:lpstr>Today's Agenda</vt:lpstr>
      <vt:lpstr>The "Why" - The Problem with Flat Files</vt:lpstr>
      <vt:lpstr>The Three Evils of "Flat" Data</vt:lpstr>
      <vt:lpstr>The Relational Solution: Smart Tables</vt:lpstr>
      <vt:lpstr>CORE CONCEPTS: WHAT IS A RELATIONAL DATABASE ?</vt:lpstr>
      <vt:lpstr>CORE CONCEPTS: TABLES, ROWS, AND COLUMNS </vt:lpstr>
      <vt:lpstr>CORE CONCEPTS: KEYS</vt:lpstr>
      <vt:lpstr>CORE CONCEPTS: PRIMARY &amp; FOREIGN KEYS</vt:lpstr>
      <vt:lpstr>In-Class Exercise 2: Identifying Keys</vt:lpstr>
      <vt:lpstr>DATABASE DESIGN: A SIMPLE BLOG SCHEMA</vt:lpstr>
      <vt:lpstr>DATABASE DESIGN: THE TABLES</vt:lpstr>
      <vt:lpstr>DATABASE DESIGN: VISUALIZING THE RELATIONSHIPS</vt:lpstr>
      <vt:lpstr>BASIC SQL QUERIES: “SELECT” AND “FROM” </vt:lpstr>
      <vt:lpstr>BASIC SQL QUERIES: “WHERE” </vt:lpstr>
      <vt:lpstr>BASIC SQL QUERIES: “ORDER BY”</vt:lpstr>
      <vt:lpstr>HANDS-ON LAB: QUERYING A SAMPLE DB </vt:lpstr>
      <vt:lpstr>STEP 1: OPEN THE SQL PLAYGROUND </vt:lpstr>
      <vt:lpstr>STEP 2: RUN A “SELECT” QUERY</vt:lpstr>
      <vt:lpstr>STEP 3: RUN A “WHERE” QUERY</vt:lpstr>
      <vt:lpstr>RUN AN “ORDER BY” QUERY</vt:lpstr>
      <vt:lpstr>BONUS CHALLENGE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Sajid</dc:creator>
  <cp:lastModifiedBy>Hamza Sajid</cp:lastModifiedBy>
  <cp:revision>7</cp:revision>
  <dcterms:created xsi:type="dcterms:W3CDTF">2025-08-29T09:27:42Z</dcterms:created>
  <dcterms:modified xsi:type="dcterms:W3CDTF">2025-09-04T13:01:15Z</dcterms:modified>
</cp:coreProperties>
</file>