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218D0131-D2A1-4F52-81FE-03D0C9E0C998}" type="datetimeFigureOut">
              <a:rPr lang="en-US" smtClean="0"/>
              <a:t>8/15/2025</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B9C3EB79-76A8-4B61-9F0B-B0A2D82D4496}" type="slidenum">
              <a:rPr lang="en-US" smtClean="0"/>
              <a:t>‹#›</a:t>
            </a:fld>
            <a:endParaRPr lang="en-US"/>
          </a:p>
        </p:txBody>
      </p:sp>
    </p:spTree>
    <p:extLst>
      <p:ext uri="{BB962C8B-B14F-4D97-AF65-F5344CB8AC3E}">
        <p14:creationId xmlns:p14="http://schemas.microsoft.com/office/powerpoint/2010/main" val="3323760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18D0131-D2A1-4F52-81FE-03D0C9E0C998}" type="datetimeFigureOut">
              <a:rPr lang="en-US" smtClean="0"/>
              <a:t>8/15/2025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C3EB79-76A8-4B61-9F0B-B0A2D82D4496}" type="slidenum">
              <a:rPr lang="en-US" smtClean="0"/>
              <a:t>‹#›</a:t>
            </a:fld>
            <a:endParaRPr lang="en-US"/>
          </a:p>
        </p:txBody>
      </p:sp>
    </p:spTree>
    <p:extLst>
      <p:ext uri="{BB962C8B-B14F-4D97-AF65-F5344CB8AC3E}">
        <p14:creationId xmlns:p14="http://schemas.microsoft.com/office/powerpoint/2010/main" val="3843080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18D0131-D2A1-4F52-81FE-03D0C9E0C998}" type="datetimeFigureOut">
              <a:rPr lang="en-US" smtClean="0"/>
              <a:t>8/15/2025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C3EB79-76A8-4B61-9F0B-B0A2D82D4496}" type="slidenum">
              <a:rPr lang="en-US" smtClean="0"/>
              <a:t>‹#›</a:t>
            </a:fld>
            <a:endParaRPr lang="en-US"/>
          </a:p>
        </p:txBody>
      </p:sp>
    </p:spTree>
    <p:extLst>
      <p:ext uri="{BB962C8B-B14F-4D97-AF65-F5344CB8AC3E}">
        <p14:creationId xmlns:p14="http://schemas.microsoft.com/office/powerpoint/2010/main" val="19477367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18D0131-D2A1-4F52-81FE-03D0C9E0C998}" type="datetimeFigureOut">
              <a:rPr lang="en-US" smtClean="0"/>
              <a:t>8/15/2025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C3EB79-76A8-4B61-9F0B-B0A2D82D4496}"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520566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18D0131-D2A1-4F52-81FE-03D0C9E0C998}" type="datetimeFigureOut">
              <a:rPr lang="en-US" smtClean="0"/>
              <a:t>8/15/2025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C3EB79-76A8-4B61-9F0B-B0A2D82D4496}" type="slidenum">
              <a:rPr lang="en-US" smtClean="0"/>
              <a:t>‹#›</a:t>
            </a:fld>
            <a:endParaRPr lang="en-US"/>
          </a:p>
        </p:txBody>
      </p:sp>
    </p:spTree>
    <p:extLst>
      <p:ext uri="{BB962C8B-B14F-4D97-AF65-F5344CB8AC3E}">
        <p14:creationId xmlns:p14="http://schemas.microsoft.com/office/powerpoint/2010/main" val="6861507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218D0131-D2A1-4F52-81FE-03D0C9E0C998}" type="datetimeFigureOut">
              <a:rPr lang="en-US" smtClean="0"/>
              <a:t>8/15/2025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C3EB79-76A8-4B61-9F0B-B0A2D82D4496}" type="slidenum">
              <a:rPr lang="en-US" smtClean="0"/>
              <a:t>‹#›</a:t>
            </a:fld>
            <a:endParaRPr lang="en-US"/>
          </a:p>
        </p:txBody>
      </p:sp>
    </p:spTree>
    <p:extLst>
      <p:ext uri="{BB962C8B-B14F-4D97-AF65-F5344CB8AC3E}">
        <p14:creationId xmlns:p14="http://schemas.microsoft.com/office/powerpoint/2010/main" val="727492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218D0131-D2A1-4F52-81FE-03D0C9E0C998}" type="datetimeFigureOut">
              <a:rPr lang="en-US" smtClean="0"/>
              <a:t>8/15/2025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C3EB79-76A8-4B61-9F0B-B0A2D82D4496}" type="slidenum">
              <a:rPr lang="en-US" smtClean="0"/>
              <a:t>‹#›</a:t>
            </a:fld>
            <a:endParaRPr lang="en-US"/>
          </a:p>
        </p:txBody>
      </p:sp>
    </p:spTree>
    <p:extLst>
      <p:ext uri="{BB962C8B-B14F-4D97-AF65-F5344CB8AC3E}">
        <p14:creationId xmlns:p14="http://schemas.microsoft.com/office/powerpoint/2010/main" val="20547801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8D0131-D2A1-4F52-81FE-03D0C9E0C998}" type="datetimeFigureOut">
              <a:rPr lang="en-US" smtClean="0"/>
              <a:t>8/15/2025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C3EB79-76A8-4B61-9F0B-B0A2D82D4496}" type="slidenum">
              <a:rPr lang="en-US" smtClean="0"/>
              <a:t>‹#›</a:t>
            </a:fld>
            <a:endParaRPr lang="en-US"/>
          </a:p>
        </p:txBody>
      </p:sp>
    </p:spTree>
    <p:extLst>
      <p:ext uri="{BB962C8B-B14F-4D97-AF65-F5344CB8AC3E}">
        <p14:creationId xmlns:p14="http://schemas.microsoft.com/office/powerpoint/2010/main" val="13255134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8D0131-D2A1-4F52-81FE-03D0C9E0C998}" type="datetimeFigureOut">
              <a:rPr lang="en-US" smtClean="0"/>
              <a:t>8/15/2025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C3EB79-76A8-4B61-9F0B-B0A2D82D4496}" type="slidenum">
              <a:rPr lang="en-US" smtClean="0"/>
              <a:t>‹#›</a:t>
            </a:fld>
            <a:endParaRPr lang="en-US"/>
          </a:p>
        </p:txBody>
      </p:sp>
    </p:spTree>
    <p:extLst>
      <p:ext uri="{BB962C8B-B14F-4D97-AF65-F5344CB8AC3E}">
        <p14:creationId xmlns:p14="http://schemas.microsoft.com/office/powerpoint/2010/main" val="3154998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8D0131-D2A1-4F52-81FE-03D0C9E0C998}" type="datetimeFigureOut">
              <a:rPr lang="en-US" smtClean="0"/>
              <a:t>8/15/2025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C3EB79-76A8-4B61-9F0B-B0A2D82D4496}" type="slidenum">
              <a:rPr lang="en-US" smtClean="0"/>
              <a:t>‹#›</a:t>
            </a:fld>
            <a:endParaRPr lang="en-US"/>
          </a:p>
        </p:txBody>
      </p:sp>
    </p:spTree>
    <p:extLst>
      <p:ext uri="{BB962C8B-B14F-4D97-AF65-F5344CB8AC3E}">
        <p14:creationId xmlns:p14="http://schemas.microsoft.com/office/powerpoint/2010/main" val="328989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18D0131-D2A1-4F52-81FE-03D0C9E0C998}" type="datetimeFigureOut">
              <a:rPr lang="en-US" smtClean="0"/>
              <a:t>8/15/2025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C3EB79-76A8-4B61-9F0B-B0A2D82D4496}" type="slidenum">
              <a:rPr lang="en-US" smtClean="0"/>
              <a:t>‹#›</a:t>
            </a:fld>
            <a:endParaRPr lang="en-US"/>
          </a:p>
        </p:txBody>
      </p:sp>
    </p:spTree>
    <p:extLst>
      <p:ext uri="{BB962C8B-B14F-4D97-AF65-F5344CB8AC3E}">
        <p14:creationId xmlns:p14="http://schemas.microsoft.com/office/powerpoint/2010/main" val="1468937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18D0131-D2A1-4F52-81FE-03D0C9E0C998}" type="datetimeFigureOut">
              <a:rPr lang="en-US" smtClean="0"/>
              <a:t>8/15/2025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C3EB79-76A8-4B61-9F0B-B0A2D82D4496}" type="slidenum">
              <a:rPr lang="en-US" smtClean="0"/>
              <a:t>‹#›</a:t>
            </a:fld>
            <a:endParaRPr lang="en-US"/>
          </a:p>
        </p:txBody>
      </p:sp>
    </p:spTree>
    <p:extLst>
      <p:ext uri="{BB962C8B-B14F-4D97-AF65-F5344CB8AC3E}">
        <p14:creationId xmlns:p14="http://schemas.microsoft.com/office/powerpoint/2010/main" val="3102218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18D0131-D2A1-4F52-81FE-03D0C9E0C998}" type="datetimeFigureOut">
              <a:rPr lang="en-US" smtClean="0"/>
              <a:t>8/15/2025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C3EB79-76A8-4B61-9F0B-B0A2D82D4496}" type="slidenum">
              <a:rPr lang="en-US" smtClean="0"/>
              <a:t>‹#›</a:t>
            </a:fld>
            <a:endParaRPr lang="en-US"/>
          </a:p>
        </p:txBody>
      </p:sp>
    </p:spTree>
    <p:extLst>
      <p:ext uri="{BB962C8B-B14F-4D97-AF65-F5344CB8AC3E}">
        <p14:creationId xmlns:p14="http://schemas.microsoft.com/office/powerpoint/2010/main" val="31636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18D0131-D2A1-4F52-81FE-03D0C9E0C998}" type="datetimeFigureOut">
              <a:rPr lang="en-US" smtClean="0"/>
              <a:t>8/15/2025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C3EB79-76A8-4B61-9F0B-B0A2D82D4496}" type="slidenum">
              <a:rPr lang="en-US" smtClean="0"/>
              <a:t>‹#›</a:t>
            </a:fld>
            <a:endParaRPr lang="en-US"/>
          </a:p>
        </p:txBody>
      </p:sp>
    </p:spTree>
    <p:extLst>
      <p:ext uri="{BB962C8B-B14F-4D97-AF65-F5344CB8AC3E}">
        <p14:creationId xmlns:p14="http://schemas.microsoft.com/office/powerpoint/2010/main" val="548417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8D0131-D2A1-4F52-81FE-03D0C9E0C998}" type="datetimeFigureOut">
              <a:rPr lang="en-US" smtClean="0"/>
              <a:t>8/15/2025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C3EB79-76A8-4B61-9F0B-B0A2D82D4496}" type="slidenum">
              <a:rPr lang="en-US" smtClean="0"/>
              <a:t>‹#›</a:t>
            </a:fld>
            <a:endParaRPr lang="en-US"/>
          </a:p>
        </p:txBody>
      </p:sp>
    </p:spTree>
    <p:extLst>
      <p:ext uri="{BB962C8B-B14F-4D97-AF65-F5344CB8AC3E}">
        <p14:creationId xmlns:p14="http://schemas.microsoft.com/office/powerpoint/2010/main" val="3718199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18D0131-D2A1-4F52-81FE-03D0C9E0C998}" type="datetimeFigureOut">
              <a:rPr lang="en-US" smtClean="0"/>
              <a:t>8/15/2025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C3EB79-76A8-4B61-9F0B-B0A2D82D4496}" type="slidenum">
              <a:rPr lang="en-US" smtClean="0"/>
              <a:t>‹#›</a:t>
            </a:fld>
            <a:endParaRPr lang="en-US"/>
          </a:p>
        </p:txBody>
      </p:sp>
    </p:spTree>
    <p:extLst>
      <p:ext uri="{BB962C8B-B14F-4D97-AF65-F5344CB8AC3E}">
        <p14:creationId xmlns:p14="http://schemas.microsoft.com/office/powerpoint/2010/main" val="2356053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18D0131-D2A1-4F52-81FE-03D0C9E0C998}" type="datetimeFigureOut">
              <a:rPr lang="en-US" smtClean="0"/>
              <a:t>8/15/2025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C3EB79-76A8-4B61-9F0B-B0A2D82D4496}" type="slidenum">
              <a:rPr lang="en-US" smtClean="0"/>
              <a:t>‹#›</a:t>
            </a:fld>
            <a:endParaRPr lang="en-US"/>
          </a:p>
        </p:txBody>
      </p:sp>
    </p:spTree>
    <p:extLst>
      <p:ext uri="{BB962C8B-B14F-4D97-AF65-F5344CB8AC3E}">
        <p14:creationId xmlns:p14="http://schemas.microsoft.com/office/powerpoint/2010/main" val="296369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18D0131-D2A1-4F52-81FE-03D0C9E0C998}" type="datetimeFigureOut">
              <a:rPr lang="en-US" smtClean="0"/>
              <a:t>8/15/2025</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9C3EB79-76A8-4B61-9F0B-B0A2D82D4496}" type="slidenum">
              <a:rPr lang="en-US" smtClean="0"/>
              <a:t>‹#›</a:t>
            </a:fld>
            <a:endParaRPr lang="en-US"/>
          </a:p>
        </p:txBody>
      </p:sp>
    </p:spTree>
    <p:extLst>
      <p:ext uri="{BB962C8B-B14F-4D97-AF65-F5344CB8AC3E}">
        <p14:creationId xmlns:p14="http://schemas.microsoft.com/office/powerpoint/2010/main" val="102287131"/>
      </p:ext>
    </p:extLst>
  </p:cSld>
  <p:clrMap bg1="dk1" tx1="lt1" bg2="dk2" tx2="lt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91" r:id="rId12"/>
    <p:sldLayoutId id="2147483792" r:id="rId13"/>
    <p:sldLayoutId id="2147483793" r:id="rId14"/>
    <p:sldLayoutId id="2147483794" r:id="rId15"/>
    <p:sldLayoutId id="2147483795" r:id="rId16"/>
    <p:sldLayoutId id="214748379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google.com/url?sa=E&amp;q=https://code.visualstudio.com/download"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google.com/url?sa=E&amp;q=https://docs.conda.io/en/latest/miniconda.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google.com/url?sa=E&amp;q=https://www.python.org/download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Module 1: Core Python &amp; Data</a:t>
            </a:r>
          </a:p>
        </p:txBody>
      </p:sp>
      <p:sp>
        <p:nvSpPr>
          <p:cNvPr id="3" name="Subtitle 2"/>
          <p:cNvSpPr>
            <a:spLocks noGrp="1"/>
          </p:cNvSpPr>
          <p:nvPr>
            <p:ph type="subTitle" idx="1"/>
          </p:nvPr>
        </p:nvSpPr>
        <p:spPr>
          <a:xfrm>
            <a:off x="1876423" y="4775518"/>
            <a:ext cx="8791575" cy="1655762"/>
          </a:xfrm>
        </p:spPr>
        <p:txBody>
          <a:bodyPr/>
          <a:lstStyle/>
          <a:p>
            <a:pPr algn="r"/>
            <a:r>
              <a:rPr lang="en-US" smtClean="0"/>
              <a:t>Week: 1 Lecture</a:t>
            </a:r>
            <a:r>
              <a:rPr lang="en-US" dirty="0" smtClean="0"/>
              <a:t>: 1</a:t>
            </a:r>
          </a:p>
          <a:p>
            <a:pPr algn="r"/>
            <a:r>
              <a:rPr lang="en-US" dirty="0" err="1" smtClean="0"/>
              <a:t>DatE</a:t>
            </a:r>
            <a:r>
              <a:rPr lang="en-US" dirty="0" smtClean="0"/>
              <a:t>: 15/08/2025</a:t>
            </a:r>
          </a:p>
          <a:p>
            <a:pPr algn="r"/>
            <a:r>
              <a:rPr lang="en-US" dirty="0"/>
              <a:t>Instructor: Orangzaib </a:t>
            </a:r>
            <a:r>
              <a:rPr lang="en-US" dirty="0" err="1" smtClean="0"/>
              <a:t>Rajpoot</a:t>
            </a:r>
            <a:endParaRPr lang="en-US" dirty="0"/>
          </a:p>
        </p:txBody>
      </p:sp>
    </p:spTree>
    <p:extLst>
      <p:ext uri="{BB962C8B-B14F-4D97-AF65-F5344CB8AC3E}">
        <p14:creationId xmlns:p14="http://schemas.microsoft.com/office/powerpoint/2010/main" val="42729760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To verify your installation, open a terminal (or Command Prompt on Windows) and type python3 --version (for </a:t>
            </a:r>
            <a:r>
              <a:rPr lang="en-US" dirty="0" err="1"/>
              <a:t>macOS</a:t>
            </a:r>
            <a:r>
              <a:rPr lang="en-US" dirty="0"/>
              <a:t>/Linux) or python --version (for Windows). You should see the Python version number displayed.</a:t>
            </a:r>
          </a:p>
          <a:p>
            <a:r>
              <a:rPr lang="en-US" b="1" dirty="0"/>
              <a:t>Step 2: Install Visual Studio Code</a:t>
            </a:r>
          </a:p>
          <a:p>
            <a:r>
              <a:rPr lang="en-US" dirty="0"/>
              <a:t>Go to the official VS Code website: </a:t>
            </a:r>
            <a:r>
              <a:rPr lang="en-US" dirty="0">
                <a:hlinkClick r:id="rId2"/>
              </a:rPr>
              <a:t>https://code.visualstudio.com/download</a:t>
            </a:r>
            <a:endParaRPr lang="en-US" dirty="0"/>
          </a:p>
          <a:p>
            <a:r>
              <a:rPr lang="en-US" dirty="0"/>
              <a:t>Download and install the version for your operating system</a:t>
            </a:r>
            <a:r>
              <a:rPr lang="en-US" dirty="0" smtClean="0"/>
              <a:t>.</a:t>
            </a:r>
            <a:endParaRPr lang="en-US" dirty="0"/>
          </a:p>
        </p:txBody>
      </p:sp>
    </p:spTree>
    <p:extLst>
      <p:ext uri="{BB962C8B-B14F-4D97-AF65-F5344CB8AC3E}">
        <p14:creationId xmlns:p14="http://schemas.microsoft.com/office/powerpoint/2010/main" val="35733016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b="1" dirty="0"/>
              <a:t>Step 3: Install the Python Extension for VS Code</a:t>
            </a:r>
          </a:p>
          <a:p>
            <a:r>
              <a:rPr lang="en-US" dirty="0"/>
              <a:t>Open VS Code.</a:t>
            </a:r>
          </a:p>
          <a:p>
            <a:r>
              <a:rPr lang="en-US" dirty="0"/>
              <a:t>Click on the Extensions icon in the Activity Bar on the side of the window (it looks like four squares).</a:t>
            </a:r>
          </a:p>
          <a:p>
            <a:r>
              <a:rPr lang="en-US" dirty="0"/>
              <a:t>Search for "Python" and install the extension provided by </a:t>
            </a:r>
            <a:r>
              <a:rPr lang="en-US" b="1" dirty="0"/>
              <a:t>Microsoft</a:t>
            </a:r>
            <a:r>
              <a:rPr lang="en-US" dirty="0"/>
              <a:t>. This will provide you with features like code highlighting, </a:t>
            </a:r>
            <a:r>
              <a:rPr lang="en-US" dirty="0" err="1"/>
              <a:t>autocompletion</a:t>
            </a:r>
            <a:r>
              <a:rPr lang="en-US" dirty="0"/>
              <a:t> (IntelliSense), and debugging</a:t>
            </a:r>
            <a:r>
              <a:rPr lang="en-US" dirty="0" smtClean="0"/>
              <a:t>.</a:t>
            </a:r>
            <a:endParaRPr lang="en-US" dirty="0"/>
          </a:p>
        </p:txBody>
      </p:sp>
    </p:spTree>
    <p:extLst>
      <p:ext uri="{BB962C8B-B14F-4D97-AF65-F5344CB8AC3E}">
        <p14:creationId xmlns:p14="http://schemas.microsoft.com/office/powerpoint/2010/main" val="26777681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Environments with </a:t>
            </a:r>
            <a:r>
              <a:rPr lang="en-US" dirty="0" err="1" smtClean="0"/>
              <a:t>Conda</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b="1" dirty="0"/>
              <a:t>Why Do We Need Virtual Environments?</a:t>
            </a:r>
          </a:p>
          <a:p>
            <a:r>
              <a:rPr lang="en-US" dirty="0"/>
              <a:t>Imagine you are working on two different projects. Project A needs version 1.0 of a specific library, but Project B needs version 2.0 of the </a:t>
            </a:r>
            <a:r>
              <a:rPr lang="en-US" i="1" dirty="0"/>
              <a:t>same</a:t>
            </a:r>
            <a:r>
              <a:rPr lang="en-US" dirty="0"/>
              <a:t> library. If you install these system-wide, you'll have a conflict.</a:t>
            </a:r>
          </a:p>
          <a:p>
            <a:r>
              <a:rPr lang="en-US" dirty="0"/>
              <a:t>A </a:t>
            </a:r>
            <a:r>
              <a:rPr lang="en-US" b="1" dirty="0"/>
              <a:t>virtual environment</a:t>
            </a:r>
            <a:r>
              <a:rPr lang="en-US" dirty="0"/>
              <a:t> is an isolated, self-contained directory that holds a specific version of Python plus all the necessary packages for a particular project. This prevents conflicts and keeps your projects organized</a:t>
            </a:r>
            <a:r>
              <a:rPr lang="en-US" dirty="0" smtClean="0"/>
              <a:t>.</a:t>
            </a:r>
          </a:p>
          <a:p>
            <a:r>
              <a:rPr lang="en-US" b="1" dirty="0" err="1"/>
              <a:t>Conda</a:t>
            </a:r>
            <a:r>
              <a:rPr lang="en-US" dirty="0"/>
              <a:t> is an open-source package and environment management system. It's extremely popular in the data science and AI community. </a:t>
            </a:r>
            <a:r>
              <a:rPr lang="en-US" b="1" dirty="0" err="1"/>
              <a:t>Miniconda</a:t>
            </a:r>
            <a:r>
              <a:rPr lang="en-US" dirty="0"/>
              <a:t> is a smaller, bootstrap version of Anaconda that includes just </a:t>
            </a:r>
            <a:r>
              <a:rPr lang="en-US" dirty="0" err="1"/>
              <a:t>Conda</a:t>
            </a:r>
            <a:r>
              <a:rPr lang="en-US" dirty="0"/>
              <a:t>, Python, and the packages they depend on. We'll use </a:t>
            </a:r>
            <a:r>
              <a:rPr lang="en-US" dirty="0" err="1"/>
              <a:t>Miniconda</a:t>
            </a:r>
            <a:r>
              <a:rPr lang="en-US" dirty="0"/>
              <a:t> to keep our setup lightweight.</a:t>
            </a:r>
          </a:p>
        </p:txBody>
      </p:sp>
    </p:spTree>
    <p:extLst>
      <p:ext uri="{BB962C8B-B14F-4D97-AF65-F5344CB8AC3E}">
        <p14:creationId xmlns:p14="http://schemas.microsoft.com/office/powerpoint/2010/main" val="23258189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Install and Use </a:t>
            </a:r>
            <a:r>
              <a:rPr lang="en-US" dirty="0" err="1" smtClean="0"/>
              <a:t>Miniconda</a:t>
            </a:r>
            <a:endParaRPr lang="en-US" dirty="0"/>
          </a:p>
        </p:txBody>
      </p:sp>
      <p:sp>
        <p:nvSpPr>
          <p:cNvPr id="3" name="Content Placeholder 2"/>
          <p:cNvSpPr>
            <a:spLocks noGrp="1"/>
          </p:cNvSpPr>
          <p:nvPr>
            <p:ph idx="1"/>
          </p:nvPr>
        </p:nvSpPr>
        <p:spPr/>
        <p:txBody>
          <a:bodyPr>
            <a:noAutofit/>
          </a:bodyPr>
          <a:lstStyle/>
          <a:p>
            <a:r>
              <a:rPr lang="en-US" sz="1800" b="1" dirty="0"/>
              <a:t>Download </a:t>
            </a:r>
            <a:r>
              <a:rPr lang="en-US" sz="1800" b="1" dirty="0" err="1"/>
              <a:t>Miniconda</a:t>
            </a:r>
            <a:r>
              <a:rPr lang="en-US" sz="1800" b="1" dirty="0"/>
              <a:t>:</a:t>
            </a:r>
            <a:endParaRPr lang="en-US" sz="1800" dirty="0"/>
          </a:p>
          <a:p>
            <a:pPr lvl="1"/>
            <a:r>
              <a:rPr lang="en-US" sz="1600" dirty="0"/>
              <a:t>Go to the </a:t>
            </a:r>
            <a:r>
              <a:rPr lang="en-US" sz="1600" dirty="0" err="1"/>
              <a:t>Miniconda</a:t>
            </a:r>
            <a:r>
              <a:rPr lang="en-US" sz="1600" dirty="0"/>
              <a:t> documentation: </a:t>
            </a:r>
            <a:r>
              <a:rPr lang="en-US" sz="1600" dirty="0">
                <a:hlinkClick r:id="rId2"/>
              </a:rPr>
              <a:t>https://docs.conda.io/en/latest/miniconda.html</a:t>
            </a:r>
            <a:endParaRPr lang="en-US" sz="1600" dirty="0"/>
          </a:p>
          <a:p>
            <a:pPr lvl="1"/>
            <a:r>
              <a:rPr lang="en-US" sz="1600" dirty="0"/>
              <a:t>Download the latest Python 3 installer for your operating system (Windows, </a:t>
            </a:r>
            <a:r>
              <a:rPr lang="en-US" sz="1600" dirty="0" err="1"/>
              <a:t>macOS</a:t>
            </a:r>
            <a:r>
              <a:rPr lang="en-US" sz="1600" dirty="0"/>
              <a:t>, or Linux).</a:t>
            </a:r>
          </a:p>
          <a:p>
            <a:r>
              <a:rPr lang="en-US" sz="1800" b="1" dirty="0"/>
              <a:t>Install </a:t>
            </a:r>
            <a:r>
              <a:rPr lang="en-US" sz="1800" b="1" dirty="0" err="1"/>
              <a:t>Miniconda</a:t>
            </a:r>
            <a:r>
              <a:rPr lang="en-US" sz="1800" b="1" dirty="0"/>
              <a:t>:</a:t>
            </a:r>
            <a:endParaRPr lang="en-US" sz="1800" dirty="0"/>
          </a:p>
          <a:p>
            <a:pPr lvl="1"/>
            <a:r>
              <a:rPr lang="en-US" sz="1600" dirty="0"/>
              <a:t>Run the installer you downloaded. It's recommended to accept the default settings.</a:t>
            </a:r>
          </a:p>
          <a:p>
            <a:pPr lvl="1"/>
            <a:r>
              <a:rPr lang="en-US" sz="1600" dirty="0"/>
              <a:t>After installation, close and reopen your terminal for the changes to take effect.</a:t>
            </a:r>
          </a:p>
          <a:p>
            <a:r>
              <a:rPr lang="en-US" sz="1800" b="1" dirty="0"/>
              <a:t>Create Your First Environment:</a:t>
            </a:r>
            <a:endParaRPr lang="en-US" sz="1800" dirty="0"/>
          </a:p>
          <a:p>
            <a:pPr lvl="1"/>
            <a:r>
              <a:rPr lang="en-US" sz="1600" dirty="0"/>
              <a:t>Open your terminal (or "Anaconda Prompt" if you're on Windows).</a:t>
            </a:r>
          </a:p>
          <a:p>
            <a:pPr lvl="1"/>
            <a:r>
              <a:rPr lang="en-US" sz="1600" dirty="0"/>
              <a:t>Let's create an environment for this course called </a:t>
            </a:r>
            <a:r>
              <a:rPr lang="en-US" sz="1600" dirty="0" err="1"/>
              <a:t>ai</a:t>
            </a:r>
            <a:r>
              <a:rPr lang="en-US" sz="1600" dirty="0"/>
              <a:t>-course. We will specify the Python version we want to use (e.g., 3.9). Type the following command and press Enter</a:t>
            </a:r>
            <a:r>
              <a:rPr lang="en-US" sz="1600" dirty="0" smtClean="0"/>
              <a:t>:</a:t>
            </a:r>
          </a:p>
          <a:p>
            <a:pPr lvl="1"/>
            <a:r>
              <a:rPr lang="it-IT" sz="1600" b="0" i="0" dirty="0" smtClean="0">
                <a:effectLst/>
                <a:latin typeface="Courier New" panose="02070309020205020404" pitchFamily="49" charset="0"/>
              </a:rPr>
              <a:t>conda create --name ai-course python=3.9</a:t>
            </a:r>
          </a:p>
          <a:p>
            <a:pPr lvl="1"/>
            <a:r>
              <a:rPr lang="en-US" sz="1600" dirty="0" err="1" smtClean="0"/>
              <a:t>Conda</a:t>
            </a:r>
            <a:r>
              <a:rPr lang="en-US" sz="1600" dirty="0" smtClean="0"/>
              <a:t> will show you what will be installed and ask you to proceed (y/n). Type y and press Enter</a:t>
            </a:r>
            <a:r>
              <a:rPr lang="en-US" sz="1600" dirty="0" smtClean="0"/>
              <a:t>.</a:t>
            </a:r>
            <a:endParaRPr lang="en-US" sz="1600" dirty="0" smtClean="0"/>
          </a:p>
        </p:txBody>
      </p:sp>
    </p:spTree>
    <p:extLst>
      <p:ext uri="{BB962C8B-B14F-4D97-AF65-F5344CB8AC3E}">
        <p14:creationId xmlns:p14="http://schemas.microsoft.com/office/powerpoint/2010/main" val="25760367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b="1" dirty="0"/>
              <a:t>Activate Your Environment:</a:t>
            </a:r>
            <a:endParaRPr lang="en-US" dirty="0"/>
          </a:p>
          <a:p>
            <a:pPr lvl="1"/>
            <a:r>
              <a:rPr lang="en-US" dirty="0"/>
              <a:t>To start using the environment, you need to "activate" it. In the same terminal, run</a:t>
            </a:r>
            <a:r>
              <a:rPr lang="en-US" dirty="0" smtClean="0"/>
              <a:t>:</a:t>
            </a:r>
          </a:p>
          <a:p>
            <a:pPr lvl="1"/>
            <a:r>
              <a:rPr lang="en-US" b="0" i="0" dirty="0" err="1" smtClean="0">
                <a:solidFill>
                  <a:srgbClr val="32302C"/>
                </a:solidFill>
                <a:effectLst/>
                <a:latin typeface="Courier New" panose="02070309020205020404" pitchFamily="49" charset="0"/>
              </a:rPr>
              <a:t>conda</a:t>
            </a:r>
            <a:r>
              <a:rPr lang="en-US" b="0" i="0" dirty="0" smtClean="0">
                <a:solidFill>
                  <a:srgbClr val="32302C"/>
                </a:solidFill>
                <a:effectLst/>
                <a:latin typeface="Courier New" panose="02070309020205020404" pitchFamily="49" charset="0"/>
              </a:rPr>
              <a:t> activate </a:t>
            </a:r>
            <a:r>
              <a:rPr lang="en-US" b="0" i="0" dirty="0" err="1" smtClean="0">
                <a:solidFill>
                  <a:srgbClr val="32302C"/>
                </a:solidFill>
                <a:effectLst/>
                <a:latin typeface="Courier New" panose="02070309020205020404" pitchFamily="49" charset="0"/>
              </a:rPr>
              <a:t>ai</a:t>
            </a:r>
            <a:r>
              <a:rPr lang="en-US" b="0" i="0" dirty="0" smtClean="0">
                <a:solidFill>
                  <a:srgbClr val="32302C"/>
                </a:solidFill>
                <a:effectLst/>
                <a:latin typeface="Courier New" panose="02070309020205020404" pitchFamily="49" charset="0"/>
              </a:rPr>
              <a:t>-course</a:t>
            </a:r>
          </a:p>
          <a:p>
            <a:pPr lvl="1"/>
            <a:r>
              <a:rPr lang="en-US" dirty="0" smtClean="0"/>
              <a:t>You'll notice your terminal prompt changes to show (</a:t>
            </a:r>
            <a:r>
              <a:rPr lang="en-US" dirty="0" err="1" smtClean="0"/>
              <a:t>ai</a:t>
            </a:r>
            <a:r>
              <a:rPr lang="en-US" dirty="0" smtClean="0"/>
              <a:t>-course) at the beginning. This indicates that the environment is active. Any Python packages you install now will be placed inside this environment, separate from your main system.</a:t>
            </a:r>
            <a:endParaRPr lang="en-US" dirty="0"/>
          </a:p>
          <a:p>
            <a:r>
              <a:rPr lang="en-US" dirty="0" smtClean="0"/>
              <a:t>Deactivate an Environment:</a:t>
            </a:r>
          </a:p>
          <a:p>
            <a:pPr lvl="1"/>
            <a:r>
              <a:rPr lang="en-US" dirty="0" smtClean="0"/>
              <a:t>When you're done working, you can deactivate the environment with:</a:t>
            </a:r>
          </a:p>
          <a:p>
            <a:pPr lvl="1"/>
            <a:r>
              <a:rPr lang="en-US" b="0" i="0" dirty="0" err="1" smtClean="0">
                <a:solidFill>
                  <a:srgbClr val="32302C"/>
                </a:solidFill>
                <a:effectLst/>
                <a:latin typeface="Courier New" panose="02070309020205020404" pitchFamily="49" charset="0"/>
              </a:rPr>
              <a:t>conda</a:t>
            </a:r>
            <a:r>
              <a:rPr lang="en-US" b="0" i="0" dirty="0" smtClean="0">
                <a:solidFill>
                  <a:srgbClr val="32302C"/>
                </a:solidFill>
                <a:effectLst/>
                <a:latin typeface="Courier New" panose="02070309020205020404" pitchFamily="49" charset="0"/>
              </a:rPr>
              <a:t> deactivate</a:t>
            </a:r>
            <a:endParaRPr lang="en-US" dirty="0"/>
          </a:p>
        </p:txBody>
      </p:sp>
    </p:spTree>
    <p:extLst>
      <p:ext uri="{BB962C8B-B14F-4D97-AF65-F5344CB8AC3E}">
        <p14:creationId xmlns:p14="http://schemas.microsoft.com/office/powerpoint/2010/main" val="14360171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First Python Script: "Hello, World!"</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t>It's a tradition in programming to start with a "Hello, World!" program.</a:t>
            </a:r>
          </a:p>
          <a:p>
            <a:r>
              <a:rPr lang="en-US" b="1" dirty="0"/>
              <a:t>Create a Project Folder:</a:t>
            </a:r>
            <a:r>
              <a:rPr lang="en-US" dirty="0"/>
              <a:t> On your computer, create a new folder for your Python projects.</a:t>
            </a:r>
          </a:p>
          <a:p>
            <a:r>
              <a:rPr lang="en-US" b="1" dirty="0"/>
              <a:t>Open the Folder in VS Code:</a:t>
            </a:r>
            <a:r>
              <a:rPr lang="en-US" dirty="0"/>
              <a:t> In VS Code, go to File &gt; Open Folder and select the folder you just created.</a:t>
            </a:r>
          </a:p>
          <a:p>
            <a:r>
              <a:rPr lang="en-US" b="1" dirty="0"/>
              <a:t>Create a New File:</a:t>
            </a:r>
            <a:r>
              <a:rPr lang="en-US" dirty="0"/>
              <a:t> In the VS Code Explorer on the left, click the "New File" icon and name your file hello.py. The .</a:t>
            </a:r>
            <a:r>
              <a:rPr lang="en-US" dirty="0" err="1"/>
              <a:t>py</a:t>
            </a:r>
            <a:r>
              <a:rPr lang="en-US" dirty="0"/>
              <a:t> extension is important.</a:t>
            </a:r>
          </a:p>
          <a:p>
            <a:r>
              <a:rPr lang="en-US" b="1" dirty="0"/>
              <a:t>Write the Code:</a:t>
            </a:r>
            <a:r>
              <a:rPr lang="en-US" dirty="0"/>
              <a:t> In the hello.py file, type the following single line of code</a:t>
            </a:r>
            <a:r>
              <a:rPr lang="en-US" dirty="0" smtClean="0"/>
              <a:t>:</a:t>
            </a:r>
          </a:p>
          <a:p>
            <a:pPr lvl="1"/>
            <a:r>
              <a:rPr lang="en-US" b="0" i="0" dirty="0" smtClean="0">
                <a:solidFill>
                  <a:srgbClr val="32302C"/>
                </a:solidFill>
                <a:effectLst/>
                <a:latin typeface="Courier New" panose="02070309020205020404" pitchFamily="49" charset="0"/>
              </a:rPr>
              <a:t>print(</a:t>
            </a:r>
            <a:r>
              <a:rPr lang="en-US" b="0" i="0" dirty="0" smtClean="0">
                <a:solidFill>
                  <a:srgbClr val="032F62"/>
                </a:solidFill>
                <a:effectLst/>
                <a:latin typeface="Courier New" panose="02070309020205020404" pitchFamily="49" charset="0"/>
              </a:rPr>
              <a:t>"Hello, World!"</a:t>
            </a:r>
            <a:r>
              <a:rPr lang="en-US" b="0" i="0" dirty="0" smtClean="0">
                <a:solidFill>
                  <a:srgbClr val="32302C"/>
                </a:solidFill>
                <a:effectLst/>
                <a:latin typeface="Courier New" panose="02070309020205020404" pitchFamily="49" charset="0"/>
              </a:rPr>
              <a:t>)</a:t>
            </a:r>
            <a:endParaRPr lang="en-US" dirty="0" smtClean="0"/>
          </a:p>
          <a:p>
            <a:r>
              <a:rPr lang="en-US" b="1" dirty="0"/>
              <a:t>Run Your Script:</a:t>
            </a:r>
            <a:endParaRPr lang="en-US" dirty="0"/>
          </a:p>
          <a:p>
            <a:pPr lvl="1"/>
            <a:r>
              <a:rPr lang="en-US" dirty="0"/>
              <a:t>Make sure your </a:t>
            </a:r>
            <a:r>
              <a:rPr lang="en-US" dirty="0" err="1"/>
              <a:t>ai</a:t>
            </a:r>
            <a:r>
              <a:rPr lang="en-US" dirty="0"/>
              <a:t>-course environment is active in the VS Code terminal.</a:t>
            </a:r>
          </a:p>
          <a:p>
            <a:pPr lvl="1"/>
            <a:r>
              <a:rPr lang="en-US" dirty="0"/>
              <a:t>Click the "Run Python File" play button in the top-right corner of the editor</a:t>
            </a:r>
            <a:r>
              <a:rPr lang="en-US" dirty="0" smtClean="0"/>
              <a:t>.</a:t>
            </a:r>
            <a:endParaRPr lang="en-US" dirty="0"/>
          </a:p>
          <a:p>
            <a:endParaRPr lang="en-US" dirty="0"/>
          </a:p>
        </p:txBody>
      </p:sp>
    </p:spTree>
    <p:extLst>
      <p:ext uri="{BB962C8B-B14F-4D97-AF65-F5344CB8AC3E}">
        <p14:creationId xmlns:p14="http://schemas.microsoft.com/office/powerpoint/2010/main" val="19124738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Exercise 1: Personalized Greeting</a:t>
            </a:r>
            <a:endParaRPr lang="en-US" dirty="0"/>
          </a:p>
        </p:txBody>
      </p:sp>
      <p:sp>
        <p:nvSpPr>
          <p:cNvPr id="3" name="Content Placeholder 2"/>
          <p:cNvSpPr>
            <a:spLocks noGrp="1"/>
          </p:cNvSpPr>
          <p:nvPr>
            <p:ph idx="1"/>
          </p:nvPr>
        </p:nvSpPr>
        <p:spPr/>
        <p:txBody>
          <a:bodyPr/>
          <a:lstStyle/>
          <a:p>
            <a:r>
              <a:rPr lang="en-US" dirty="0"/>
              <a:t>Modify your hello.py script. Create a variable to store your name.</a:t>
            </a:r>
          </a:p>
          <a:p>
            <a:r>
              <a:rPr lang="en-US" dirty="0"/>
              <a:t>Print a personalized greeting using that variable, like "Hello, [Your Name</a:t>
            </a:r>
            <a:r>
              <a:rPr lang="en-US" dirty="0" smtClean="0"/>
              <a:t>]!".</a:t>
            </a:r>
            <a:endParaRPr lang="en-US" dirty="0"/>
          </a:p>
        </p:txBody>
      </p:sp>
    </p:spTree>
    <p:extLst>
      <p:ext uri="{BB962C8B-B14F-4D97-AF65-F5344CB8AC3E}">
        <p14:creationId xmlns:p14="http://schemas.microsoft.com/office/powerpoint/2010/main" val="32499338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Exercise 2: Fun with Variables</a:t>
            </a:r>
            <a:endParaRPr lang="en-US" dirty="0"/>
          </a:p>
        </p:txBody>
      </p:sp>
      <p:sp>
        <p:nvSpPr>
          <p:cNvPr id="3" name="Content Placeholder 2"/>
          <p:cNvSpPr>
            <a:spLocks noGrp="1"/>
          </p:cNvSpPr>
          <p:nvPr>
            <p:ph idx="1"/>
          </p:nvPr>
        </p:nvSpPr>
        <p:spPr/>
        <p:txBody>
          <a:bodyPr/>
          <a:lstStyle/>
          <a:p>
            <a:r>
              <a:rPr lang="en-US" dirty="0"/>
              <a:t>Create a new file named variables.py.</a:t>
            </a:r>
          </a:p>
          <a:p>
            <a:r>
              <a:rPr lang="en-US" dirty="0"/>
              <a:t>Create a variable for your age (an integer) and a variable for your favorite hobby (a string).</a:t>
            </a:r>
          </a:p>
          <a:p>
            <a:r>
              <a:rPr lang="en-US" dirty="0"/>
              <a:t>Print a sentence that combines these, for example: "I am 25 years old and I love to go hiking</a:t>
            </a:r>
            <a:r>
              <a:rPr lang="en-US" dirty="0" smtClean="0"/>
              <a:t>."</a:t>
            </a:r>
            <a:endParaRPr lang="en-US" dirty="0"/>
          </a:p>
        </p:txBody>
      </p:sp>
    </p:spTree>
    <p:extLst>
      <p:ext uri="{BB962C8B-B14F-4D97-AF65-F5344CB8AC3E}">
        <p14:creationId xmlns:p14="http://schemas.microsoft.com/office/powerpoint/2010/main" val="33236919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Exercise 3: Simple Calculator</a:t>
            </a:r>
            <a:endParaRPr lang="en-US" dirty="0"/>
          </a:p>
        </p:txBody>
      </p:sp>
      <p:sp>
        <p:nvSpPr>
          <p:cNvPr id="3" name="Content Placeholder 2"/>
          <p:cNvSpPr>
            <a:spLocks noGrp="1"/>
          </p:cNvSpPr>
          <p:nvPr>
            <p:ph idx="1"/>
          </p:nvPr>
        </p:nvSpPr>
        <p:spPr/>
        <p:txBody>
          <a:bodyPr/>
          <a:lstStyle/>
          <a:p>
            <a:r>
              <a:rPr lang="en-US" dirty="0"/>
              <a:t>Create a new file called calculator.py.</a:t>
            </a:r>
          </a:p>
          <a:p>
            <a:r>
              <a:rPr lang="en-US" dirty="0"/>
              <a:t>Create two variables, num1 and num2, and assign them numeric values.</a:t>
            </a:r>
          </a:p>
          <a:p>
            <a:r>
              <a:rPr lang="en-US" dirty="0"/>
              <a:t>Write code to add, subtract, multiply, and divide these two numbers.</a:t>
            </a:r>
          </a:p>
          <a:p>
            <a:r>
              <a:rPr lang="en-US" dirty="0"/>
              <a:t>Print the result of each operation with a descriptive label, like "Sum: 15</a:t>
            </a:r>
            <a:r>
              <a:rPr lang="en-US" dirty="0" smtClean="0"/>
              <a:t>".</a:t>
            </a:r>
            <a:endParaRPr lang="en-US" dirty="0"/>
          </a:p>
        </p:txBody>
      </p:sp>
    </p:spTree>
    <p:extLst>
      <p:ext uri="{BB962C8B-B14F-4D97-AF65-F5344CB8AC3E}">
        <p14:creationId xmlns:p14="http://schemas.microsoft.com/office/powerpoint/2010/main" val="10958775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Exercise 4: User Input</a:t>
            </a:r>
            <a:endParaRPr lang="en-US" dirty="0"/>
          </a:p>
        </p:txBody>
      </p:sp>
      <p:sp>
        <p:nvSpPr>
          <p:cNvPr id="3" name="Content Placeholder 2"/>
          <p:cNvSpPr>
            <a:spLocks noGrp="1"/>
          </p:cNvSpPr>
          <p:nvPr>
            <p:ph idx="1"/>
          </p:nvPr>
        </p:nvSpPr>
        <p:spPr/>
        <p:txBody>
          <a:bodyPr/>
          <a:lstStyle/>
          <a:p>
            <a:r>
              <a:rPr lang="en-US" dirty="0"/>
              <a:t>Create a new file user_greeting.py.</a:t>
            </a:r>
          </a:p>
          <a:p>
            <a:r>
              <a:rPr lang="en-US" dirty="0"/>
              <a:t>Use the input() function to ask the user for their name and store it in a variable.</a:t>
            </a:r>
          </a:p>
          <a:p>
            <a:r>
              <a:rPr lang="en-US" dirty="0"/>
              <a:t>Use the input() function again to ask for their city.</a:t>
            </a:r>
          </a:p>
          <a:p>
            <a:r>
              <a:rPr lang="en-US" dirty="0"/>
              <a:t>Print a friendly message that includes both their name and city</a:t>
            </a:r>
            <a:r>
              <a:rPr lang="en-US" dirty="0" smtClean="0"/>
              <a:t>.</a:t>
            </a:r>
            <a:endParaRPr lang="en-US" dirty="0"/>
          </a:p>
        </p:txBody>
      </p:sp>
    </p:spTree>
    <p:extLst>
      <p:ext uri="{BB962C8B-B14F-4D97-AF65-F5344CB8AC3E}">
        <p14:creationId xmlns:p14="http://schemas.microsoft.com/office/powerpoint/2010/main" val="9279351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A Launchpad into Python and AI: Your First Steps</a:t>
            </a:r>
            <a:endParaRPr lang="en-US" sz="4000" dirty="0"/>
          </a:p>
        </p:txBody>
      </p:sp>
      <p:sp>
        <p:nvSpPr>
          <p:cNvPr id="3" name="Content Placeholder 2"/>
          <p:cNvSpPr>
            <a:spLocks noGrp="1"/>
          </p:cNvSpPr>
          <p:nvPr>
            <p:ph idx="1"/>
          </p:nvPr>
        </p:nvSpPr>
        <p:spPr/>
        <p:txBody>
          <a:bodyPr/>
          <a:lstStyle/>
          <a:p>
            <a:r>
              <a:rPr lang="en-US" b="1" dirty="0"/>
              <a:t>Welcome to the world of Python and Artificial Intelligence!</a:t>
            </a:r>
            <a:r>
              <a:rPr lang="en-US" dirty="0"/>
              <a:t> This presentation is designed to be your </a:t>
            </a:r>
            <a:r>
              <a:rPr lang="en-US" dirty="0" err="1"/>
              <a:t>launchpad</a:t>
            </a:r>
            <a:r>
              <a:rPr lang="en-US" dirty="0"/>
              <a:t>, whether you're taking your very first steps into programming or you're a seasoned developer from another language. Today, we'll journey through the fundamentals of Python, set up your coding environment, and write our first program. We'll also explore why Python is the undisputed language of choice for AI and get you started with some hands-on practice.</a:t>
            </a:r>
          </a:p>
        </p:txBody>
      </p:sp>
    </p:spTree>
    <p:extLst>
      <p:ext uri="{BB962C8B-B14F-4D97-AF65-F5344CB8AC3E}">
        <p14:creationId xmlns:p14="http://schemas.microsoft.com/office/powerpoint/2010/main" val="42657379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Exercise 5 (Challenge): Area of a Rectangle</a:t>
            </a:r>
            <a:endParaRPr lang="en-US" dirty="0"/>
          </a:p>
        </p:txBody>
      </p:sp>
      <p:sp>
        <p:nvSpPr>
          <p:cNvPr id="3" name="Content Placeholder 2"/>
          <p:cNvSpPr>
            <a:spLocks noGrp="1"/>
          </p:cNvSpPr>
          <p:nvPr>
            <p:ph idx="1"/>
          </p:nvPr>
        </p:nvSpPr>
        <p:spPr/>
        <p:txBody>
          <a:bodyPr>
            <a:normAutofit lnSpcReduction="10000"/>
          </a:bodyPr>
          <a:lstStyle/>
          <a:p>
            <a:r>
              <a:rPr lang="en-US" dirty="0"/>
              <a:t>Create a file named rectangle_area.py.</a:t>
            </a:r>
          </a:p>
          <a:p>
            <a:r>
              <a:rPr lang="en-US" dirty="0"/>
              <a:t>Ask the user to input the width of a rectangle.</a:t>
            </a:r>
          </a:p>
          <a:p>
            <a:r>
              <a:rPr lang="en-US" dirty="0"/>
              <a:t>Ask the user to input the height of a rectangle.</a:t>
            </a:r>
          </a:p>
          <a:p>
            <a:r>
              <a:rPr lang="en-US" b="1" dirty="0"/>
              <a:t>Hint:</a:t>
            </a:r>
            <a:r>
              <a:rPr lang="en-US" dirty="0"/>
              <a:t> The input() function returns a string. You will need to convert the user's input into a number (e.g., an integer) using </a:t>
            </a:r>
            <a:r>
              <a:rPr lang="en-US" dirty="0" err="1"/>
              <a:t>int</a:t>
            </a:r>
            <a:r>
              <a:rPr lang="en-US" dirty="0"/>
              <a:t>() before you can do math with it.</a:t>
            </a:r>
          </a:p>
          <a:p>
            <a:r>
              <a:rPr lang="en-US" dirty="0"/>
              <a:t>Calculate the area (width * height) and print the result</a:t>
            </a:r>
            <a:r>
              <a:rPr lang="en-US" dirty="0" smtClean="0"/>
              <a:t>.</a:t>
            </a:r>
            <a:endParaRPr lang="en-US" dirty="0"/>
          </a:p>
        </p:txBody>
      </p:sp>
    </p:spTree>
    <p:extLst>
      <p:ext uri="{BB962C8B-B14F-4D97-AF65-F5344CB8AC3E}">
        <p14:creationId xmlns:p14="http://schemas.microsoft.com/office/powerpoint/2010/main" val="2531483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Today’s </a:t>
            </a:r>
            <a:r>
              <a:rPr lang="en-US" b="1" dirty="0" smtClean="0"/>
              <a:t>Agenda</a:t>
            </a:r>
            <a:endParaRPr lang="en-US" b="1" dirty="0"/>
          </a:p>
        </p:txBody>
      </p:sp>
      <p:sp>
        <p:nvSpPr>
          <p:cNvPr id="3" name="Content Placeholder 2"/>
          <p:cNvSpPr>
            <a:spLocks noGrp="1"/>
          </p:cNvSpPr>
          <p:nvPr>
            <p:ph idx="1"/>
          </p:nvPr>
        </p:nvSpPr>
        <p:spPr/>
        <p:txBody>
          <a:bodyPr>
            <a:normAutofit fontScale="92500" lnSpcReduction="10000"/>
          </a:bodyPr>
          <a:lstStyle/>
          <a:p>
            <a:r>
              <a:rPr lang="en-US" b="1" dirty="0" smtClean="0"/>
              <a:t>Introduction </a:t>
            </a:r>
            <a:r>
              <a:rPr lang="en-US" b="1" dirty="0"/>
              <a:t>to Python:</a:t>
            </a:r>
            <a:r>
              <a:rPr lang="en-US" dirty="0"/>
              <a:t> A brief history and its modern-day applications.</a:t>
            </a:r>
          </a:p>
          <a:p>
            <a:r>
              <a:rPr lang="en-US" b="1" dirty="0"/>
              <a:t>Why Python is the Language of AI:</a:t>
            </a:r>
            <a:r>
              <a:rPr lang="en-US" dirty="0"/>
              <a:t> Exploring the reasons for its dominance.</a:t>
            </a:r>
          </a:p>
          <a:p>
            <a:r>
              <a:rPr lang="en-US" b="1" dirty="0"/>
              <a:t>Real-World Motivation:</a:t>
            </a:r>
            <a:r>
              <a:rPr lang="en-US" dirty="0"/>
              <a:t> Seeing how Python and AI are shaping our world.</a:t>
            </a:r>
          </a:p>
          <a:p>
            <a:r>
              <a:rPr lang="en-US" b="1" dirty="0"/>
              <a:t>Setting Up Your Lab:</a:t>
            </a:r>
            <a:r>
              <a:rPr lang="en-US" dirty="0"/>
              <a:t> A step-by-step guide to installing Python, VS Code, and setting up a virtual environment with </a:t>
            </a:r>
            <a:r>
              <a:rPr lang="en-US" dirty="0" err="1"/>
              <a:t>Conda</a:t>
            </a:r>
            <a:r>
              <a:rPr lang="en-US" dirty="0"/>
              <a:t>.</a:t>
            </a:r>
          </a:p>
          <a:p>
            <a:r>
              <a:rPr lang="en-US" b="1" dirty="0"/>
              <a:t>"Hello, World!": Your First Python Script:</a:t>
            </a:r>
            <a:r>
              <a:rPr lang="en-US" dirty="0"/>
              <a:t> We'll write and execute a simple program.</a:t>
            </a:r>
          </a:p>
          <a:p>
            <a:r>
              <a:rPr lang="en-US" b="1" dirty="0"/>
              <a:t>Hands-On Experience:</a:t>
            </a:r>
            <a:r>
              <a:rPr lang="en-US" dirty="0"/>
              <a:t> Time to get your hands dirty with coding exercises</a:t>
            </a:r>
            <a:r>
              <a:rPr lang="en-US" dirty="0" smtClean="0"/>
              <a:t>.</a:t>
            </a:r>
            <a:endParaRPr lang="en-US" dirty="0"/>
          </a:p>
        </p:txBody>
      </p:sp>
    </p:spTree>
    <p:extLst>
      <p:ext uri="{BB962C8B-B14F-4D97-AF65-F5344CB8AC3E}">
        <p14:creationId xmlns:p14="http://schemas.microsoft.com/office/powerpoint/2010/main" val="40566731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 Brief History of Python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Python was conceived in the late 1980s by Guido van Rossum in the Netherlands. His goal was to create a language that was both powerful and easy to read, emphasizing code readability and simplicity. The name "Python" was inspired by the British comedy series "Monty Python's Flying Circus," reflecting the language's philosophy of making programming enjoyable.</a:t>
            </a:r>
          </a:p>
          <a:p>
            <a:r>
              <a:rPr lang="en-US" dirty="0" smtClean="0"/>
              <a:t>The first version, Python 0.9.0, was released in 1991. Over the years, Python has evolved through major versions, with Python 2.0 released in 2000 and the backward-incompatible Python 3.0 in 2008. Today, Python is maintained by the Python Software Foundation and has a massive global community of developers.</a:t>
            </a:r>
            <a:endParaRPr lang="en-US" dirty="0"/>
          </a:p>
        </p:txBody>
      </p:sp>
    </p:spTree>
    <p:extLst>
      <p:ext uri="{BB962C8B-B14F-4D97-AF65-F5344CB8AC3E}">
        <p14:creationId xmlns:p14="http://schemas.microsoft.com/office/powerpoint/2010/main" val="5389972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Python's Modern Use Cases</a:t>
            </a:r>
            <a:endParaRPr lang="en-US" dirty="0"/>
          </a:p>
        </p:txBody>
      </p:sp>
      <p:sp>
        <p:nvSpPr>
          <p:cNvPr id="3" name="Content Placeholder 2"/>
          <p:cNvSpPr>
            <a:spLocks noGrp="1"/>
          </p:cNvSpPr>
          <p:nvPr>
            <p:ph idx="1"/>
          </p:nvPr>
        </p:nvSpPr>
        <p:spPr/>
        <p:txBody>
          <a:bodyPr>
            <a:noAutofit/>
          </a:bodyPr>
          <a:lstStyle/>
          <a:p>
            <a:pPr marL="0" indent="0">
              <a:buNone/>
            </a:pPr>
            <a:r>
              <a:rPr lang="en-US" sz="1800" dirty="0" smtClean="0"/>
              <a:t>Python's </a:t>
            </a:r>
            <a:r>
              <a:rPr lang="en-US" sz="1800" dirty="0"/>
              <a:t>versatility has made it a powerhouse in numerous fields</a:t>
            </a:r>
            <a:r>
              <a:rPr lang="en-US" sz="1800" dirty="0" smtClean="0"/>
              <a:t>:</a:t>
            </a:r>
            <a:endParaRPr lang="en-US" sz="1800" b="1" dirty="0"/>
          </a:p>
          <a:p>
            <a:r>
              <a:rPr lang="en-US" sz="1800" b="1" dirty="0" smtClean="0"/>
              <a:t>Web </a:t>
            </a:r>
            <a:r>
              <a:rPr lang="en-US" sz="1800" b="1" dirty="0"/>
              <a:t>Development:</a:t>
            </a:r>
            <a:r>
              <a:rPr lang="en-US" sz="1800" dirty="0"/>
              <a:t> Frameworks like </a:t>
            </a:r>
            <a:r>
              <a:rPr lang="en-US" sz="1800" dirty="0" smtClean="0"/>
              <a:t>Django, Flask and Frappe </a:t>
            </a:r>
            <a:r>
              <a:rPr lang="en-US" sz="1800" dirty="0"/>
              <a:t>allow for the creation of robust and scalable web applications.</a:t>
            </a:r>
          </a:p>
          <a:p>
            <a:r>
              <a:rPr lang="en-US" sz="1800" b="1" dirty="0"/>
              <a:t>Data Science and Analytics:</a:t>
            </a:r>
            <a:r>
              <a:rPr lang="en-US" sz="1800" dirty="0"/>
              <a:t> Libraries such as Pandas, </a:t>
            </a:r>
            <a:r>
              <a:rPr lang="en-US" sz="1800" dirty="0" err="1"/>
              <a:t>NumPy</a:t>
            </a:r>
            <a:r>
              <a:rPr lang="en-US" sz="1800" dirty="0"/>
              <a:t>, and </a:t>
            </a:r>
            <a:r>
              <a:rPr lang="en-US" sz="1800" dirty="0" err="1"/>
              <a:t>Matplotlib</a:t>
            </a:r>
            <a:r>
              <a:rPr lang="en-US" sz="1800" dirty="0"/>
              <a:t> are the go-to tools for data manipulation, analysis, and visualization.</a:t>
            </a:r>
          </a:p>
          <a:p>
            <a:r>
              <a:rPr lang="en-US" sz="1800" b="1" dirty="0"/>
              <a:t>Automation and Scripting:</a:t>
            </a:r>
            <a:r>
              <a:rPr lang="en-US" sz="1800" dirty="0"/>
              <a:t> Python is perfect for automating repetitive tasks, from file management to sending emails.</a:t>
            </a:r>
          </a:p>
          <a:p>
            <a:r>
              <a:rPr lang="en-US" sz="1800" b="1" dirty="0"/>
              <a:t>Cybersecurity:</a:t>
            </a:r>
            <a:r>
              <a:rPr lang="en-US" sz="1800" dirty="0"/>
              <a:t> Professionals use Python for tasks like penetration testing and vulnerability scanning.</a:t>
            </a:r>
          </a:p>
          <a:p>
            <a:r>
              <a:rPr lang="en-US" sz="1800" b="1" dirty="0"/>
              <a:t>Game Development:</a:t>
            </a:r>
            <a:r>
              <a:rPr lang="en-US" sz="1800" dirty="0"/>
              <a:t> While not the primary language for high-end games, libraries like </a:t>
            </a:r>
            <a:r>
              <a:rPr lang="en-US" sz="1800" dirty="0" err="1"/>
              <a:t>Pygame</a:t>
            </a:r>
            <a:r>
              <a:rPr lang="en-US" sz="1800" dirty="0"/>
              <a:t> are popular for creating simpler games and prototypes</a:t>
            </a:r>
            <a:r>
              <a:rPr lang="en-US" sz="1800" dirty="0" smtClean="0"/>
              <a:t>.</a:t>
            </a:r>
            <a:endParaRPr lang="en-US" sz="1800" dirty="0"/>
          </a:p>
        </p:txBody>
      </p:sp>
    </p:spTree>
    <p:extLst>
      <p:ext uri="{BB962C8B-B14F-4D97-AF65-F5344CB8AC3E}">
        <p14:creationId xmlns:p14="http://schemas.microsoft.com/office/powerpoint/2010/main" val="24163088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Python is the Language of AI</a:t>
            </a:r>
            <a:endParaRPr lang="en-US" dirty="0"/>
          </a:p>
        </p:txBody>
      </p:sp>
      <p:sp>
        <p:nvSpPr>
          <p:cNvPr id="3" name="Content Placeholder 2"/>
          <p:cNvSpPr>
            <a:spLocks noGrp="1"/>
          </p:cNvSpPr>
          <p:nvPr>
            <p:ph idx="1"/>
          </p:nvPr>
        </p:nvSpPr>
        <p:spPr/>
        <p:txBody>
          <a:bodyPr/>
          <a:lstStyle/>
          <a:p>
            <a:pPr marL="0" indent="0">
              <a:buNone/>
            </a:pPr>
            <a:r>
              <a:rPr lang="en-US" dirty="0" smtClean="0"/>
              <a:t>   Python's </a:t>
            </a:r>
            <a:r>
              <a:rPr lang="en-US" dirty="0"/>
              <a:t>dominance in the world of Artificial Intelligence is no accident. Here's why it has become the preferred language for AI and Machine Learning</a:t>
            </a:r>
            <a:r>
              <a:rPr lang="en-US" dirty="0" smtClean="0"/>
              <a:t>:</a:t>
            </a:r>
          </a:p>
          <a:p>
            <a:pPr marL="0" indent="0">
              <a:buNone/>
            </a:pPr>
            <a:endParaRPr lang="en-US" b="1" dirty="0" smtClean="0"/>
          </a:p>
          <a:p>
            <a:r>
              <a:rPr lang="en-US" b="1" dirty="0" smtClean="0"/>
              <a:t>Simplicity </a:t>
            </a:r>
            <a:r>
              <a:rPr lang="en-US" b="1" dirty="0"/>
              <a:t>and Readability:</a:t>
            </a:r>
            <a:r>
              <a:rPr lang="en-US" dirty="0"/>
              <a:t> Python's clean and intuitive syntax resembles plain English, allowing developers to focus on complex AI algorithms rather than getting bogged down by complicated code. This readability also makes it easier for teams to collaborate on projects</a:t>
            </a:r>
            <a:r>
              <a:rPr lang="en-US" dirty="0" smtClean="0"/>
              <a:t>.</a:t>
            </a:r>
            <a:endParaRPr lang="en-US" dirty="0"/>
          </a:p>
        </p:txBody>
      </p:sp>
    </p:spTree>
    <p:extLst>
      <p:ext uri="{BB962C8B-B14F-4D97-AF65-F5344CB8AC3E}">
        <p14:creationId xmlns:p14="http://schemas.microsoft.com/office/powerpoint/2010/main" val="27582618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r>
              <a:rPr lang="en-US" sz="1800" b="1" dirty="0"/>
              <a:t>A Rich Ecosystem of Libraries and Frameworks:</a:t>
            </a:r>
            <a:r>
              <a:rPr lang="en-US" sz="1800" dirty="0"/>
              <a:t> Python boasts a vast collection of specialized libraries for AI and machine learning. Key libraries include:</a:t>
            </a:r>
          </a:p>
          <a:p>
            <a:pPr lvl="1"/>
            <a:r>
              <a:rPr lang="en-US" sz="1600" b="1" dirty="0" err="1"/>
              <a:t>TensorFlow</a:t>
            </a:r>
            <a:r>
              <a:rPr lang="en-US" sz="1600" b="1" dirty="0"/>
              <a:t>, </a:t>
            </a:r>
            <a:r>
              <a:rPr lang="en-US" sz="1600" b="1" dirty="0" err="1"/>
              <a:t>PyTorch</a:t>
            </a:r>
            <a:r>
              <a:rPr lang="en-US" sz="1600" b="1" dirty="0"/>
              <a:t>, and </a:t>
            </a:r>
            <a:r>
              <a:rPr lang="en-US" sz="1600" b="1" dirty="0" err="1"/>
              <a:t>Keras</a:t>
            </a:r>
            <a:r>
              <a:rPr lang="en-US" sz="1600" b="1" dirty="0"/>
              <a:t>:</a:t>
            </a:r>
            <a:r>
              <a:rPr lang="en-US" sz="1600" dirty="0"/>
              <a:t> For building and training deep learning models.</a:t>
            </a:r>
          </a:p>
          <a:p>
            <a:pPr lvl="1"/>
            <a:r>
              <a:rPr lang="en-US" sz="1600" b="1" dirty="0" err="1"/>
              <a:t>Scikit</a:t>
            </a:r>
            <a:r>
              <a:rPr lang="en-US" sz="1600" b="1" dirty="0"/>
              <a:t>-learn:</a:t>
            </a:r>
            <a:r>
              <a:rPr lang="en-US" sz="1600" dirty="0"/>
              <a:t> For various machine learning tasks like classification, regression, and clustering.</a:t>
            </a:r>
          </a:p>
          <a:p>
            <a:pPr lvl="1"/>
            <a:r>
              <a:rPr lang="en-US" sz="1600" b="1" dirty="0" err="1"/>
              <a:t>NumPy</a:t>
            </a:r>
            <a:r>
              <a:rPr lang="en-US" sz="1600" b="1" dirty="0"/>
              <a:t> and Pandas:</a:t>
            </a:r>
            <a:r>
              <a:rPr lang="en-US" sz="1600" dirty="0"/>
              <a:t> For efficient data manipulation and analysis, which is a crucial first step in any AI project.</a:t>
            </a:r>
          </a:p>
          <a:p>
            <a:r>
              <a:rPr lang="en-US" sz="1800" b="1" dirty="0"/>
              <a:t>Strong Community Support:</a:t>
            </a:r>
            <a:r>
              <a:rPr lang="en-US" sz="1800" dirty="0"/>
              <a:t> Python has a massive and active global community. This means that if you encounter a problem, there's a high chance that someone has already solved it and shared the solution.</a:t>
            </a:r>
          </a:p>
          <a:p>
            <a:r>
              <a:rPr lang="en-US" sz="1800" b="1" dirty="0"/>
              <a:t>Open-Source Nature:</a:t>
            </a:r>
            <a:r>
              <a:rPr lang="en-US" sz="1800" dirty="0"/>
              <a:t> Python and its libraries are free to use, which is a significant advantage for everyone from students to startups.</a:t>
            </a:r>
          </a:p>
          <a:p>
            <a:r>
              <a:rPr lang="en-US" sz="1800" b="1" dirty="0"/>
              <a:t>Versatility:</a:t>
            </a:r>
            <a:r>
              <a:rPr lang="en-US" sz="1800" dirty="0"/>
              <a:t> Python's ability to be used for a wide range of tasks, from web scraping for data collection to deploying AI models in web applications, makes it an incredibly versatile tool</a:t>
            </a:r>
            <a:r>
              <a:rPr lang="en-US" sz="1800" dirty="0" smtClean="0"/>
              <a:t>.</a:t>
            </a:r>
            <a:endParaRPr lang="en-US" sz="1800" dirty="0"/>
          </a:p>
        </p:txBody>
      </p:sp>
    </p:spTree>
    <p:extLst>
      <p:ext uri="{BB962C8B-B14F-4D97-AF65-F5344CB8AC3E}">
        <p14:creationId xmlns:p14="http://schemas.microsoft.com/office/powerpoint/2010/main" val="34833114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Real-Life Motivation: Python and AI in Action</a:t>
            </a:r>
            <a:endParaRPr lang="en-US" dirty="0"/>
          </a:p>
        </p:txBody>
      </p:sp>
      <p:sp>
        <p:nvSpPr>
          <p:cNvPr id="3" name="Content Placeholder 2"/>
          <p:cNvSpPr>
            <a:spLocks noGrp="1"/>
          </p:cNvSpPr>
          <p:nvPr>
            <p:ph idx="1"/>
          </p:nvPr>
        </p:nvSpPr>
        <p:spPr/>
        <p:txBody>
          <a:bodyPr>
            <a:noAutofit/>
          </a:bodyPr>
          <a:lstStyle/>
          <a:p>
            <a:pPr marL="0" indent="0">
              <a:buNone/>
            </a:pPr>
            <a:r>
              <a:rPr lang="en-US" sz="1600" dirty="0" smtClean="0"/>
              <a:t>Now </a:t>
            </a:r>
            <a:r>
              <a:rPr lang="en-US" sz="1600" dirty="0"/>
              <a:t>that you know </a:t>
            </a:r>
            <a:r>
              <a:rPr lang="en-US" sz="1600" i="1" dirty="0"/>
              <a:t>why</a:t>
            </a:r>
            <a:r>
              <a:rPr lang="en-US" sz="1600" dirty="0"/>
              <a:t> Python is the language of choice for AI, let's look at some inspiring real-world examples of what you can eventually build. These applications are powered by the very tools and concepts you are about to learn</a:t>
            </a:r>
            <a:r>
              <a:rPr lang="en-US" sz="1600" dirty="0" smtClean="0"/>
              <a:t>.</a:t>
            </a:r>
          </a:p>
          <a:p>
            <a:pPr marL="0" indent="0">
              <a:buNone/>
            </a:pPr>
            <a:endParaRPr lang="en-US" sz="1600" dirty="0"/>
          </a:p>
          <a:p>
            <a:r>
              <a:rPr lang="en-US" sz="1600" b="1" dirty="0"/>
              <a:t>Netflix's Recommendation Engine:</a:t>
            </a:r>
            <a:r>
              <a:rPr lang="en-US" sz="1600" dirty="0"/>
              <a:t> Netflix uses machine learning algorithms, largely built with Python, to analyze your viewing habits and recommend movies and TV shows you might like.</a:t>
            </a:r>
          </a:p>
          <a:p>
            <a:r>
              <a:rPr lang="en-US" sz="1600" b="1" dirty="0"/>
              <a:t>Social Media Content Moderation:</a:t>
            </a:r>
            <a:r>
              <a:rPr lang="en-US" sz="1600" dirty="0"/>
              <a:t> Platforms like Instagram and Twitter use Python-based AI to automatically detect and filter out spam and inappropriate content.</a:t>
            </a:r>
          </a:p>
          <a:p>
            <a:r>
              <a:rPr lang="en-US" sz="1600" b="1" dirty="0"/>
              <a:t>Personalized Finance:</a:t>
            </a:r>
            <a:r>
              <a:rPr lang="en-US" sz="1600" dirty="0"/>
              <a:t> Financial institutions use Python to build models that can predict stock market trends and help manage investments.</a:t>
            </a:r>
          </a:p>
          <a:p>
            <a:r>
              <a:rPr lang="en-US" sz="1600" b="1" dirty="0"/>
              <a:t>Robotics:</a:t>
            </a:r>
            <a:r>
              <a:rPr lang="en-US" sz="1600" dirty="0"/>
              <a:t> Companies like Boston Dynamics use Python to test the functionality and movements of their advanced robots.</a:t>
            </a:r>
          </a:p>
          <a:p>
            <a:r>
              <a:rPr lang="en-US" sz="1600" b="1" dirty="0"/>
              <a:t>Smart Assistants:</a:t>
            </a:r>
            <a:r>
              <a:rPr lang="en-US" sz="1600" dirty="0"/>
              <a:t> Voice assistants like Siri and Alexa use Natural Language Processing (NLP), a field of AI where Python is a key tool, to understand and respond to your voice commands.</a:t>
            </a:r>
          </a:p>
          <a:p>
            <a:pPr marL="0" indent="0">
              <a:buNone/>
            </a:pPr>
            <a:endParaRPr lang="en-US" sz="1600" dirty="0" smtClean="0"/>
          </a:p>
          <a:p>
            <a:pPr marL="0" indent="0">
              <a:buNone/>
            </a:pPr>
            <a:r>
              <a:rPr lang="en-US" sz="1600" dirty="0" smtClean="0"/>
              <a:t>The </a:t>
            </a:r>
            <a:r>
              <a:rPr lang="en-US" sz="1600" dirty="0"/>
              <a:t>journey you are starting today can lead to creating amazing and impactful technologies. Let's get our hands dirty and set up the tools to begin</a:t>
            </a:r>
            <a:r>
              <a:rPr lang="en-US" sz="1600" dirty="0" smtClean="0"/>
              <a:t>.</a:t>
            </a:r>
            <a:endParaRPr lang="en-US" sz="1600" dirty="0"/>
          </a:p>
        </p:txBody>
      </p:sp>
    </p:spTree>
    <p:extLst>
      <p:ext uri="{BB962C8B-B14F-4D97-AF65-F5344CB8AC3E}">
        <p14:creationId xmlns:p14="http://schemas.microsoft.com/office/powerpoint/2010/main" val="29319546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Up Your Development Environment</a:t>
            </a:r>
            <a:endParaRPr lang="en-US" dirty="0"/>
          </a:p>
        </p:txBody>
      </p:sp>
      <p:sp>
        <p:nvSpPr>
          <p:cNvPr id="3" name="Content Placeholder 2"/>
          <p:cNvSpPr>
            <a:spLocks noGrp="1"/>
          </p:cNvSpPr>
          <p:nvPr>
            <p:ph idx="1"/>
          </p:nvPr>
        </p:nvSpPr>
        <p:spPr/>
        <p:txBody>
          <a:bodyPr>
            <a:normAutofit fontScale="92500" lnSpcReduction="20000"/>
          </a:bodyPr>
          <a:lstStyle/>
          <a:p>
            <a:r>
              <a:rPr lang="en-US" dirty="0"/>
              <a:t>Let's get your tools ready. We'll be using Visual Studio Code (VS Code), a popular and powerful code editor, along with Python itself.</a:t>
            </a:r>
          </a:p>
          <a:p>
            <a:r>
              <a:rPr lang="en-US" b="1" dirty="0"/>
              <a:t>Step 1: Install Python</a:t>
            </a:r>
          </a:p>
          <a:p>
            <a:r>
              <a:rPr lang="en-US" dirty="0"/>
              <a:t>Head over to the official Python website: </a:t>
            </a:r>
            <a:r>
              <a:rPr lang="en-US" dirty="0">
                <a:hlinkClick r:id="rId2"/>
              </a:rPr>
              <a:t>https://www.python.org/downloads/</a:t>
            </a:r>
            <a:endParaRPr lang="en-US" dirty="0"/>
          </a:p>
          <a:p>
            <a:r>
              <a:rPr lang="en-US" dirty="0"/>
              <a:t>Download the latest stable version for your operating system (Windows, </a:t>
            </a:r>
            <a:r>
              <a:rPr lang="en-US" dirty="0" err="1"/>
              <a:t>macOS</a:t>
            </a:r>
            <a:r>
              <a:rPr lang="en-US" dirty="0"/>
              <a:t>, or Linux).</a:t>
            </a:r>
          </a:p>
          <a:p>
            <a:r>
              <a:rPr lang="en-US" dirty="0"/>
              <a:t>During installation on Windows, </a:t>
            </a:r>
            <a:r>
              <a:rPr lang="en-US" b="1" dirty="0"/>
              <a:t>make sure to check the box that says "Add Python to PATH."</a:t>
            </a:r>
            <a:r>
              <a:rPr lang="en-US" dirty="0"/>
              <a:t> This is a crucial step.</a:t>
            </a:r>
          </a:p>
          <a:p>
            <a:endParaRPr lang="en-US" dirty="0"/>
          </a:p>
        </p:txBody>
      </p:sp>
    </p:spTree>
    <p:extLst>
      <p:ext uri="{BB962C8B-B14F-4D97-AF65-F5344CB8AC3E}">
        <p14:creationId xmlns:p14="http://schemas.microsoft.com/office/powerpoint/2010/main" val="171788378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50</TotalTime>
  <Words>579</Words>
  <Application>Microsoft Office PowerPoint</Application>
  <PresentationFormat>Widescreen</PresentationFormat>
  <Paragraphs>115</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Courier New</vt:lpstr>
      <vt:lpstr>Trebuchet MS</vt:lpstr>
      <vt:lpstr>Tw Cen MT</vt:lpstr>
      <vt:lpstr>Circuit</vt:lpstr>
      <vt:lpstr>Module 1: Core Python &amp; Data</vt:lpstr>
      <vt:lpstr>A Launchpad into Python and AI: Your First Steps</vt:lpstr>
      <vt:lpstr>Today’s Agenda</vt:lpstr>
      <vt:lpstr>A Brief History of Python</vt:lpstr>
      <vt:lpstr>Python's Modern Use Cases</vt:lpstr>
      <vt:lpstr>Why Python is the Language of AI</vt:lpstr>
      <vt:lpstr>PowerPoint Presentation</vt:lpstr>
      <vt:lpstr>Real-Life Motivation: Python and AI in Action</vt:lpstr>
      <vt:lpstr>Setting Up Your Development Environment</vt:lpstr>
      <vt:lpstr>PowerPoint Presentation</vt:lpstr>
      <vt:lpstr>PowerPoint Presentation</vt:lpstr>
      <vt:lpstr>Virtual Environments with Conda</vt:lpstr>
      <vt:lpstr>How to Install and Use Miniconda</vt:lpstr>
      <vt:lpstr>PowerPoint Presentation</vt:lpstr>
      <vt:lpstr>Your First Python Script: "Hello, World!"</vt:lpstr>
      <vt:lpstr>Exercise 1: Personalized Greeting</vt:lpstr>
      <vt:lpstr>Exercise 2: Fun with Variables</vt:lpstr>
      <vt:lpstr>Exercise 3: Simple Calculator</vt:lpstr>
      <vt:lpstr>Exercise 4: User Input</vt:lpstr>
      <vt:lpstr>Exercise 5 (Challenge): Area of a Rectangle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c:creator>
  <cp:lastModifiedBy>A</cp:lastModifiedBy>
  <cp:revision>10</cp:revision>
  <dcterms:created xsi:type="dcterms:W3CDTF">2025-08-15T11:55:55Z</dcterms:created>
  <dcterms:modified xsi:type="dcterms:W3CDTF">2025-08-15T13:11:00Z</dcterms:modified>
</cp:coreProperties>
</file>