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95" r:id="rId5"/>
    <p:sldId id="296" r:id="rId6"/>
    <p:sldId id="298" r:id="rId7"/>
    <p:sldId id="299" r:id="rId8"/>
    <p:sldId id="300" r:id="rId9"/>
    <p:sldId id="301" r:id="rId10"/>
    <p:sldId id="321" r:id="rId11"/>
    <p:sldId id="303" r:id="rId12"/>
    <p:sldId id="304" r:id="rId13"/>
    <p:sldId id="305" r:id="rId14"/>
    <p:sldId id="307" r:id="rId15"/>
    <p:sldId id="306" r:id="rId16"/>
    <p:sldId id="319" r:id="rId17"/>
    <p:sldId id="322" r:id="rId18"/>
    <p:sldId id="320" r:id="rId19"/>
    <p:sldId id="323" r:id="rId20"/>
    <p:sldId id="317" r:id="rId21"/>
    <p:sldId id="324" r:id="rId22"/>
    <p:sldId id="325" r:id="rId23"/>
    <p:sldId id="326" r:id="rId24"/>
    <p:sldId id="327" r:id="rId25"/>
    <p:sldId id="328" r:id="rId26"/>
    <p:sldId id="32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52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05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0131-D2A1-4F52-81FE-03D0C9E0C998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Core Python &amp;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75518"/>
            <a:ext cx="8791575" cy="1655762"/>
          </a:xfrm>
        </p:spPr>
        <p:txBody>
          <a:bodyPr/>
          <a:lstStyle/>
          <a:p>
            <a:pPr algn="r"/>
            <a:r>
              <a:rPr lang="en-US" dirty="0" smtClean="0"/>
              <a:t>Week: 1 Lecture: </a:t>
            </a:r>
            <a:r>
              <a:rPr lang="en-US" dirty="0" smtClean="0"/>
              <a:t>5</a:t>
            </a:r>
            <a:endParaRPr lang="en-US" dirty="0" smtClean="0"/>
          </a:p>
          <a:p>
            <a:pPr algn="r"/>
            <a:r>
              <a:rPr lang="en-US" dirty="0" err="1" smtClean="0"/>
              <a:t>DatE</a:t>
            </a:r>
            <a:r>
              <a:rPr lang="en-US" dirty="0" smtClean="0"/>
              <a:t>: </a:t>
            </a:r>
            <a:r>
              <a:rPr lang="en-US" dirty="0" smtClean="0"/>
              <a:t>21/08/2025</a:t>
            </a:r>
            <a:endParaRPr lang="en-US" dirty="0" smtClean="0"/>
          </a:p>
          <a:p>
            <a:pPr algn="r"/>
            <a:r>
              <a:rPr lang="en-US" dirty="0"/>
              <a:t>Instructor: Orangzaib </a:t>
            </a:r>
            <a:r>
              <a:rPr lang="en-US" dirty="0" err="1" smtClean="0"/>
              <a:t>Rajpoot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Car Inventory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dictionary car with keys "make", "model", and "year".</a:t>
            </a:r>
          </a:p>
          <a:p>
            <a:r>
              <a:rPr lang="en-US" dirty="0"/>
              <a:t>Add a new key "color" with a value of your choice.</a:t>
            </a:r>
          </a:p>
          <a:p>
            <a:r>
              <a:rPr lang="en-US" dirty="0"/>
              <a:t>Update the "year" to the current year.</a:t>
            </a:r>
          </a:p>
          <a:p>
            <a:r>
              <a:rPr lang="en-US" dirty="0"/>
              <a:t>Safely get the value for the key "</a:t>
            </a:r>
            <a:r>
              <a:rPr lang="en-US" dirty="0" err="1"/>
              <a:t>engine_type</a:t>
            </a:r>
            <a:r>
              <a:rPr lang="en-US" dirty="0"/>
              <a:t>", providing a default value of "unknown".</a:t>
            </a:r>
          </a:p>
          <a:p>
            <a:r>
              <a:rPr lang="en-US" dirty="0"/>
              <a:t>Print the final dictionary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172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Advanced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How do you loop through all the data? Python gives you three clear ways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 = {"name": "Alan Turing", "major": "Computer Science", "id": 1912}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Method 1: Looping over keys (the default)</a:t>
            </a:r>
          </a:p>
          <a:p>
            <a:pPr marL="0" indent="0">
              <a:buNone/>
            </a:pPr>
            <a:r>
              <a:rPr lang="en-US" dirty="0"/>
              <a:t>print("--- KEYS ---")</a:t>
            </a:r>
          </a:p>
          <a:p>
            <a:pPr marL="0" indent="0">
              <a:buNone/>
            </a:pPr>
            <a:r>
              <a:rPr lang="en-US" dirty="0"/>
              <a:t>for key in student:</a:t>
            </a:r>
          </a:p>
          <a:p>
            <a:pPr marL="0" indent="0">
              <a:buNone/>
            </a:pPr>
            <a:r>
              <a:rPr lang="en-US" dirty="0"/>
              <a:t>    print(f"{key}: {student[key]}")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3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# Method 2: Looping over values</a:t>
            </a:r>
          </a:p>
          <a:p>
            <a:pPr marL="0" indent="0">
              <a:buNone/>
            </a:pPr>
            <a:r>
              <a:rPr lang="en-US" b="1" dirty="0"/>
              <a:t>print("\n--- VALUES ---")</a:t>
            </a:r>
          </a:p>
          <a:p>
            <a:pPr marL="0" indent="0">
              <a:buNone/>
            </a:pPr>
            <a:r>
              <a:rPr lang="en-US" b="1" dirty="0"/>
              <a:t>for value in </a:t>
            </a:r>
            <a:r>
              <a:rPr lang="en-US" b="1" dirty="0" err="1"/>
              <a:t>student.values</a:t>
            </a:r>
            <a:r>
              <a:rPr lang="en-US" b="1" dirty="0"/>
              <a:t>():</a:t>
            </a:r>
          </a:p>
          <a:p>
            <a:pPr marL="0" indent="0">
              <a:buNone/>
            </a:pPr>
            <a:r>
              <a:rPr lang="en-US" b="1" dirty="0"/>
              <a:t>    print(value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# Method 3: Looping over key-value pairs (THE BEST WAY!)</a:t>
            </a:r>
          </a:p>
          <a:p>
            <a:pPr marL="0" indent="0">
              <a:buNone/>
            </a:pPr>
            <a:r>
              <a:rPr lang="en-US" b="1" dirty="0"/>
              <a:t># .items() returns a view object of (key, value) tuples</a:t>
            </a:r>
          </a:p>
          <a:p>
            <a:pPr marL="0" indent="0">
              <a:buNone/>
            </a:pPr>
            <a:r>
              <a:rPr lang="en-US" b="1" dirty="0"/>
              <a:t>print("\n--- ITEMS ---")</a:t>
            </a:r>
          </a:p>
          <a:p>
            <a:pPr marL="0" indent="0">
              <a:buNone/>
            </a:pPr>
            <a:r>
              <a:rPr lang="en-US" b="1" dirty="0"/>
              <a:t>for key, value in </a:t>
            </a:r>
            <a:r>
              <a:rPr lang="en-US" b="1" dirty="0" err="1"/>
              <a:t>student.items</a:t>
            </a:r>
            <a:r>
              <a:rPr lang="en-US" b="1" dirty="0"/>
              <a:t>(): # This uses tuple unpacking!</a:t>
            </a:r>
          </a:p>
          <a:p>
            <a:pPr marL="0" indent="0">
              <a:buNone/>
            </a:pPr>
            <a:r>
              <a:rPr lang="en-US" b="1" dirty="0"/>
              <a:t>    print(</a:t>
            </a:r>
            <a:r>
              <a:rPr lang="en-US" b="1" dirty="0" err="1"/>
              <a:t>f"The</a:t>
            </a:r>
            <a:r>
              <a:rPr lang="en-US" b="1" dirty="0"/>
              <a:t> student's {key} is {value}.")</a:t>
            </a:r>
          </a:p>
        </p:txBody>
      </p:sp>
    </p:spTree>
    <p:extLst>
      <p:ext uri="{BB962C8B-B14F-4D97-AF65-F5344CB8AC3E}">
        <p14:creationId xmlns:p14="http://schemas.microsoft.com/office/powerpoint/2010/main" val="424456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Nesting: Building Complex </a:t>
            </a:r>
            <a:r>
              <a:rPr lang="en-US" b="1" dirty="0" smtClean="0"/>
              <a:t>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3186747" cy="42884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real power of dictionaries shines when you nest them. The value of a key can be a list or even another dictionary. This is how complex data, like JSON from a web API, is structured.</a:t>
            </a:r>
            <a:endParaRPr lang="en-US" sz="2000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28160" y="2243452"/>
            <a:ext cx="3933507" cy="4288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# A dictionary where a value is a list</a:t>
            </a:r>
          </a:p>
          <a:p>
            <a:pPr marL="0" indent="0">
              <a:buNone/>
            </a:pPr>
            <a:r>
              <a:rPr lang="en-US" sz="1600" dirty="0"/>
              <a:t>course = {</a:t>
            </a:r>
          </a:p>
          <a:p>
            <a:pPr marL="0" indent="0">
              <a:buNone/>
            </a:pPr>
            <a:r>
              <a:rPr lang="en-US" sz="1600" dirty="0"/>
              <a:t>    "name": "Intro to AI",</a:t>
            </a:r>
          </a:p>
          <a:p>
            <a:pPr marL="0" indent="0">
              <a:buNone/>
            </a:pPr>
            <a:r>
              <a:rPr lang="en-US" sz="1600" dirty="0"/>
              <a:t>    "</a:t>
            </a:r>
            <a:r>
              <a:rPr lang="en-US" sz="1600" dirty="0" err="1"/>
              <a:t>course_code</a:t>
            </a:r>
            <a:r>
              <a:rPr lang="en-US" sz="1600" dirty="0"/>
              <a:t>": "CS101",</a:t>
            </a:r>
          </a:p>
          <a:p>
            <a:pPr marL="0" indent="0">
              <a:buNone/>
            </a:pPr>
            <a:r>
              <a:rPr lang="en-US" sz="1600" dirty="0"/>
              <a:t>    "students": ["Alice", "Bob", "Charlie"]</a:t>
            </a:r>
          </a:p>
          <a:p>
            <a:pPr marL="0" indent="0">
              <a:buNone/>
            </a:pPr>
            <a:r>
              <a:rPr lang="en-US" sz="1600" dirty="0" smtClean="0"/>
              <a:t>}</a:t>
            </a:r>
          </a:p>
          <a:p>
            <a:pPr marL="0" indent="0">
              <a:buNone/>
            </a:pPr>
            <a:r>
              <a:rPr lang="en-US" sz="1400" dirty="0"/>
              <a:t># A dictionary where a value is another dictionary</a:t>
            </a:r>
          </a:p>
          <a:p>
            <a:pPr marL="0" indent="0">
              <a:buNone/>
            </a:pPr>
            <a:r>
              <a:rPr lang="en-US" sz="1400" dirty="0"/>
              <a:t>users = {</a:t>
            </a:r>
          </a:p>
          <a:p>
            <a:pPr marL="0" indent="0">
              <a:buNone/>
            </a:pPr>
            <a:r>
              <a:rPr lang="en-US" sz="1400" dirty="0"/>
              <a:t>    "user_123": {"name": "Alice", "email": "alice@example.com"},</a:t>
            </a:r>
          </a:p>
          <a:p>
            <a:pPr marL="0" indent="0">
              <a:buNone/>
            </a:pPr>
            <a:r>
              <a:rPr lang="en-US" sz="1400" dirty="0"/>
              <a:t>    "user_456": {"name": "Bob", "email": "bob@example.com</a:t>
            </a:r>
            <a:r>
              <a:rPr lang="en-US" sz="1400" dirty="0" smtClean="0"/>
              <a:t>"}}</a:t>
            </a:r>
            <a:endParaRPr lang="en-US" sz="1400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261667" y="2237418"/>
            <a:ext cx="3186747" cy="42884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726680" y="2243451"/>
            <a:ext cx="423672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# Accessing nested data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first_student</a:t>
            </a:r>
            <a:r>
              <a:rPr lang="en-US" sz="2000" dirty="0" smtClean="0"/>
              <a:t> </a:t>
            </a:r>
            <a:r>
              <a:rPr lang="en-US" sz="2000" dirty="0"/>
              <a:t>= course["students"][0] </a:t>
            </a:r>
            <a:r>
              <a:rPr lang="en-US" sz="2000" dirty="0" smtClean="0"/>
              <a:t>#Access </a:t>
            </a:r>
            <a:r>
              <a:rPr lang="en-US" sz="2000" dirty="0"/>
              <a:t>the list, then index it</a:t>
            </a:r>
          </a:p>
          <a:p>
            <a:endParaRPr lang="en-US" sz="2000" dirty="0" smtClean="0"/>
          </a:p>
          <a:p>
            <a:r>
              <a:rPr lang="en-US" sz="2000" dirty="0" err="1" smtClean="0"/>
              <a:t>bob_email</a:t>
            </a:r>
            <a:r>
              <a:rPr lang="en-US" sz="2000" dirty="0" smtClean="0"/>
              <a:t> </a:t>
            </a:r>
            <a:r>
              <a:rPr lang="en-US" sz="2000" dirty="0"/>
              <a:t>= users["user_456"]["email"] # Access the outer </a:t>
            </a:r>
            <a:r>
              <a:rPr lang="en-US" sz="2000" dirty="0" err="1"/>
              <a:t>dict</a:t>
            </a:r>
            <a:r>
              <a:rPr lang="en-US" sz="2000" dirty="0"/>
              <a:t>, then the inner one</a:t>
            </a:r>
          </a:p>
        </p:txBody>
      </p:sp>
    </p:spTree>
    <p:extLst>
      <p:ext uri="{BB962C8B-B14F-4D97-AF65-F5344CB8AC3E}">
        <p14:creationId xmlns:p14="http://schemas.microsoft.com/office/powerpoint/2010/main" val="169800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Course Roster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5076508" cy="43341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the course </a:t>
            </a:r>
            <a:r>
              <a:rPr lang="en-US" dirty="0" smtClean="0"/>
              <a:t>dictionary:</a:t>
            </a:r>
          </a:p>
          <a:p>
            <a:pPr marL="0" indent="0">
              <a:buNone/>
            </a:pPr>
            <a:r>
              <a:rPr lang="en-US" dirty="0"/>
              <a:t>course = {</a:t>
            </a:r>
          </a:p>
          <a:p>
            <a:pPr marL="0" indent="0">
              <a:buNone/>
            </a:pPr>
            <a:r>
              <a:rPr lang="en-US" dirty="0"/>
              <a:t>    "name": "Intro to AI",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course_code</a:t>
            </a:r>
            <a:r>
              <a:rPr lang="en-US" dirty="0"/>
              <a:t>": "CS101",</a:t>
            </a:r>
          </a:p>
          <a:p>
            <a:pPr marL="0" indent="0">
              <a:buNone/>
            </a:pPr>
            <a:r>
              <a:rPr lang="en-US" dirty="0"/>
              <a:t>    "students": ["Alice", "Bob", "Charlie"]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83973" y="2249486"/>
            <a:ext cx="5076508" cy="43341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Add a new student, "Diana", to the students list.</a:t>
            </a:r>
          </a:p>
          <a:p>
            <a:r>
              <a:rPr lang="en-US" dirty="0"/>
              <a:t>Add a new key-value pair: "topics": ["Machine Learning", "Search Algorithms", "Logic"].</a:t>
            </a:r>
          </a:p>
          <a:p>
            <a:r>
              <a:rPr lang="en-US" dirty="0"/>
              <a:t>Write a loop that prints each topic from the new topics list.</a:t>
            </a:r>
          </a:p>
        </p:txBody>
      </p:sp>
    </p:spTree>
    <p:extLst>
      <p:ext uri="{BB962C8B-B14F-4D97-AF65-F5344CB8AC3E}">
        <p14:creationId xmlns:p14="http://schemas.microsoft.com/office/powerpoint/2010/main" val="472143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Sets: The Uniqueness Enforcer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you have a list of user IDs, and you only want to know how many </a:t>
            </a:r>
            <a:r>
              <a:rPr lang="en-US" i="1" dirty="0"/>
              <a:t>unique</a:t>
            </a:r>
            <a:r>
              <a:rPr lang="en-US" dirty="0"/>
              <a:t> users there are? Or you want to see what items two lists have in common? This is where sets excel.</a:t>
            </a:r>
          </a:p>
          <a:p>
            <a:pPr marL="0" indent="0">
              <a:buNone/>
            </a:pPr>
            <a:r>
              <a:rPr lang="en-US" dirty="0"/>
              <a:t>A </a:t>
            </a:r>
            <a:r>
              <a:rPr lang="en-US" b="1" dirty="0"/>
              <a:t>set</a:t>
            </a:r>
            <a:r>
              <a:rPr lang="en-US" dirty="0"/>
              <a:t> is an </a:t>
            </a:r>
            <a:r>
              <a:rPr lang="en-US" b="1" dirty="0"/>
              <a:t>unordered</a:t>
            </a:r>
            <a:r>
              <a:rPr lang="en-US" dirty="0"/>
              <a:t> collection of </a:t>
            </a:r>
            <a:r>
              <a:rPr lang="en-US" b="1" dirty="0"/>
              <a:t>unique</a:t>
            </a:r>
            <a:r>
              <a:rPr lang="en-US" dirty="0"/>
              <a:t> items, enclosed in curly braces </a:t>
            </a:r>
            <a:r>
              <a:rPr lang="en-US" dirty="0" smtClean="0"/>
              <a:t>{}.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b="1" dirty="0"/>
              <a:t>Unordered:</a:t>
            </a:r>
            <a:r>
              <a:rPr lang="en-US" dirty="0"/>
              <a:t> Items have no index or position. You cannot slice them.</a:t>
            </a:r>
          </a:p>
          <a:p>
            <a:pPr lvl="1"/>
            <a:r>
              <a:rPr lang="en-US" b="1" dirty="0"/>
              <a:t>Unique:</a:t>
            </a:r>
            <a:r>
              <a:rPr lang="en-US" dirty="0"/>
              <a:t> Sets automatically discard duplicate values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6"/>
            <a:ext cx="3643948" cy="42884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 Creating a set from a list automatically removes duplicates</a:t>
            </a:r>
          </a:p>
          <a:p>
            <a:pPr marL="0" indent="0">
              <a:buNone/>
            </a:pPr>
            <a:r>
              <a:rPr lang="en-US" dirty="0" err="1"/>
              <a:t>numbers_list</a:t>
            </a:r>
            <a:r>
              <a:rPr lang="en-US" dirty="0"/>
              <a:t> = [1, 2, 2, 3, 4, 4, 4, 5]</a:t>
            </a:r>
          </a:p>
          <a:p>
            <a:pPr marL="0" indent="0">
              <a:buNone/>
            </a:pPr>
            <a:r>
              <a:rPr lang="en-US" dirty="0" err="1"/>
              <a:t>unique_numbers</a:t>
            </a:r>
            <a:r>
              <a:rPr lang="en-US" dirty="0"/>
              <a:t> = set(</a:t>
            </a:r>
            <a:r>
              <a:rPr lang="en-US" dirty="0" err="1"/>
              <a:t>numbers_list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unique_numbers</a:t>
            </a:r>
            <a:r>
              <a:rPr lang="en-US" dirty="0"/>
              <a:t>) # Output: {1, 2, 3, 4, 5}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785361" y="2249485"/>
            <a:ext cx="3643948" cy="428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429309" y="2249485"/>
            <a:ext cx="3643948" cy="4288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# An empty set is created with set(), not {} which creates an empty </a:t>
            </a:r>
            <a:r>
              <a:rPr lang="en-US" dirty="0" err="1"/>
              <a:t>dict</a:t>
            </a:r>
            <a:r>
              <a:rPr lang="en-US" dirty="0"/>
              <a:t> </a:t>
            </a:r>
            <a:r>
              <a:rPr lang="en-US" dirty="0" err="1"/>
              <a:t>empty_s</a:t>
            </a:r>
            <a:r>
              <a:rPr lang="en-US" dirty="0"/>
              <a:t> = set()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85361" y="2249484"/>
            <a:ext cx="364394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# Creating a set </a:t>
            </a:r>
            <a:r>
              <a:rPr lang="en-US" sz="2400" dirty="0" smtClean="0"/>
              <a:t>directly</a:t>
            </a:r>
          </a:p>
          <a:p>
            <a:endParaRPr lang="en-US" sz="2400" dirty="0"/>
          </a:p>
          <a:p>
            <a:r>
              <a:rPr lang="en-US" sz="2400" dirty="0"/>
              <a:t>tags = {"python", "</a:t>
            </a:r>
            <a:r>
              <a:rPr lang="en-US" sz="2400" dirty="0" err="1"/>
              <a:t>ai</a:t>
            </a:r>
            <a:r>
              <a:rPr lang="en-US" sz="2400" dirty="0"/>
              <a:t>", "data", "python"} # The duplicate "python" is </a:t>
            </a:r>
            <a:r>
              <a:rPr lang="en-US" sz="2400" dirty="0" smtClean="0"/>
              <a:t>ignored</a:t>
            </a:r>
          </a:p>
          <a:p>
            <a:endParaRPr lang="en-US" sz="2400" dirty="0"/>
          </a:p>
          <a:p>
            <a:r>
              <a:rPr lang="en-US" sz="2400" dirty="0"/>
              <a:t>print(tags) # Output</a:t>
            </a:r>
            <a:r>
              <a:rPr lang="en-US" sz="2400" dirty="0" smtClean="0"/>
              <a:t>:</a:t>
            </a:r>
          </a:p>
          <a:p>
            <a:endParaRPr lang="en-US" sz="2400" dirty="0"/>
          </a:p>
          <a:p>
            <a:r>
              <a:rPr lang="en-US" sz="2400" dirty="0" smtClean="0"/>
              <a:t>{</a:t>
            </a:r>
            <a:r>
              <a:rPr lang="en-US" sz="2400" dirty="0"/>
              <a:t>'data', 'python', '</a:t>
            </a:r>
            <a:r>
              <a:rPr lang="en-US" sz="2400" dirty="0" err="1"/>
              <a:t>ai</a:t>
            </a:r>
            <a:r>
              <a:rPr lang="en-US" sz="2400" dirty="0"/>
              <a:t>'} (order is not guaranteed)</a:t>
            </a:r>
          </a:p>
        </p:txBody>
      </p:sp>
    </p:spTree>
    <p:extLst>
      <p:ext uri="{BB962C8B-B14F-4D97-AF65-F5344CB8AC3E}">
        <p14:creationId xmlns:p14="http://schemas.microsoft.com/office/powerpoint/2010/main" val="130207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 </a:t>
            </a:r>
            <a:r>
              <a:rPr lang="en-US" b="1" dirty="0" smtClean="0"/>
              <a:t>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898967"/>
            <a:ext cx="5457508" cy="981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dev_team_A</a:t>
            </a:r>
            <a:r>
              <a:rPr lang="en-US" sz="2000" dirty="0"/>
              <a:t> = {"Alice", "Bob", "Charlie", "David"}</a:t>
            </a:r>
          </a:p>
          <a:p>
            <a:pPr marL="0" indent="0">
              <a:buNone/>
            </a:pPr>
            <a:r>
              <a:rPr lang="en-US" sz="2000" dirty="0" err="1"/>
              <a:t>dev_team_B</a:t>
            </a:r>
            <a:r>
              <a:rPr lang="en-US" sz="2000" dirty="0"/>
              <a:t> = {"Charlie", "David", "Eve", "Frank"}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64920" y="3383280"/>
            <a:ext cx="3139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Union (|): All unique members from both </a:t>
            </a:r>
            <a:r>
              <a:rPr lang="en-US" dirty="0" smtClean="0"/>
              <a:t>sets</a:t>
            </a:r>
          </a:p>
          <a:p>
            <a:endParaRPr lang="en-US" dirty="0"/>
          </a:p>
          <a:p>
            <a:r>
              <a:rPr lang="en-US" dirty="0" err="1"/>
              <a:t>all_devs</a:t>
            </a:r>
            <a:r>
              <a:rPr lang="en-US" dirty="0"/>
              <a:t> = </a:t>
            </a:r>
            <a:r>
              <a:rPr lang="en-US" dirty="0" err="1"/>
              <a:t>dev_team_A</a:t>
            </a:r>
            <a:r>
              <a:rPr lang="en-US" dirty="0"/>
              <a:t> | </a:t>
            </a:r>
            <a:r>
              <a:rPr lang="en-US" dirty="0" err="1" smtClean="0"/>
              <a:t>dev_team_B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# -&gt; {'Frank', 'David', 'Alice', 'Eve', 'Charlie', 'Bob'}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37760" y="3383278"/>
            <a:ext cx="28803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Intersection (&amp;): Members who are in BOTH </a:t>
            </a:r>
            <a:r>
              <a:rPr lang="en-US" dirty="0" smtClean="0"/>
              <a:t>sets</a:t>
            </a:r>
          </a:p>
          <a:p>
            <a:endParaRPr lang="en-US" dirty="0"/>
          </a:p>
          <a:p>
            <a:r>
              <a:rPr lang="en-US" dirty="0" err="1"/>
              <a:t>overlapping_devs</a:t>
            </a:r>
            <a:r>
              <a:rPr lang="en-US" dirty="0"/>
              <a:t> = </a:t>
            </a:r>
            <a:r>
              <a:rPr lang="en-US" dirty="0" err="1"/>
              <a:t>dev_team_A</a:t>
            </a:r>
            <a:r>
              <a:rPr lang="en-US" dirty="0"/>
              <a:t> &amp; </a:t>
            </a:r>
            <a:r>
              <a:rPr lang="en-US" dirty="0" err="1" smtClean="0"/>
              <a:t>dev_team_B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# -&gt; {'Charlie', 'David'}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51520" y="3383280"/>
            <a:ext cx="2619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 Difference (-): Members in the first set but NOT in the </a:t>
            </a:r>
            <a:r>
              <a:rPr lang="en-US" dirty="0" smtClean="0"/>
              <a:t>second</a:t>
            </a:r>
          </a:p>
          <a:p>
            <a:endParaRPr lang="en-US" dirty="0"/>
          </a:p>
          <a:p>
            <a:r>
              <a:rPr lang="en-US" dirty="0" err="1"/>
              <a:t>only_in_A</a:t>
            </a:r>
            <a:r>
              <a:rPr lang="en-US" dirty="0"/>
              <a:t> = </a:t>
            </a:r>
            <a:r>
              <a:rPr lang="en-US" dirty="0" err="1"/>
              <a:t>dev_team_A</a:t>
            </a:r>
            <a:r>
              <a:rPr lang="en-US" dirty="0"/>
              <a:t> - </a:t>
            </a:r>
            <a:r>
              <a:rPr lang="en-US" dirty="0" err="1" smtClean="0"/>
              <a:t>dev_team_B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# -&gt; {'Alice', 'Bob'}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675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Cases: When to use a Set vs. a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a List when:</a:t>
            </a:r>
            <a:r>
              <a:rPr lang="en-US" dirty="0"/>
              <a:t> Order matters, you need to store duplicates, or you need to access items by a numerical index. (e.g., a to-do list, steps in a recipe).</a:t>
            </a:r>
          </a:p>
          <a:p>
            <a:r>
              <a:rPr lang="en-US" b="1" dirty="0"/>
              <a:t>Use a Set when:</a:t>
            </a:r>
            <a:r>
              <a:rPr lang="en-US" dirty="0"/>
              <a:t> You only care about the presence/absence of an item, you need to ensure all items are unique, or you need to perform membership tests or mathematical operations (e.g., unique tags on a blog post, finding common friends).</a:t>
            </a:r>
          </a:p>
        </p:txBody>
      </p:sp>
    </p:spTree>
    <p:extLst>
      <p:ext uri="{BB962C8B-B14F-4D97-AF65-F5344CB8AC3E}">
        <p14:creationId xmlns:p14="http://schemas.microsoft.com/office/powerpoint/2010/main" val="4242047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Skill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job_A_skills</a:t>
            </a:r>
            <a:r>
              <a:rPr lang="en-US" dirty="0"/>
              <a:t> = {"Python", "SQL", "Tableau", "</a:t>
            </a:r>
            <a:r>
              <a:rPr lang="en-US" dirty="0" err="1"/>
              <a:t>Git</a:t>
            </a:r>
            <a:r>
              <a:rPr lang="en-US" dirty="0"/>
              <a:t>"}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job_B_skills</a:t>
            </a:r>
            <a:r>
              <a:rPr lang="en-US" dirty="0"/>
              <a:t> = {"Python", "Java", "AWS", "</a:t>
            </a:r>
            <a:r>
              <a:rPr lang="en-US" dirty="0" err="1"/>
              <a:t>Git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Find the skills required for </a:t>
            </a:r>
            <a:r>
              <a:rPr lang="en-US" b="1" dirty="0"/>
              <a:t>both</a:t>
            </a:r>
            <a:r>
              <a:rPr lang="en-US" dirty="0"/>
              <a:t> jobs.</a:t>
            </a:r>
          </a:p>
          <a:p>
            <a:r>
              <a:rPr lang="en-US" dirty="0"/>
              <a:t>Find the skills required for job A but </a:t>
            </a:r>
            <a:r>
              <a:rPr lang="en-US" b="1" dirty="0"/>
              <a:t>not</a:t>
            </a:r>
            <a:r>
              <a:rPr lang="en-US" dirty="0"/>
              <a:t> job B.</a:t>
            </a:r>
          </a:p>
          <a:p>
            <a:r>
              <a:rPr lang="en-US" dirty="0"/>
              <a:t>Create a set of all unique skills required for either job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Python's Collections (Part 2): Dictionaries &amp;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Last time, we explored sequences like lists and tuples, where data is stored in an ordered line, accessed by a numerical index. Today, we unlock a new dimension of data organization with </a:t>
            </a:r>
            <a:r>
              <a:rPr lang="en-US" b="1" dirty="0"/>
              <a:t>Dictionaries</a:t>
            </a:r>
            <a:r>
              <a:rPr lang="en-US" dirty="0"/>
              <a:t>, which store data based on a custom key, and </a:t>
            </a:r>
            <a:r>
              <a:rPr lang="en-US" b="1" dirty="0"/>
              <a:t>Sets</a:t>
            </a:r>
            <a:r>
              <a:rPr lang="en-US" dirty="0"/>
              <a:t>, which are optimized for storing unique items. These structures are fundamental to everything from web development to data science.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Lab: The Contact 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new file contacts.py. You will build a simple contact manager using a dictionary.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1: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5106988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dictionary called </a:t>
            </a:r>
            <a:r>
              <a:rPr lang="en-US" dirty="0" err="1"/>
              <a:t>contact_book</a:t>
            </a:r>
            <a:r>
              <a:rPr lang="en-US" dirty="0"/>
              <a:t>.</a:t>
            </a:r>
          </a:p>
          <a:p>
            <a:r>
              <a:rPr lang="en-US" dirty="0"/>
              <a:t>The </a:t>
            </a:r>
            <a:r>
              <a:rPr lang="en-US" b="1" dirty="0"/>
              <a:t>keys</a:t>
            </a:r>
            <a:r>
              <a:rPr lang="en-US" dirty="0"/>
              <a:t> will be people's names (strings).</a:t>
            </a:r>
          </a:p>
          <a:p>
            <a:r>
              <a:rPr lang="en-US" dirty="0"/>
              <a:t>The </a:t>
            </a:r>
            <a:r>
              <a:rPr lang="en-US" b="1" dirty="0"/>
              <a:t>values</a:t>
            </a:r>
            <a:r>
              <a:rPr lang="en-US" dirty="0"/>
              <a:t> will be their phone numbers (strings).</a:t>
            </a:r>
          </a:p>
          <a:p>
            <a:r>
              <a:rPr lang="en-US" dirty="0"/>
              <a:t>Pre-populate it with 2-3 contacts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1" y="2249487"/>
            <a:ext cx="46024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contact_book</a:t>
            </a:r>
            <a:r>
              <a:rPr lang="en-US" sz="2800" dirty="0"/>
              <a:t> = {</a:t>
            </a:r>
          </a:p>
          <a:p>
            <a:r>
              <a:rPr lang="en-US" sz="2800" dirty="0"/>
              <a:t>    "Alice": "555-1234",</a:t>
            </a:r>
          </a:p>
          <a:p>
            <a:r>
              <a:rPr lang="en-US" sz="2800" dirty="0"/>
              <a:t>    "Bob": "555-5678"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2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2: Viewing All Contacts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code that iterates through the </a:t>
            </a:r>
            <a:r>
              <a:rPr lang="en-US" dirty="0" err="1"/>
              <a:t>contact_book</a:t>
            </a:r>
            <a:r>
              <a:rPr lang="en-US" dirty="0"/>
              <a:t> using .items().</a:t>
            </a:r>
          </a:p>
          <a:p>
            <a:r>
              <a:rPr lang="en-US" dirty="0"/>
              <a:t>Print each contact's name and phone number in a user-friendly format, like Contact: Alice | Phone: 555-1234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9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3: Adding or Updating a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the user for a name.</a:t>
            </a:r>
          </a:p>
          <a:p>
            <a:r>
              <a:rPr lang="en-US" dirty="0"/>
              <a:t>Prompt the user for a </a:t>
            </a:r>
            <a:r>
              <a:rPr lang="en-US" dirty="0" err="1"/>
              <a:t>phone_number</a:t>
            </a:r>
            <a:r>
              <a:rPr lang="en-US" dirty="0"/>
              <a:t>.</a:t>
            </a:r>
          </a:p>
          <a:p>
            <a:r>
              <a:rPr lang="en-US" dirty="0"/>
              <a:t>Add the new name and number to the </a:t>
            </a:r>
            <a:r>
              <a:rPr lang="en-US" dirty="0" err="1"/>
              <a:t>contact_book</a:t>
            </a:r>
            <a:r>
              <a:rPr lang="en-US" dirty="0"/>
              <a:t>.</a:t>
            </a:r>
          </a:p>
          <a:p>
            <a:r>
              <a:rPr lang="en-US" dirty="0"/>
              <a:t>Print a confirmation. Note that if the name already exists, this will update their number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3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4: Searching for a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the user for a name to search for.</a:t>
            </a:r>
          </a:p>
          <a:p>
            <a:r>
              <a:rPr lang="en-US" dirty="0"/>
              <a:t>Use the .get() method to look up the name in the </a:t>
            </a:r>
            <a:r>
              <a:rPr lang="en-US" dirty="0" err="1"/>
              <a:t>contact_book</a:t>
            </a:r>
            <a:r>
              <a:rPr lang="en-US" dirty="0"/>
              <a:t>.</a:t>
            </a:r>
          </a:p>
          <a:p>
            <a:r>
              <a:rPr lang="en-US" dirty="0"/>
              <a:t>If the contact is found, print their name and number.</a:t>
            </a:r>
          </a:p>
          <a:p>
            <a:r>
              <a:rPr lang="en-US" dirty="0"/>
              <a:t>If the contact is not found, print a message like "Sorry, 'John Doe' was not found in your contacts</a:t>
            </a:r>
            <a:r>
              <a:rPr lang="en-US" dirty="0" smtClean="0"/>
              <a:t>.".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9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5: Deleting a Contact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 the user for a name to delete.</a:t>
            </a:r>
          </a:p>
          <a:p>
            <a:r>
              <a:rPr lang="en-US" b="1" dirty="0"/>
              <a:t>First, check if the name exists as a key in the dictionary.</a:t>
            </a:r>
            <a:endParaRPr lang="en-US" dirty="0"/>
          </a:p>
          <a:p>
            <a:r>
              <a:rPr lang="en-US" dirty="0"/>
              <a:t>If it exists, use del or .pop() to remove it and print a confirmation.</a:t>
            </a:r>
          </a:p>
          <a:p>
            <a:r>
              <a:rPr lang="en-US" dirty="0"/>
              <a:t>If it does not exist, print a message indicating the contact was not found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7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/ Bonus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Complex Data:</a:t>
            </a:r>
            <a:r>
              <a:rPr lang="en-US" dirty="0"/>
              <a:t> Modify your </a:t>
            </a:r>
            <a:r>
              <a:rPr lang="en-US" dirty="0" err="1"/>
              <a:t>contact_book</a:t>
            </a:r>
            <a:r>
              <a:rPr lang="en-US" dirty="0"/>
              <a:t> so that the value for each name is another </a:t>
            </a:r>
            <a:r>
              <a:rPr lang="en-US" b="1" dirty="0"/>
              <a:t>dictionary</a:t>
            </a:r>
            <a:r>
              <a:rPr lang="en-US" dirty="0"/>
              <a:t>. This inner dictionary should store multiple pieces of information, like {"phone": "555-1234", "email": "alice@example.com"}. Update all your functions (view, add, search) to work with this new structure.</a:t>
            </a:r>
          </a:p>
          <a:p>
            <a:r>
              <a:rPr lang="en-US" b="1" dirty="0"/>
              <a:t>Unique Groups:</a:t>
            </a:r>
            <a:r>
              <a:rPr lang="en-US" dirty="0"/>
              <a:t> Add a list of tags (e.g., "work", "family") to each contact's inner dictionary. Then, write a function that finds all unique tags used across all your contacts. (This will require iterating and using a </a:t>
            </a:r>
            <a:r>
              <a:rPr lang="en-US" b="1" dirty="0"/>
              <a:t>set</a:t>
            </a:r>
            <a:r>
              <a:rPr lang="en-US" dirty="0" smtClean="0"/>
              <a:t>!).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42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Today's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4573587" cy="395319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The Ultimate Filing Cabinet - Dictionaries</a:t>
            </a:r>
            <a:endParaRPr lang="en-US" dirty="0"/>
          </a:p>
          <a:p>
            <a:pPr lvl="1"/>
            <a:r>
              <a:rPr lang="en-US" dirty="0"/>
              <a:t>Beyond the Index: The Power of Key-Value Pairs</a:t>
            </a:r>
          </a:p>
          <a:p>
            <a:pPr lvl="1"/>
            <a:r>
              <a:rPr lang="en-US" dirty="0"/>
              <a:t>Creating and Understanding Dictionaries</a:t>
            </a:r>
          </a:p>
          <a:p>
            <a:pPr lvl="1"/>
            <a:r>
              <a:rPr lang="en-US" dirty="0"/>
              <a:t>CRUD Operations: Create, Read, Update, Delete</a:t>
            </a:r>
          </a:p>
          <a:p>
            <a:pPr lvl="1"/>
            <a:r>
              <a:rPr lang="en-US" dirty="0"/>
              <a:t>Safe Access with .get() to Avoid </a:t>
            </a:r>
            <a:r>
              <a:rPr lang="en-US" dirty="0" smtClean="0"/>
              <a:t>Errors</a:t>
            </a:r>
          </a:p>
          <a:p>
            <a:r>
              <a:rPr lang="en-US" b="1" dirty="0"/>
              <a:t>Advanced Dictionaries &amp; Introduction to Sets</a:t>
            </a:r>
            <a:endParaRPr lang="en-US" dirty="0"/>
          </a:p>
          <a:p>
            <a:pPr lvl="1"/>
            <a:r>
              <a:rPr lang="en-US" dirty="0"/>
              <a:t>Iterating Over Dictionaries: .keys(), .values(), .items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0320" y="2249486"/>
            <a:ext cx="4677091" cy="4151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Nesting</a:t>
            </a:r>
            <a:r>
              <a:rPr lang="en-US" dirty="0"/>
              <a:t>: Storing Lists and Dictionaries inside Dictionaries</a:t>
            </a:r>
          </a:p>
          <a:p>
            <a:pPr lvl="1"/>
            <a:r>
              <a:rPr lang="en-US" b="1" dirty="0"/>
              <a:t>Introduction to Sets: The Uniqueness Enforcer</a:t>
            </a:r>
            <a:endParaRPr lang="en-US" dirty="0"/>
          </a:p>
          <a:p>
            <a:pPr lvl="1"/>
            <a:r>
              <a:rPr lang="en-US" dirty="0"/>
              <a:t>Creating Sets and Key Properties (Unordered, Unique)</a:t>
            </a:r>
          </a:p>
          <a:p>
            <a:pPr lvl="1"/>
            <a:r>
              <a:rPr lang="en-US" i="1" dirty="0"/>
              <a:t>Interactive Exercises on Iteration and Nesting</a:t>
            </a:r>
            <a:endParaRPr lang="en-US" dirty="0"/>
          </a:p>
          <a:p>
            <a:r>
              <a:rPr lang="en-US" b="1" dirty="0"/>
              <a:t>Set Operations &amp; The Hands-On Lab</a:t>
            </a:r>
            <a:endParaRPr lang="en-US" dirty="0"/>
          </a:p>
          <a:p>
            <a:pPr lvl="1"/>
            <a:r>
              <a:rPr lang="en-US" dirty="0"/>
              <a:t>Practical Set Operations: Union, Intersection, Difference</a:t>
            </a:r>
          </a:p>
          <a:p>
            <a:pPr lvl="1"/>
            <a:r>
              <a:rPr lang="en-US" dirty="0"/>
              <a:t>Use Cases: When to Use a Set vs. a List</a:t>
            </a:r>
          </a:p>
          <a:p>
            <a:pPr lvl="1"/>
            <a:r>
              <a:rPr lang="en-US" b="1" dirty="0"/>
              <a:t>Hands-On Lab: The Contact Book Application</a:t>
            </a:r>
            <a:endParaRPr lang="en-US" dirty="0"/>
          </a:p>
          <a:p>
            <a:pPr lvl="1"/>
            <a:r>
              <a:rPr lang="en-US" dirty="0"/>
              <a:t>Q&amp;A and Wrap-up</a:t>
            </a:r>
          </a:p>
        </p:txBody>
      </p:sp>
    </p:spTree>
    <p:extLst>
      <p:ext uri="{BB962C8B-B14F-4D97-AF65-F5344CB8AC3E}">
        <p14:creationId xmlns:p14="http://schemas.microsoft.com/office/powerpoint/2010/main" val="4265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Ultimate Filing Cabinet - Dictionaries</a:t>
            </a:r>
            <a:br>
              <a:rPr lang="en-US" b="1" dirty="0"/>
            </a:br>
            <a:r>
              <a:rPr lang="en-US" sz="2400" b="1" dirty="0"/>
              <a:t>Beyond the Index: Key-Value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Imagine a filing cabinet. You don't find a file by knowing it's the "5th file from the front." You look for it by its label, like "Project Alpha" or "Client XYZ."</a:t>
            </a:r>
          </a:p>
          <a:p>
            <a:pPr marL="0" indent="0">
              <a:buNone/>
            </a:pPr>
            <a:r>
              <a:rPr lang="en-US" dirty="0"/>
              <a:t>A Python </a:t>
            </a:r>
            <a:r>
              <a:rPr lang="en-US" b="1" dirty="0"/>
              <a:t>dictionary</a:t>
            </a:r>
            <a:r>
              <a:rPr lang="en-US" dirty="0"/>
              <a:t> works the same way. It's an </a:t>
            </a:r>
            <a:r>
              <a:rPr lang="en-US" b="1" dirty="0"/>
              <a:t>unordered</a:t>
            </a:r>
            <a:r>
              <a:rPr lang="en-US" dirty="0"/>
              <a:t> collection of </a:t>
            </a:r>
            <a:r>
              <a:rPr lang="en-US" b="1" dirty="0"/>
              <a:t>key-value pairs</a:t>
            </a:r>
            <a:r>
              <a:rPr lang="en-US" dirty="0"/>
              <a:t>.</a:t>
            </a:r>
          </a:p>
          <a:p>
            <a:pPr lvl="1"/>
            <a:endParaRPr lang="en-US" b="1" dirty="0" smtClean="0"/>
          </a:p>
          <a:p>
            <a:pPr lvl="1"/>
            <a:r>
              <a:rPr lang="en-US" b="1" dirty="0" smtClean="0"/>
              <a:t>Key</a:t>
            </a:r>
            <a:r>
              <a:rPr lang="en-US" b="1" dirty="0"/>
              <a:t>:</a:t>
            </a:r>
            <a:r>
              <a:rPr lang="en-US" dirty="0"/>
              <a:t> The unique label you use to look up data. Keys must be </a:t>
            </a:r>
            <a:r>
              <a:rPr lang="en-US" b="1" dirty="0"/>
              <a:t>immutable</a:t>
            </a:r>
            <a:r>
              <a:rPr lang="en-US" dirty="0"/>
              <a:t> (strings, numbers, and tuples are great keys; lists are not).</a:t>
            </a:r>
          </a:p>
          <a:p>
            <a:pPr lvl="1"/>
            <a:r>
              <a:rPr lang="en-US" b="1" dirty="0"/>
              <a:t>Value:</a:t>
            </a:r>
            <a:r>
              <a:rPr lang="en-US" dirty="0"/>
              <a:t> The data associated with a key. The value can be of </a:t>
            </a:r>
            <a:r>
              <a:rPr lang="en-US" b="1" dirty="0"/>
              <a:t>any data type</a:t>
            </a:r>
            <a:r>
              <a:rPr lang="en-US" dirty="0"/>
              <a:t>—a string, a number, a list, even another dictionary.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Dictionaries </a:t>
            </a:r>
            <a:r>
              <a:rPr lang="en-US" dirty="0"/>
              <a:t>are enclosed in curly braces {}.</a:t>
            </a:r>
          </a:p>
        </p:txBody>
      </p:sp>
    </p:spTree>
    <p:extLst>
      <p:ext uri="{BB962C8B-B14F-4D97-AF65-F5344CB8AC3E}">
        <p14:creationId xmlns:p14="http://schemas.microsoft.com/office/powerpoint/2010/main" val="41285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 A simple dictionary representing a user</a:t>
            </a:r>
          </a:p>
          <a:p>
            <a:pPr marL="0" indent="0">
              <a:buNone/>
            </a:pPr>
            <a:r>
              <a:rPr lang="en-US" dirty="0"/>
              <a:t>user = {</a:t>
            </a:r>
          </a:p>
          <a:p>
            <a:pPr marL="0" indent="0">
              <a:buNone/>
            </a:pPr>
            <a:r>
              <a:rPr lang="en-US" dirty="0"/>
              <a:t>    "username": "</a:t>
            </a:r>
            <a:r>
              <a:rPr lang="en-US" dirty="0" err="1"/>
              <a:t>ada_lovelace</a:t>
            </a:r>
            <a:r>
              <a:rPr lang="en-US" dirty="0"/>
              <a:t>",</a:t>
            </a:r>
          </a:p>
          <a:p>
            <a:pPr marL="0" indent="0">
              <a:buNone/>
            </a:pPr>
            <a:r>
              <a:rPr lang="en-US" dirty="0"/>
              <a:t>    "email": "ada@example.com",</a:t>
            </a:r>
          </a:p>
          <a:p>
            <a:pPr marL="0" indent="0">
              <a:buNone/>
            </a:pPr>
            <a:r>
              <a:rPr lang="en-US" dirty="0"/>
              <a:t>    "id": 1815,</a:t>
            </a:r>
          </a:p>
          <a:p>
            <a:pPr marL="0" indent="0">
              <a:buNone/>
            </a:pPr>
            <a:r>
              <a:rPr lang="en-US" dirty="0"/>
              <a:t>    "</a:t>
            </a:r>
            <a:r>
              <a:rPr lang="en-US" dirty="0" err="1"/>
              <a:t>is_active</a:t>
            </a:r>
            <a:r>
              <a:rPr lang="en-US" dirty="0"/>
              <a:t>": True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231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Create / Update (They are the same operation!)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/>
              <a:t>You </a:t>
            </a:r>
            <a:r>
              <a:rPr lang="en-US" sz="1800" dirty="0"/>
              <a:t>can add a new key-value pair or update an existing one using square bracket assignment</a:t>
            </a:r>
            <a:r>
              <a:rPr lang="en-US" sz="1800" dirty="0" smtClean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Create a new key-value pair</a:t>
            </a:r>
          </a:p>
          <a:p>
            <a:pPr marL="0" indent="0">
              <a:buNone/>
            </a:pPr>
            <a:r>
              <a:rPr lang="en-US" sz="1800" dirty="0"/>
              <a:t>user["</a:t>
            </a:r>
            <a:r>
              <a:rPr lang="en-US" sz="1800" dirty="0" err="1"/>
              <a:t>last_login</a:t>
            </a:r>
            <a:r>
              <a:rPr lang="en-US" sz="1800" dirty="0"/>
              <a:t>"] = "2025-08-20"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# Update an existing value</a:t>
            </a:r>
          </a:p>
          <a:p>
            <a:pPr marL="0" indent="0">
              <a:buNone/>
            </a:pPr>
            <a:r>
              <a:rPr lang="en-US" sz="1800" dirty="0"/>
              <a:t>user["email"] = "ada.lovelace@newdomain.com"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print(user)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74056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Read /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 </a:t>
            </a:r>
            <a:r>
              <a:rPr lang="en-US" dirty="0" smtClean="0"/>
              <a:t>You </a:t>
            </a:r>
            <a:r>
              <a:rPr lang="en-US" dirty="0"/>
              <a:t>access a value by its key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print(user["username"]) </a:t>
            </a:r>
            <a:r>
              <a:rPr lang="en-US" dirty="0" smtClean="0"/>
              <a:t># </a:t>
            </a:r>
            <a:r>
              <a:rPr lang="en-US" dirty="0"/>
              <a:t>Output: </a:t>
            </a:r>
            <a:r>
              <a:rPr lang="en-US" dirty="0" err="1" smtClean="0"/>
              <a:t>ada_lovelace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Danger Zone:</a:t>
            </a:r>
            <a:r>
              <a:rPr lang="en-US" dirty="0"/>
              <a:t> If you try to access a key that doesn't exist, you'll get a </a:t>
            </a:r>
            <a:r>
              <a:rPr lang="en-US" dirty="0" err="1"/>
              <a:t>KeyError</a:t>
            </a:r>
            <a:r>
              <a:rPr lang="en-US" dirty="0"/>
              <a:t>, which will crash your program.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Safe Access with .get()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543107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</a:t>
            </a:r>
            <a:r>
              <a:rPr lang="en-US" sz="2800" dirty="0"/>
              <a:t> .get() method is the preferred way to access data safely. It returns the value if the key exists, or None (a special null value) if it doesn't. You can also provide a default value</a:t>
            </a:r>
            <a:r>
              <a:rPr lang="en-US" sz="280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4411" y="2249486"/>
            <a:ext cx="4952999" cy="3800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# Safe access</a:t>
            </a:r>
          </a:p>
          <a:p>
            <a:pPr marL="0" indent="0">
              <a:buNone/>
            </a:pPr>
            <a:r>
              <a:rPr lang="en-US" b="1" dirty="0"/>
              <a:t>location = </a:t>
            </a:r>
            <a:r>
              <a:rPr lang="en-US" b="1" dirty="0" err="1"/>
              <a:t>user.get</a:t>
            </a:r>
            <a:r>
              <a:rPr lang="en-US" b="1" dirty="0"/>
              <a:t>("location")</a:t>
            </a:r>
          </a:p>
          <a:p>
            <a:pPr marL="0" indent="0">
              <a:buNone/>
            </a:pPr>
            <a:r>
              <a:rPr lang="en-US" b="1" dirty="0"/>
              <a:t>print(location) # Output: None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 Safe access with a default value</a:t>
            </a:r>
          </a:p>
          <a:p>
            <a:pPr marL="0" indent="0">
              <a:buNone/>
            </a:pPr>
            <a:r>
              <a:rPr lang="en-US" b="1" dirty="0"/>
              <a:t>location = </a:t>
            </a:r>
            <a:r>
              <a:rPr lang="en-US" b="1" dirty="0" err="1"/>
              <a:t>user.get</a:t>
            </a:r>
            <a:r>
              <a:rPr lang="en-US" b="1" dirty="0"/>
              <a:t>("location", "Location not specified")</a:t>
            </a:r>
          </a:p>
          <a:p>
            <a:pPr marL="0" indent="0">
              <a:buNone/>
            </a:pPr>
            <a:r>
              <a:rPr lang="en-US" b="1" dirty="0"/>
              <a:t>print(location) # Output: Location not specified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mtClean="0"/>
              <a:t>Use </a:t>
            </a:r>
            <a:r>
              <a:rPr lang="en-US" dirty="0"/>
              <a:t>the del keyword or the .pop() method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del</a:t>
            </a:r>
          </a:p>
          <a:p>
            <a:pPr marL="0" indent="0">
              <a:buNone/>
            </a:pPr>
            <a:r>
              <a:rPr lang="en-US" dirty="0"/>
              <a:t>del user["</a:t>
            </a:r>
            <a:r>
              <a:rPr lang="en-US" dirty="0" err="1"/>
              <a:t>is_active</a:t>
            </a:r>
            <a:r>
              <a:rPr lang="en-US" dirty="0"/>
              <a:t>"]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Using .pop() - it removes the pair and returns the value</a:t>
            </a:r>
          </a:p>
          <a:p>
            <a:pPr marL="0" indent="0">
              <a:buNone/>
            </a:pPr>
            <a:r>
              <a:rPr lang="en-US" dirty="0" err="1"/>
              <a:t>user_id</a:t>
            </a:r>
            <a:r>
              <a:rPr lang="en-US" dirty="0"/>
              <a:t> = </a:t>
            </a:r>
            <a:r>
              <a:rPr lang="en-US" dirty="0" err="1"/>
              <a:t>user.pop</a:t>
            </a:r>
            <a:r>
              <a:rPr lang="en-US" dirty="0"/>
              <a:t>("id")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f"Removed</a:t>
            </a:r>
            <a:r>
              <a:rPr lang="en-US" dirty="0"/>
              <a:t> user with ID: {</a:t>
            </a:r>
            <a:r>
              <a:rPr lang="en-US" dirty="0" err="1"/>
              <a:t>user_id</a:t>
            </a:r>
            <a:r>
              <a:rPr lang="en-US" dirty="0"/>
              <a:t>}")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6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1256</TotalTime>
  <Words>1070</Words>
  <Application>Microsoft Office PowerPoint</Application>
  <PresentationFormat>Widescreen</PresentationFormat>
  <Paragraphs>201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Tw Cen MT</vt:lpstr>
      <vt:lpstr>Circuit</vt:lpstr>
      <vt:lpstr>Module 1: Core Python &amp; Data</vt:lpstr>
      <vt:lpstr>Python's Collections (Part 2): Dictionaries &amp; Sets</vt:lpstr>
      <vt:lpstr>Today's Agenda</vt:lpstr>
      <vt:lpstr>The Ultimate Filing Cabinet - Dictionaries Beyond the Index: Key-Value Pairs</vt:lpstr>
      <vt:lpstr>PowerPoint Presentation</vt:lpstr>
      <vt:lpstr>Create / Update (They are the same operation!)</vt:lpstr>
      <vt:lpstr>Read / Access</vt:lpstr>
      <vt:lpstr>Safe Access with .get() </vt:lpstr>
      <vt:lpstr>Delete</vt:lpstr>
      <vt:lpstr>In-Class Exercise: Car Inventory</vt:lpstr>
      <vt:lpstr>Advanced Dictionaries</vt:lpstr>
      <vt:lpstr>PowerPoint Presentation</vt:lpstr>
      <vt:lpstr>Nesting: Building Complex Structures</vt:lpstr>
      <vt:lpstr>In-Class Exercise: Course Roster</vt:lpstr>
      <vt:lpstr>Introduction to Sets: The Uniqueness Enforcer</vt:lpstr>
      <vt:lpstr>PowerPoint Presentation</vt:lpstr>
      <vt:lpstr>Set Operations</vt:lpstr>
      <vt:lpstr>Use Cases: When to use a Set vs. a List</vt:lpstr>
      <vt:lpstr>In-Class Exercise: Skill Comparison</vt:lpstr>
      <vt:lpstr>Hands-On Lab: The Contact Book</vt:lpstr>
      <vt:lpstr>Part 1: Setup</vt:lpstr>
      <vt:lpstr>Part 2: Viewing All Contacts</vt:lpstr>
      <vt:lpstr>Part 3: Adding or Updating a Contact</vt:lpstr>
      <vt:lpstr>Part 4: Searching for a Contact</vt:lpstr>
      <vt:lpstr>Part 5: Deleting a Contact</vt:lpstr>
      <vt:lpstr>Challenge / Bonus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71</cp:revision>
  <dcterms:created xsi:type="dcterms:W3CDTF">2025-08-15T11:55:55Z</dcterms:created>
  <dcterms:modified xsi:type="dcterms:W3CDTF">2025-08-21T11:22:43Z</dcterms:modified>
</cp:coreProperties>
</file>