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21" r:id="rId4"/>
    <p:sldId id="259" r:id="rId5"/>
    <p:sldId id="263" r:id="rId6"/>
    <p:sldId id="260" r:id="rId7"/>
    <p:sldId id="261" r:id="rId8"/>
    <p:sldId id="328" r:id="rId9"/>
    <p:sldId id="264" r:id="rId10"/>
    <p:sldId id="265" r:id="rId11"/>
    <p:sldId id="266" r:id="rId12"/>
    <p:sldId id="267" r:id="rId13"/>
    <p:sldId id="281" r:id="rId14"/>
    <p:sldId id="316" r:id="rId15"/>
    <p:sldId id="283" r:id="rId16"/>
    <p:sldId id="269" r:id="rId17"/>
    <p:sldId id="277" r:id="rId18"/>
    <p:sldId id="279" r:id="rId19"/>
    <p:sldId id="280" r:id="rId20"/>
    <p:sldId id="317" r:id="rId21"/>
    <p:sldId id="324" r:id="rId22"/>
    <p:sldId id="319" r:id="rId23"/>
    <p:sldId id="318" r:id="rId24"/>
    <p:sldId id="294" r:id="rId25"/>
    <p:sldId id="290" r:id="rId26"/>
    <p:sldId id="304" r:id="rId27"/>
    <p:sldId id="286" r:id="rId28"/>
    <p:sldId id="298" r:id="rId29"/>
    <p:sldId id="285" r:id="rId30"/>
    <p:sldId id="327" r:id="rId31"/>
    <p:sldId id="287" r:id="rId32"/>
    <p:sldId id="303" r:id="rId33"/>
    <p:sldId id="292" r:id="rId34"/>
    <p:sldId id="326" r:id="rId35"/>
    <p:sldId id="299" r:id="rId36"/>
    <p:sldId id="322" r:id="rId37"/>
    <p:sldId id="330" r:id="rId38"/>
    <p:sldId id="32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7EFEF-B212-D14E-AC06-77647C4AD7B8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D8047-C735-7F46-9D68-589698CD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Data changes over time</a:t>
            </a:r>
          </a:p>
          <a:p>
            <a:r>
              <a:rPr lang="en-US" sz="3600" dirty="0"/>
              <a:t>Need a sustainable source of new labeled data</a:t>
            </a:r>
          </a:p>
          <a:p>
            <a:r>
              <a:rPr lang="en-US" sz="3600" dirty="0"/>
              <a:t>Need to continually update training sets</a:t>
            </a:r>
          </a:p>
          <a:p>
            <a:r>
              <a:rPr lang="en-US" sz="3600" dirty="0"/>
              <a:t>Need to retrain transform and models periodically – as often as every few hours!</a:t>
            </a:r>
          </a:p>
          <a:p>
            <a:pPr lvl="1"/>
            <a:r>
              <a:rPr lang="en-US" sz="3200" dirty="0"/>
              <a:t>Automate it!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88DE6-3B4C-D740-B5E6-8AE1FAE0E7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5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08DB-B915-A187-AD8F-8AF33DC8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CCB2-3FEB-A6C2-44CC-5C08D2E5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80AD-7FBB-5DF4-B196-B5F4C288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BFDC-E18D-FE4F-8C1D-1AEBFB68EDCB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C0D8-8715-CC6B-4D50-511B457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2A27-1A00-A073-0819-6F43E1C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645C-CF93-844D-0124-B79EE81E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DF0C5-D927-6CC7-5821-EFFDDF12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7737-B035-4B8D-C36B-50807B19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CBC-2065-7A40-9D83-BDBD9DDC7185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6CD9-902A-0224-3627-DA005DC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3B33-C89F-3CC0-278D-94C3B4AA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4F8AF-0360-E880-6439-CDCE77B0D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BB7D0-142D-3425-3C2A-EA6466F03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7C38-6C4F-985C-790A-30E5A203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6B8-C15E-CE42-8C1A-40919552A138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35B3-20BE-6821-2B12-9AEF1404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3455-1064-802B-276D-46F4C66F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2EC6-DC8B-2334-F590-940D02AA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F200-B49F-5567-9AC0-1E710C6C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0901-64E4-7C18-37FC-9CED8FED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0F0E-9AAA-DD43-AEC2-2DF9F7AF0CCB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01C5-EA39-6CC1-732C-24D04F3E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7DDA-A927-F075-CD4C-087CF8C1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5FE6-9380-86D0-841C-5E9ABA24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58F33-EA5A-94DD-4BC8-F53D8859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4075-8E0B-864E-5E1F-5AEAB210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E797-8EF2-1246-A9A9-D4055E86E5C7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07CA-EEC5-B206-6BEA-ADE980E0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BC36-1DBD-3CD2-5ED7-41E5287B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0AEE-B785-EE11-512A-030E7DB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D72A-A18F-5A06-8E09-FD96D40F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D731-2043-960B-79F6-A843B698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BF9DE-3B50-9068-83C3-B77D10D1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0428-2E89-F946-A016-DF13CC17EA84}" type="datetime1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6DB52-03EA-6F5C-CA17-86528C6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C389-778B-7D1B-7C31-B8B16FF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C82-5D33-8732-6CCE-6D4EEB92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435D1-4660-C9DB-6729-0F528320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CC0B-A991-667A-B60E-58EF0BFD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0D575-853E-7635-CC38-7086E3DC9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93C74-FDF0-6A6C-66CE-1AFFB253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E1F7-2426-1A80-8D3A-A1D7315C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FC82-1492-9746-A77F-6B8D484E7B2C}" type="datetime1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6554-4558-4B24-7444-2284AF55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23917-B181-24A5-77DD-C0094BF3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579-BE4D-15E4-9EFE-7C37C546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37B5E-AA26-FB3D-C258-B4B735D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1BD-2D86-504A-8FA1-2C961BC7F3EE}" type="datetime1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1788E-29EB-3B81-6862-59EE381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F93B4-BCC1-6063-6DE9-E726D12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B9B39-CF0C-05AB-F317-A498908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236E-F340-F946-BCE4-1F91969623B3}" type="datetime1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A26C7-AE97-2B36-A36A-E782DE29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C7E6-0CBE-7D4F-CA12-9AC2E146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F5FA-DEE7-FFA2-3A7A-AB3C1D27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497B-0A9A-4B95-2C2C-EEC3DBD6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DD10E-F351-CF33-6771-D256168F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78B9-626F-4606-5189-67E1E61D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78D2-0ADF-0346-9192-C4FFAB11BA47}" type="datetime1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CD0-3BBC-BF72-A519-2E971F5A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E414-763B-E3B1-2AAF-FC142F35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1700-F07C-7FE4-EF5D-0C8C4D43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AEE22-CE19-FA94-44BA-70BE51B8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16C8-630B-8705-35C9-4A8C34C1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269E-DA41-17DD-0979-B703ABF5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1E69-485D-ED4D-9CC1-A2ECD2BB3DF8}" type="datetime1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706A7-DD21-3B36-E6D7-63F00B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44F9-5207-0156-4D25-E296AAD8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msoe.ed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SOE-U-BK_RD">
            <a:hlinkClick r:id="rId13"/>
            <a:extLst>
              <a:ext uri="{FF2B5EF4-FFF2-40B4-BE49-F238E27FC236}">
                <a16:creationId xmlns:a16="http://schemas.microsoft.com/office/drawing/2014/main" id="{50B44B61-564B-651C-ABF2-3F9C0C32DE7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94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FCE7A-4588-A6B0-D325-EEE2456A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6250-B477-FF1A-B13A-F76B4422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45E1-C130-2ACB-67BF-110285337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06F04-2FA6-A74B-90FD-9B71D3D238AD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763D-4A9C-26D3-F372-70457255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5611-FA49-9FFE-6F06-52414A7D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hlinkClick r:id="rId15"/>
            <a:extLst>
              <a:ext uri="{FF2B5EF4-FFF2-40B4-BE49-F238E27FC236}">
                <a16:creationId xmlns:a16="http://schemas.microsoft.com/office/drawing/2014/main" id="{AFE978A4-7786-CFA1-3694-80CAADB7A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088"/>
            <a:ext cx="862455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ites.google.com/site/jjjcphone/iphone-evolu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lg.uwaterloo.ca/~gvcormac/treccorpus07/about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a Realistic ML System for Spam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CS4981 ML Production Systems</a:t>
            </a:r>
          </a:p>
          <a:p>
            <a:r>
              <a:rPr lang="en-US" dirty="0"/>
              <a:t>RJ Nowling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9B766-C931-6532-3495-01E8F6DD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0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1464-B302-A24E-8CA9-C93D1439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63A9-38A7-4440-A3AA-19325B56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Raw data needs to be transformed into features;</a:t>
            </a:r>
          </a:p>
          <a:p>
            <a:pPr marL="0" indent="0" algn="ctr">
              <a:buNone/>
            </a:pPr>
            <a:r>
              <a:rPr lang="en-US" sz="4400" dirty="0"/>
              <a:t>feature engineering code and state needs to be deployed along with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7D667-A6BC-EC0A-4ADF-F4860628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8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AB390-645B-A549-8C47-8202A98289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44366" y="685800"/>
            <a:ext cx="8103269" cy="54864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4015E9-2CFE-4AC8-385E-2677B6BA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6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3038-827F-9842-9A93-FD6A97FF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Classification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45D27-C280-5F4C-B1DC-06ECC6EC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Output type (binary vs probability)</a:t>
            </a:r>
          </a:p>
          <a:p>
            <a:r>
              <a:rPr lang="en-US" sz="4000" dirty="0"/>
              <a:t>Ease of Achieving High Accuracies</a:t>
            </a:r>
          </a:p>
          <a:p>
            <a:r>
              <a:rPr lang="en-US" sz="4000" dirty="0"/>
              <a:t>Interpretability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443E9-08B6-A3C3-B4DC-8754EFC6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3038-827F-9842-9A93-FD6A97FF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45D27-C280-5F4C-B1DC-06ECC6EC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Output type (binary vs probability)</a:t>
            </a:r>
          </a:p>
          <a:p>
            <a:r>
              <a:rPr lang="en-US" sz="4000" dirty="0"/>
              <a:t>Ease of Achieving High Accuracies</a:t>
            </a:r>
          </a:p>
          <a:p>
            <a:r>
              <a:rPr lang="en-US" sz="4000" dirty="0"/>
              <a:t>Interpretability</a:t>
            </a:r>
          </a:p>
          <a:p>
            <a:r>
              <a:rPr lang="en-US" sz="4000" dirty="0">
                <a:solidFill>
                  <a:srgbClr val="C00000"/>
                </a:solidFill>
              </a:rPr>
              <a:t>Resources (time, CPU, GPU, memory, storage) needed for training and prediction</a:t>
            </a:r>
          </a:p>
          <a:p>
            <a:r>
              <a:rPr lang="en-US" sz="4000" dirty="0">
                <a:solidFill>
                  <a:srgbClr val="C00000"/>
                </a:solidFill>
              </a:rPr>
              <a:t>Resulting model size</a:t>
            </a:r>
          </a:p>
          <a:p>
            <a:r>
              <a:rPr lang="en-US" sz="4000" dirty="0">
                <a:solidFill>
                  <a:srgbClr val="C00000"/>
                </a:solidFill>
              </a:rPr>
              <a:t>Availability (or ease) of implementation and maintenance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8F3B4-464F-ABC7-6A86-8D1E066F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7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663548-78FC-E44E-AB6C-6823775B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68" y="685800"/>
            <a:ext cx="8896865" cy="5486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7CE50C-DA11-977D-A831-13ED06CB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5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8A0FB-8FD5-044F-83E4-B7C8B944F39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46454" y="685800"/>
            <a:ext cx="8899092" cy="54864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C17656-31B0-71E9-488D-4553E2DC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3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2317-75BD-9E4D-9A69-D4BE3ED9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E309-E185-CC40-85BC-B67218EB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We need to consider factors beyond accuracy when choosing which ML algorithms to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91E34-A168-0715-2FFB-35CD68F9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8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EEF8E-564F-F445-BDD3-33726DC1E9E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28800" y="228600"/>
            <a:ext cx="8534400" cy="64008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9B075C-A8FD-EC4A-9226-43563413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0A15-A329-5B40-9D19-4D2A0DC3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Weights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C298ED-4F90-6B49-9DD9-BDFE7B493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341533"/>
            <a:ext cx="7315200" cy="5486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7B1B5-CABF-9A14-4ECB-14CA6E60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FD838-FA4D-4D4B-AA64-424955A4C81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73138" y="228600"/>
            <a:ext cx="10245725" cy="64008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2D3862-2BE7-6261-12C4-0FCFE230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6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D029-E6D1-2040-9B27-407A92F8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90F8-2B5E-344C-B250-0219773C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 ML-based system for identifying spam</a:t>
            </a:r>
          </a:p>
          <a:p>
            <a:r>
              <a:rPr lang="en-US" sz="3600" dirty="0"/>
              <a:t>Justify design with insights from running production machine learning systems</a:t>
            </a:r>
          </a:p>
          <a:p>
            <a:r>
              <a:rPr lang="en-US" sz="3600" dirty="0"/>
              <a:t>Use an iterative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7652F-EFB0-D7AA-88B1-CE50AFAC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73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CA98-0CDD-614E-8A5C-2B378EF8AF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578224"/>
            <a:ext cx="10515600" cy="584947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From </a:t>
            </a:r>
            <a:r>
              <a:rPr lang="en-US" sz="1800" b="1" dirty="0" err="1">
                <a:latin typeface="Monaco" pitchFamily="2" charset="77"/>
              </a:rPr>
              <a:t>xlvwscs@net.il</a:t>
            </a:r>
            <a:r>
              <a:rPr lang="en-US" sz="1800" b="1" dirty="0">
                <a:latin typeface="Monaco" pitchFamily="2" charset="77"/>
              </a:rPr>
              <a:t>  Wed Apr 11 21:18:50 2007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Return-Path: xlvwscs@net.il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Received: from DSL217-132-183-148.bb.netvision.net.il (89-139-22-235.bb.netvision.net.il [89.139.22.235])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    by </a:t>
            </a:r>
            <a:r>
              <a:rPr lang="en-US" sz="1800" b="1" dirty="0" err="1">
                <a:latin typeface="Monaco" pitchFamily="2" charset="77"/>
              </a:rPr>
              <a:t>speedy.uwaterloo.ca</a:t>
            </a:r>
            <a:r>
              <a:rPr lang="en-US" sz="1800" b="1" dirty="0">
                <a:latin typeface="Monaco" pitchFamily="2" charset="77"/>
              </a:rPr>
              <a:t> (8.12.8/8.12.5) with ESMTP id l3C1Im0I024199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    for &lt;</a:t>
            </a:r>
            <a:r>
              <a:rPr lang="en-US" sz="1800" b="1" dirty="0" err="1">
                <a:latin typeface="Monaco" pitchFamily="2" charset="77"/>
              </a:rPr>
              <a:t>gnitpick@speedy.uwaterloo.ca</a:t>
            </a:r>
            <a:r>
              <a:rPr lang="en-US" sz="1800" b="1" dirty="0">
                <a:latin typeface="Monaco" pitchFamily="2" charset="77"/>
              </a:rPr>
              <a:t>&gt;; Wed, 11 Apr 2007 21:18:49 -0400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From: "repairs" xlvwscs@net.il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To: gnitpick@speedy.uwaterloo.ca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Subject: Secure Web-Form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Date:     Thu, 12 Apr 2007 04:18:33 -0300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MIME-Version: 1.0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Content-Type: multipart/related;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    boundary="----=_NextPart_000_0004_01C77CB9.A20DDD00"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X-Mailer: Microsoft Office Outlook, Build 11.0.5510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Thread-Index: Acd8uaINCus5OCPWRZ2d2pVdMAveNQ==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X-</a:t>
            </a:r>
            <a:r>
              <a:rPr lang="en-US" sz="1800" b="1" dirty="0" err="1">
                <a:latin typeface="Monaco" pitchFamily="2" charset="77"/>
              </a:rPr>
              <a:t>MimeOLE</a:t>
            </a:r>
            <a:r>
              <a:rPr lang="en-US" sz="1800" b="1" dirty="0">
                <a:latin typeface="Monaco" pitchFamily="2" charset="77"/>
              </a:rPr>
              <a:t>: Produced By Microsoft </a:t>
            </a:r>
            <a:r>
              <a:rPr lang="en-US" sz="1800" b="1" dirty="0" err="1">
                <a:latin typeface="Monaco" pitchFamily="2" charset="77"/>
              </a:rPr>
              <a:t>MimeOLE</a:t>
            </a:r>
            <a:r>
              <a:rPr lang="en-US" sz="1800" b="1" dirty="0">
                <a:latin typeface="Monaco" pitchFamily="2" charset="77"/>
              </a:rPr>
              <a:t> V6.00.2900.2869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Message-Id: &lt;FC6B2A13C68B036.F7152FB58C@net.il&gt;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9AAAA4-BC6E-E338-F9EB-D511A820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7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CA98-0CDD-614E-8A5C-2B378EF8AF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578224"/>
            <a:ext cx="10515600" cy="584947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From: "repairs" xlvwscs@net.il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X-Mailer: Microsoft Office Outlook, Build 11.0.5510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D0446-DAFD-1124-32CA-595882D9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2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E599-7C60-D542-BB9E-4E1347E648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618565"/>
            <a:ext cx="10515600" cy="555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Domains</a:t>
            </a:r>
          </a:p>
          <a:p>
            <a:pPr marL="0" indent="0">
              <a:buNone/>
            </a:pPr>
            <a:endParaRPr lang="en-US" sz="1400" b="1" dirty="0">
              <a:latin typeface="Monaco" pitchFamily="2" charset="77"/>
            </a:endParaRPr>
          </a:p>
          <a:p>
            <a:pPr marL="457200" lvl="1" indent="0">
              <a:buNone/>
            </a:pPr>
            <a:r>
              <a:rPr lang="en-US" b="1" dirty="0" err="1">
                <a:latin typeface="Monaco" pitchFamily="2" charset="77"/>
              </a:rPr>
              <a:t>net.il</a:t>
            </a:r>
            <a:r>
              <a:rPr lang="en-US" b="1" dirty="0">
                <a:latin typeface="Monaco" pitchFamily="2" charset="77"/>
              </a:rPr>
              <a:t> =&gt; { </a:t>
            </a:r>
            <a:r>
              <a:rPr lang="en-US" b="1" dirty="0" err="1">
                <a:latin typeface="Monaco" pitchFamily="2" charset="77"/>
              </a:rPr>
              <a:t>net.il</a:t>
            </a:r>
            <a:r>
              <a:rPr lang="en-US" b="1" dirty="0">
                <a:latin typeface="Monaco" pitchFamily="2" charset="77"/>
              </a:rPr>
              <a:t>, </a:t>
            </a:r>
            <a:r>
              <a:rPr lang="en-US" b="1" dirty="0" err="1">
                <a:latin typeface="Monaco" pitchFamily="2" charset="77"/>
              </a:rPr>
              <a:t>il</a:t>
            </a:r>
            <a:r>
              <a:rPr lang="en-US" b="1" dirty="0">
                <a:latin typeface="Monaco" pitchFamily="2" charset="77"/>
              </a:rPr>
              <a:t> }</a:t>
            </a:r>
          </a:p>
          <a:p>
            <a:pPr marL="457200" lvl="1" indent="0">
              <a:buNone/>
            </a:pPr>
            <a:r>
              <a:rPr lang="en-US" b="1" dirty="0" err="1">
                <a:latin typeface="Monaco" pitchFamily="2" charset="77"/>
              </a:rPr>
              <a:t>amazon.co.uk</a:t>
            </a:r>
            <a:r>
              <a:rPr lang="en-US" b="1" dirty="0">
                <a:latin typeface="Monaco" pitchFamily="2" charset="77"/>
              </a:rPr>
              <a:t> =&gt; { </a:t>
            </a:r>
            <a:r>
              <a:rPr lang="en-US" b="1" dirty="0" err="1">
                <a:latin typeface="Monaco" pitchFamily="2" charset="77"/>
              </a:rPr>
              <a:t>amazon.co.uk</a:t>
            </a:r>
            <a:r>
              <a:rPr lang="en-US" b="1" dirty="0">
                <a:latin typeface="Monaco" pitchFamily="2" charset="77"/>
              </a:rPr>
              <a:t>, </a:t>
            </a:r>
            <a:r>
              <a:rPr lang="en-US" b="1" dirty="0" err="1">
                <a:latin typeface="Monaco" pitchFamily="2" charset="77"/>
              </a:rPr>
              <a:t>co.uk</a:t>
            </a:r>
            <a:r>
              <a:rPr lang="en-US" b="1" dirty="0">
                <a:latin typeface="Monaco" pitchFamily="2" charset="77"/>
              </a:rPr>
              <a:t>, </a:t>
            </a:r>
            <a:r>
              <a:rPr lang="en-US" b="1" dirty="0" err="1">
                <a:latin typeface="Monaco" pitchFamily="2" charset="77"/>
              </a:rPr>
              <a:t>uk</a:t>
            </a:r>
            <a:r>
              <a:rPr lang="en-US" b="1" dirty="0">
                <a:latin typeface="Monaco" pitchFamily="2" charset="77"/>
              </a:rPr>
              <a:t> }</a:t>
            </a:r>
          </a:p>
          <a:p>
            <a:pPr marL="457200" lvl="1" indent="0">
              <a:buNone/>
            </a:pPr>
            <a:endParaRPr lang="en-US" b="1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User Agents</a:t>
            </a:r>
          </a:p>
          <a:p>
            <a:pPr marL="0" indent="0">
              <a:buNone/>
            </a:pPr>
            <a:endParaRPr lang="en-US" sz="1400" b="1" dirty="0">
              <a:latin typeface="Monaco" pitchFamily="2" charset="77"/>
            </a:endParaRPr>
          </a:p>
          <a:p>
            <a:pPr marL="457200" lvl="1" indent="0">
              <a:buNone/>
            </a:pPr>
            <a:r>
              <a:rPr lang="en-US" b="1" dirty="0">
                <a:latin typeface="Monaco" pitchFamily="2" charset="77"/>
              </a:rPr>
              <a:t>Microsoft Office Outlook, Build 11.0.5510 =&gt;</a:t>
            </a:r>
          </a:p>
          <a:p>
            <a:pPr marL="457200" lvl="1" indent="0">
              <a:buNone/>
            </a:pPr>
            <a:br>
              <a:rPr lang="en-US" b="1" dirty="0">
                <a:latin typeface="Monaco" pitchFamily="2" charset="77"/>
              </a:rPr>
            </a:br>
            <a:r>
              <a:rPr lang="en-US" b="1" dirty="0">
                <a:latin typeface="Monaco" pitchFamily="2" charset="77"/>
              </a:rPr>
              <a:t>{ </a:t>
            </a:r>
            <a:r>
              <a:rPr lang="en-US" b="1" dirty="0" err="1">
                <a:latin typeface="Monaco" pitchFamily="2" charset="77"/>
              </a:rPr>
              <a:t>microsoft</a:t>
            </a:r>
            <a:r>
              <a:rPr lang="en-US" b="1" dirty="0">
                <a:latin typeface="Monaco" pitchFamily="2" charset="77"/>
              </a:rPr>
              <a:t>, office, outlook, build, 11, 0, 5510 }</a:t>
            </a:r>
          </a:p>
          <a:p>
            <a:pPr marL="457200" lvl="1" indent="0">
              <a:buNone/>
            </a:pPr>
            <a:endParaRPr lang="en-US" b="1" dirty="0">
              <a:latin typeface="Monaco" pitchFamily="2" charset="77"/>
            </a:endParaRPr>
          </a:p>
          <a:p>
            <a:pPr marL="457200" lvl="1" indent="0">
              <a:buNone/>
            </a:pPr>
            <a:r>
              <a:rPr lang="en-US" b="1" dirty="0">
                <a:latin typeface="Monaco" pitchFamily="2" charset="77"/>
              </a:rPr>
              <a:t>Thunderbird 1.5 (Windows/20051201) =&gt;</a:t>
            </a:r>
          </a:p>
          <a:p>
            <a:pPr marL="457200" lvl="1" indent="0">
              <a:buNone/>
            </a:pPr>
            <a:br>
              <a:rPr lang="en-US" b="1" dirty="0">
                <a:latin typeface="Monaco" pitchFamily="2" charset="77"/>
              </a:rPr>
            </a:br>
            <a:r>
              <a:rPr lang="en-US" b="1" dirty="0">
                <a:latin typeface="Monaco" pitchFamily="2" charset="77"/>
              </a:rPr>
              <a:t>{ thunderbird, 1, 5, windows, 20051201 }</a:t>
            </a:r>
          </a:p>
          <a:p>
            <a:pPr lvl="1"/>
            <a:endParaRPr lang="en-US" b="1" dirty="0">
              <a:latin typeface="Monaco" pitchFamily="2" charset="77"/>
            </a:endParaRPr>
          </a:p>
          <a:p>
            <a:endParaRPr lang="en-US" b="1" dirty="0">
              <a:latin typeface="Monaco" pitchFamily="2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FA5DB-722D-1FB4-7D1C-313119D5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9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45D36-450D-3B42-B279-2E4128E1C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2" y="228600"/>
            <a:ext cx="10379675" cy="6400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CB2872-6BB4-80AA-D2D3-E60AA952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7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871E-5328-C541-811D-C06E3155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F8FE-1D80-824C-A13B-F82E0C7F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Most model improvements come from new features,</a:t>
            </a:r>
            <a:br>
              <a:rPr lang="en-US" sz="4800" dirty="0"/>
            </a:br>
            <a:r>
              <a:rPr lang="en-US" sz="4800" dirty="0"/>
              <a:t>not new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E531-A7FD-A67F-4369-A7D9F009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3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B0A0-A4AC-3244-9324-A253332D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0DE9-DCCD-6F4A-811C-3B6D3C82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Look at user interactions to evaluate how well the product works for the user</a:t>
            </a:r>
          </a:p>
          <a:p>
            <a:r>
              <a:rPr lang="en-US" sz="3200" dirty="0"/>
              <a:t>Spam ends up in inbox (false negative)</a:t>
            </a:r>
          </a:p>
          <a:p>
            <a:pPr lvl="1"/>
            <a:r>
              <a:rPr lang="en-US" sz="3200" dirty="0"/>
              <a:t>User never reads</a:t>
            </a:r>
          </a:p>
          <a:p>
            <a:pPr lvl="1"/>
            <a:r>
              <a:rPr lang="en-US" sz="3200" dirty="0"/>
              <a:t>User deletes without reading</a:t>
            </a:r>
          </a:p>
          <a:p>
            <a:pPr lvl="1"/>
            <a:r>
              <a:rPr lang="en-US" sz="3200" dirty="0"/>
              <a:t>User deletes quickly after reading</a:t>
            </a:r>
          </a:p>
          <a:p>
            <a:pPr lvl="1"/>
            <a:r>
              <a:rPr lang="en-US" sz="3200" dirty="0"/>
              <a:t>User clicks on unsubscribe link in email</a:t>
            </a:r>
          </a:p>
          <a:p>
            <a:r>
              <a:rPr lang="en-US" sz="3200" dirty="0"/>
              <a:t>Ham ends up in spam folder (false positive)</a:t>
            </a:r>
          </a:p>
          <a:p>
            <a:pPr lvl="1"/>
            <a:r>
              <a:rPr lang="en-US" sz="3200" dirty="0"/>
              <a:t>User moves email from spam folder to inbox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99CB-1A6A-BAB7-5ACA-A0A460F9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52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364E0-6C8D-FD41-9247-259ED19F06E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95400" y="228600"/>
            <a:ext cx="9601200" cy="64008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B226EB-82AE-CF77-FF65-8CEAFCEA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43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0177-08F7-7442-8FC8-ECE3445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4C58-ED03-3043-AF5D-9368C08E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Model accuracy alone doesn't guarantee desirable behavior in the product;</a:t>
            </a:r>
          </a:p>
          <a:p>
            <a:pPr marL="0" indent="0" algn="ctr">
              <a:buNone/>
            </a:pPr>
            <a:br>
              <a:rPr lang="en-US" sz="4400" dirty="0"/>
            </a:br>
            <a:r>
              <a:rPr lang="en-US" sz="4400" dirty="0"/>
              <a:t>Need to measure business- or user-focused metrics as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1A669-8C07-A0B1-B788-A7097254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5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AB390-645B-A549-8C47-8202A98289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23668" y="685800"/>
            <a:ext cx="10144665" cy="54864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E731B1-5EBF-A067-0E83-4601E58C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053EDE-FB2A-C440-8C82-F33512D7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685800"/>
            <a:ext cx="11637819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17DCF-6134-E648-AE09-C500E0450DEB}"/>
              </a:ext>
            </a:extLst>
          </p:cNvPr>
          <p:cNvSpPr txBox="1"/>
          <p:nvPr/>
        </p:nvSpPr>
        <p:spPr>
          <a:xfrm>
            <a:off x="484094" y="6427694"/>
            <a:ext cx="4942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err="1">
                <a:hlinkClick r:id="rId4"/>
              </a:rPr>
              <a:t>sites.google.com</a:t>
            </a:r>
            <a:r>
              <a:rPr lang="en-US" sz="1600" dirty="0">
                <a:hlinkClick r:id="rId4"/>
              </a:rPr>
              <a:t>/site/</a:t>
            </a:r>
            <a:r>
              <a:rPr lang="en-US" sz="1600" dirty="0" err="1">
                <a:hlinkClick r:id="rId4"/>
              </a:rPr>
              <a:t>jjjcphone</a:t>
            </a:r>
            <a:r>
              <a:rPr lang="en-US" sz="1600" dirty="0">
                <a:hlinkClick r:id="rId4"/>
              </a:rPr>
              <a:t>/</a:t>
            </a:r>
            <a:r>
              <a:rPr lang="en-US" sz="1600" dirty="0" err="1">
                <a:hlinkClick r:id="rId4"/>
              </a:rPr>
              <a:t>iphone</a:t>
            </a:r>
            <a:r>
              <a:rPr lang="en-US" sz="1600" dirty="0">
                <a:hlinkClick r:id="rId4"/>
              </a:rPr>
              <a:t>-evolution</a:t>
            </a: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7E99D6-AB51-83C4-8F0D-F54B58EE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8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6D77-64BA-574A-8933-391EB0C1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A43E-DD1B-5E46-A035-B17CCCAF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trec07p</a:t>
            </a:r>
            <a:r>
              <a:rPr lang="en-US" sz="3600" dirty="0"/>
              <a:t> – University of Waterloo</a:t>
            </a:r>
          </a:p>
          <a:p>
            <a:r>
              <a:rPr lang="en-US" sz="3600" dirty="0"/>
              <a:t>~ 75k emails from between April and July 2007</a:t>
            </a:r>
          </a:p>
          <a:p>
            <a:pPr lvl="1"/>
            <a:r>
              <a:rPr lang="en-US" sz="3600" dirty="0"/>
              <a:t>~25k ham</a:t>
            </a:r>
          </a:p>
          <a:p>
            <a:pPr lvl="1"/>
            <a:r>
              <a:rPr lang="en-US" sz="3600" dirty="0"/>
              <a:t>~50k spam</a:t>
            </a:r>
          </a:p>
          <a:p>
            <a:r>
              <a:rPr lang="en-US" sz="3600" dirty="0"/>
              <a:t>Used 75% for training, 25% for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0DF24-B96A-8463-CF85-57E0A1F6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7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070485-3C4F-8546-ACB3-DBAD5F5088F2}"/>
              </a:ext>
            </a:extLst>
          </p:cNvPr>
          <p:cNvSpPr txBox="1"/>
          <p:nvPr/>
        </p:nvSpPr>
        <p:spPr>
          <a:xfrm>
            <a:off x="1107141" y="1207267"/>
            <a:ext cx="4204447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Apple is pleased to announce the release of its new iPhone X.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iPhone X includes the new </a:t>
            </a:r>
            <a:r>
              <a:rPr lang="en-US" sz="3200" dirty="0" err="1"/>
              <a:t>FaceID</a:t>
            </a:r>
            <a:r>
              <a:rPr lang="en-US" sz="3200" dirty="0"/>
              <a:t> feature – unlock your phone with just a glance.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5395F-AC47-8843-A4B1-8B39DF37EA71}"/>
              </a:ext>
            </a:extLst>
          </p:cNvPr>
          <p:cNvSpPr txBox="1"/>
          <p:nvPr/>
        </p:nvSpPr>
        <p:spPr>
          <a:xfrm>
            <a:off x="6947647" y="1202027"/>
            <a:ext cx="3745675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Buy the new iPhone X for 25% off!!!  Special price for special customers. Straight from the factory.  Don't miss this incredible offer!!!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AD200-C463-1735-B0CE-C89DEE37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8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090-D1A3-4A42-B3F8-64748255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F3B4-DC4F-194E-9FF3-3646F482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Data will most likely change over time;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ML components need to be updated periodically and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98C1C-DA2F-408F-E9A8-A709385A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1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AB390-645B-A549-8C47-8202A98289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31782" y="685800"/>
            <a:ext cx="10928436" cy="54864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D0434C-6B9F-C639-1D6D-475DE3CC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09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CDC3-3B20-6440-8B53-ECB6E06A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1DEE-583A-AF4C-81DF-37E4E976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Machine learning can fail</a:t>
            </a:r>
          </a:p>
          <a:p>
            <a:pPr lvl="1"/>
            <a:r>
              <a:rPr lang="en-US" sz="3200" dirty="0"/>
              <a:t>Data can become corrupted</a:t>
            </a:r>
          </a:p>
          <a:p>
            <a:pPr lvl="1"/>
            <a:r>
              <a:rPr lang="en-US" sz="3200" dirty="0"/>
              <a:t>Malicious data designed to disrupt model</a:t>
            </a:r>
          </a:p>
          <a:p>
            <a:pPr lvl="1"/>
            <a:r>
              <a:rPr lang="en-US" sz="3200" dirty="0"/>
              <a:t>Software bugs</a:t>
            </a:r>
          </a:p>
          <a:p>
            <a:r>
              <a:rPr lang="en-US" sz="3600" dirty="0"/>
              <a:t>Blind automated deployment can lead to disasters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16933-1B6D-C9E3-C884-5A459BE6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20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0177-08F7-7442-8FC8-ECE3445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4C58-ED03-3043-AF5D-9368C08E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We need to test models</a:t>
            </a:r>
          </a:p>
          <a:p>
            <a:pPr marL="0" indent="0" algn="ctr">
              <a:buNone/>
            </a:pPr>
            <a:r>
              <a:rPr lang="en-US" sz="4400" dirty="0"/>
              <a:t>just like we test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6C3A3-2CF0-1CCD-5C0F-C22889D3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12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AB390-645B-A549-8C47-8202A98289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50447" y="685800"/>
            <a:ext cx="11091106" cy="54864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1B9DB6-5450-1D4D-94B9-1BF7C63E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31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362-9663-B44C-868B-96AA5078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C042-8D10-2D48-A1CC-7B936EF9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Modeling is only part of building a production ML-based systems</a:t>
            </a:r>
          </a:p>
          <a:p>
            <a:r>
              <a:rPr lang="en-US" sz="3600" dirty="0"/>
              <a:t>Modeling decisions (e.g., algorithm choices) need to take system requirements and constraints into account</a:t>
            </a:r>
          </a:p>
          <a:p>
            <a:r>
              <a:rPr lang="en-US" sz="3600" dirty="0"/>
              <a:t>Designing and building a ML system requires a "holistic", integrative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9E46F-B1B9-3BA3-8744-097B8CD8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75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EC33-AC54-C606-E1BE-65A8D294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Project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870F09C-EF85-4324-3285-F244E2076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599" y="1825625"/>
            <a:ext cx="6956801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3B4B8-7924-532D-7EE0-8B9BCC30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77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4418-5EA2-6055-74DF-CC69F15C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Generalized Architecture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17C51CD-9145-12D8-8B96-75EDCD3A2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Microblogging platform (people or tags to follow)</a:t>
            </a:r>
          </a:p>
          <a:p>
            <a:r>
              <a:rPr lang="en-US" dirty="0"/>
              <a:t>Product recommendation system</a:t>
            </a:r>
          </a:p>
          <a:p>
            <a:r>
              <a:rPr lang="en-US" dirty="0"/>
              <a:t>Real estate value estimator</a:t>
            </a:r>
          </a:p>
          <a:p>
            <a:r>
              <a:rPr lang="en-US" dirty="0"/>
              <a:t>Fraud detector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8398E1-450B-6C42-0976-F68D68F91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22626" y="1690688"/>
            <a:ext cx="6049574" cy="41148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734BF-00CE-1E33-6FD9-DAE048D9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8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994E2F9-E671-1948-AC60-8BCBA619A21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90698" y="738398"/>
            <a:ext cx="6210604" cy="54864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B35F6B-2705-F0B4-6DE2-FE726A63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DD41D44-26F1-AB49-AF87-EDB5C9E112B2}"/>
              </a:ext>
            </a:extLst>
          </p:cNvPr>
          <p:cNvGrpSpPr/>
          <p:nvPr/>
        </p:nvGrpSpPr>
        <p:grpSpPr>
          <a:xfrm>
            <a:off x="886196" y="1720840"/>
            <a:ext cx="10419609" cy="3416320"/>
            <a:chOff x="838199" y="2398816"/>
            <a:chExt cx="10419609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070485-3C4F-8546-ACB3-DBAD5F5088F2}"/>
                </a:ext>
              </a:extLst>
            </p:cNvPr>
            <p:cNvSpPr txBox="1"/>
            <p:nvPr/>
          </p:nvSpPr>
          <p:spPr>
            <a:xfrm>
              <a:off x="838199" y="2398816"/>
              <a:ext cx="3745675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Dear Class,</a:t>
              </a:r>
              <a:br>
                <a:rPr lang="en-US" sz="2400" dirty="0"/>
              </a:br>
              <a:br>
                <a:rPr lang="en-US" sz="2400" dirty="0"/>
              </a:br>
              <a:r>
                <a:rPr lang="en-US" sz="2400" dirty="0"/>
                <a:t>I've uploaded the new homework to D2L.  It's due on Monday.  I'm looking forward to seeing your solutions!</a:t>
              </a:r>
              <a:br>
                <a:rPr lang="en-US" sz="2400" dirty="0"/>
              </a:br>
              <a:br>
                <a:rPr lang="en-US" sz="2400" dirty="0"/>
              </a:br>
              <a:r>
                <a:rPr lang="en-US" sz="2400" dirty="0"/>
                <a:t>RJ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470023-7289-AF46-B5D7-87D51AD94A36}"/>
                </a:ext>
              </a:extLst>
            </p:cNvPr>
            <p:cNvSpPr txBox="1"/>
            <p:nvPr/>
          </p:nvSpPr>
          <p:spPr>
            <a:xfrm>
              <a:off x="7849590" y="3415814"/>
              <a:ext cx="3408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[0, 1, 0, 0, 0, 1, 1, 0, 0]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8E1540-1D16-D14F-8558-08FE896BBA81}"/>
                </a:ext>
              </a:extLst>
            </p:cNvPr>
            <p:cNvCxnSpPr/>
            <p:nvPr/>
          </p:nvCxnSpPr>
          <p:spPr>
            <a:xfrm>
              <a:off x="4875701" y="3677424"/>
              <a:ext cx="279070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CABCBF-EBF7-E940-AFD2-0E8BC2FE22AA}"/>
                </a:ext>
              </a:extLst>
            </p:cNvPr>
            <p:cNvSpPr txBox="1"/>
            <p:nvPr/>
          </p:nvSpPr>
          <p:spPr>
            <a:xfrm>
              <a:off x="5708732" y="2907983"/>
              <a:ext cx="1016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/>
                <a:t>?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0D4801-159D-AF5C-1166-74C7C9A1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CD47-94F5-0A40-8893-9076F897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Vocabulary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010EA-3C2B-094D-9139-3E707EC3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295" y="1328086"/>
            <a:ext cx="8013410" cy="5486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6B7CE-3DB4-1BB2-3AC3-735A8463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94E-B6AF-E245-981D-08C2AE71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Words to Column Indices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136A4-189E-F74A-95E5-929B0B1EF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529" y="1328086"/>
            <a:ext cx="3660943" cy="5486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3CF5CC-AB4C-B89A-D7C9-25176D0F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4BA3-0374-4D4D-A068-74D12837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863A6-702E-FA4F-B9C3-890F1908D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187"/>
          <a:stretch/>
        </p:blipFill>
        <p:spPr>
          <a:xfrm>
            <a:off x="10102" y="1533016"/>
            <a:ext cx="6915133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1E6313-9ACA-D250-17C3-74BFF99C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3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4BA3-0374-4D4D-A068-74D12837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863A6-702E-FA4F-B9C3-890F1908D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2" y="1533016"/>
            <a:ext cx="12171797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1FD42-C375-324E-3A76-1DD18881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27BECA-2632-FF4D-B1F6-732EE86C216F}" vid="{0AC0585D-DCCE-EA4D-8F6B-9D248ABFCA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856</Words>
  <Application>Microsoft Macintosh PowerPoint</Application>
  <PresentationFormat>Widescreen</PresentationFormat>
  <Paragraphs>162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Monaco</vt:lpstr>
      <vt:lpstr>Office Theme</vt:lpstr>
      <vt:lpstr>Designing a Realistic ML System for Spam Classification</vt:lpstr>
      <vt:lpstr>Goals</vt:lpstr>
      <vt:lpstr>Data Set</vt:lpstr>
      <vt:lpstr>PowerPoint Presentation</vt:lpstr>
      <vt:lpstr>PowerPoint Presentation</vt:lpstr>
      <vt:lpstr>Extract Vocabulary</vt:lpstr>
      <vt:lpstr>Map Words to Column Indices</vt:lpstr>
      <vt:lpstr>Encode Features</vt:lpstr>
      <vt:lpstr>Encode Features</vt:lpstr>
      <vt:lpstr>Lesson #1</vt:lpstr>
      <vt:lpstr>PowerPoint Presentation</vt:lpstr>
      <vt:lpstr>Choosing a Classification Algorithm</vt:lpstr>
      <vt:lpstr>Choosing an Algorithm</vt:lpstr>
      <vt:lpstr>PowerPoint Presentation</vt:lpstr>
      <vt:lpstr>PowerPoint Presentation</vt:lpstr>
      <vt:lpstr>Lesson #2</vt:lpstr>
      <vt:lpstr>PowerPoint Presentation</vt:lpstr>
      <vt:lpstr>Feature Weights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#3 </vt:lpstr>
      <vt:lpstr>Human Feedback</vt:lpstr>
      <vt:lpstr>PowerPoint Presentation</vt:lpstr>
      <vt:lpstr>Lesson #4</vt:lpstr>
      <vt:lpstr>PowerPoint Presentation</vt:lpstr>
      <vt:lpstr>PowerPoint Presentation</vt:lpstr>
      <vt:lpstr>PowerPoint Presentation</vt:lpstr>
      <vt:lpstr>Lesson #5</vt:lpstr>
      <vt:lpstr>PowerPoint Presentation</vt:lpstr>
      <vt:lpstr>Testing Models</vt:lpstr>
      <vt:lpstr>Lesson #6</vt:lpstr>
      <vt:lpstr>PowerPoint Presentation</vt:lpstr>
      <vt:lpstr>Conclusions</vt:lpstr>
      <vt:lpstr>Class Project</vt:lpstr>
      <vt:lpstr>Generalized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Realistic ML System for Spam Classification</dc:title>
  <dc:creator>Nowling, RJ</dc:creator>
  <cp:lastModifiedBy>Nowling, RJ</cp:lastModifiedBy>
  <cp:revision>6</cp:revision>
  <dcterms:created xsi:type="dcterms:W3CDTF">2023-03-02T16:22:48Z</dcterms:created>
  <dcterms:modified xsi:type="dcterms:W3CDTF">2023-03-22T00:01:04Z</dcterms:modified>
</cp:coreProperties>
</file>