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58" r:id="rId4"/>
    <p:sldId id="795" r:id="rId5"/>
    <p:sldId id="796" r:id="rId6"/>
    <p:sldId id="787" r:id="rId7"/>
    <p:sldId id="801" r:id="rId8"/>
    <p:sldId id="769" r:id="rId9"/>
    <p:sldId id="803" r:id="rId10"/>
    <p:sldId id="785" r:id="rId11"/>
    <p:sldId id="804" r:id="rId12"/>
    <p:sldId id="797" r:id="rId13"/>
    <p:sldId id="798" r:id="rId14"/>
    <p:sldId id="799" r:id="rId15"/>
    <p:sldId id="800" r:id="rId16"/>
    <p:sldId id="770" r:id="rId17"/>
    <p:sldId id="805" r:id="rId18"/>
    <p:sldId id="806" r:id="rId19"/>
    <p:sldId id="786" r:id="rId20"/>
    <p:sldId id="807" r:id="rId21"/>
    <p:sldId id="822" r:id="rId22"/>
    <p:sldId id="808" r:id="rId23"/>
    <p:sldId id="811" r:id="rId24"/>
    <p:sldId id="820" r:id="rId25"/>
    <p:sldId id="817" r:id="rId26"/>
    <p:sldId id="819" r:id="rId27"/>
    <p:sldId id="823" r:id="rId28"/>
    <p:sldId id="824" r:id="rId29"/>
    <p:sldId id="815" r:id="rId30"/>
    <p:sldId id="821" r:id="rId31"/>
    <p:sldId id="7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5C2BF-75C9-FD4B-AD18-3BCBB76D15F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9D707-FFB1-5C4B-9CFC-342CC956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A02-6173-AA4D-BBDC-5462D28F8EBF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D2A-F6DB-B549-A111-9EF969E31396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9C89-3B27-F042-83F1-E22EE179DA4F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3BB-9936-CE45-8913-5D81FC32E2C0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0EA-7454-C644-A2DF-9DB9DF9900C3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765C-2BAC-D04B-9C83-38D07ECB49E3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F3-E780-B44F-83B9-DC88925B9229}" type="datetime1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219B-DDCE-E044-ACB6-88A8061DBF47}" type="datetime1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02F0-084B-764A-920F-B5C6F5776D67}" type="datetime1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853E-E10E-E249-9E7A-C7C8A4B826E9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78D5-D78D-164A-9267-6D35635432BA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62D4-14A8-744B-A6FA-103B734B58C9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millions-queries-per-second-postgresql-and-mysql-peaceful-battle-at-modern-demanding-workload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microservic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multi-master-replication-solutions-for-postgresq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multi-master-replication-solutions-for-postgresq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multi-master-replication-solutions-for-postgresq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talphase.com/blog/2022/09/how-does-latency-throughput-affect-speed-syste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1A-958C-CB97-0E7E-5655409A1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/>
              <a:t>Data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7114-093B-8BD7-816B-63337DFB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Nowling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35377-BA0B-AA1B-904D-0F3BD8F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DBF87-6A6F-F14B-8FF9-359B1F575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Structured Query Language (SQL) is relatively easy for technical and non-technical users to understand</a:t>
            </a:r>
          </a:p>
          <a:p>
            <a:r>
              <a:rPr lang="en-US" dirty="0"/>
              <a:t>Designed to resemble natural language to some 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14A-20C8-B05F-6327-8E0B70DDF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id, name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customers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WHERE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is_active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ORDER BY size DESC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LIMIT 10;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79C8-7970-0BB5-1A0A-A4DDB4DE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3953-9CED-CCA6-EF00-E3609223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six main verbs that statements can start with:</a:t>
            </a:r>
          </a:p>
          <a:p>
            <a:r>
              <a:rPr lang="en-US" dirty="0"/>
              <a:t>CREATE: creates a database or table</a:t>
            </a:r>
          </a:p>
          <a:p>
            <a:r>
              <a:rPr lang="en-US" dirty="0"/>
              <a:t>DELETE: delete records from a table</a:t>
            </a:r>
          </a:p>
          <a:p>
            <a:r>
              <a:rPr lang="en-US" dirty="0"/>
              <a:t>DROP: deletes a database or table</a:t>
            </a:r>
          </a:p>
          <a:p>
            <a:r>
              <a:rPr lang="en-US" dirty="0"/>
              <a:t>INSERT: append records to a table</a:t>
            </a:r>
          </a:p>
          <a:p>
            <a:r>
              <a:rPr lang="en-US" dirty="0"/>
              <a:t>SELECT: choose a subset of records from a table</a:t>
            </a:r>
          </a:p>
          <a:p>
            <a:r>
              <a:rPr lang="en-US" dirty="0"/>
              <a:t>UPDATE: modify the values in existing records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D5C3F-058D-C60F-10F9-3815646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14A-20C8-B05F-6327-8E0B70DD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2422635"/>
            <a:ext cx="11175124" cy="5181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* FROM Courses WHERE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course_subject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'CS';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051246A-0DF0-114E-F9CF-8B04E6F31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327907"/>
              </p:ext>
            </p:extLst>
          </p:nvPr>
        </p:nvGraphicFramePr>
        <p:xfrm>
          <a:off x="838200" y="3917183"/>
          <a:ext cx="105156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3578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105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2240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7276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1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3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6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8957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2187C-0686-8749-94BA-245368F7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14A-20C8-B05F-6327-8E0B70DD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936585"/>
            <a:ext cx="11175124" cy="1006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* FROM Courses WHERE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course_subject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'CS'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ORDER BY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course_number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DESC;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051246A-0DF0-114E-F9CF-8B04E6F31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420330"/>
              </p:ext>
            </p:extLst>
          </p:nvPr>
        </p:nvGraphicFramePr>
        <p:xfrm>
          <a:off x="838200" y="3784160"/>
          <a:ext cx="105156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3578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105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2240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7276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1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6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3245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CB0E-B32D-BB1A-6066-8EEE840C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14A-20C8-B05F-6327-8E0B70DD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936585"/>
            <a:ext cx="11175124" cy="1006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* FROM Courses WHERE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course_subject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'HU'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course_subject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'EC';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C562BE-B263-6DF6-F2B7-794B8BAFC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23986"/>
              </p:ext>
            </p:extLst>
          </p:nvPr>
        </p:nvGraphicFramePr>
        <p:xfrm>
          <a:off x="838200" y="3720716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3578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105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2240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7276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1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1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432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59FB-2FA0-7AFF-1C98-3950873A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14A-20C8-B05F-6327-8E0B70DD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936585"/>
            <a:ext cx="11175124" cy="1006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 * FROM Courses WHERE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course_credits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4;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FDDF57D-F535-6CFC-3368-97876F5D9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383297"/>
              </p:ext>
            </p:extLst>
          </p:nvPr>
        </p:nvGraphicFramePr>
        <p:xfrm>
          <a:off x="838200" y="3148175"/>
          <a:ext cx="10515600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3578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105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2240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7276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1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Calculus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Calculus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3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6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8957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F3F90-1E45-2614-C676-49831631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9CE6-0A63-C97D-054D-36EBD1A0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user accounts</a:t>
            </a:r>
          </a:p>
          <a:p>
            <a:r>
              <a:rPr lang="en-US" dirty="0"/>
              <a:t>When a program or user connects to the system, they must provide a username and password for authentication and authorization</a:t>
            </a:r>
          </a:p>
          <a:p>
            <a:r>
              <a:rPr lang="en-US" dirty="0"/>
              <a:t>Accounts can be selectively given select, insert, update, and/or delete permissions on a per-table basis</a:t>
            </a:r>
          </a:p>
          <a:p>
            <a:r>
              <a:rPr lang="en-US" dirty="0"/>
              <a:t>Some DBMSs support row-level permission policies</a:t>
            </a:r>
          </a:p>
          <a:p>
            <a:r>
              <a:rPr lang="en-US" dirty="0"/>
              <a:t>Limit access by programs or users to what is strictly necessary to perform their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FAE5-6423-D09C-28F4-535331F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(Connections)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EF3B-6DBB-B86E-2DF0-8738FBEB2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 many concurrent connections</a:t>
            </a:r>
          </a:p>
          <a:p>
            <a:r>
              <a:rPr lang="en-US" dirty="0"/>
              <a:t>Processing for each connection limited to using a single core</a:t>
            </a:r>
          </a:p>
          <a:p>
            <a:r>
              <a:rPr lang="en-US" dirty="0"/>
              <a:t>Number of connections scales linearly with the number of CPU cores</a:t>
            </a:r>
          </a:p>
          <a:p>
            <a:endParaRPr lang="en-US" dirty="0"/>
          </a:p>
        </p:txBody>
      </p:sp>
      <p:pic>
        <p:nvPicPr>
          <p:cNvPr id="1026" name="Picture 2" descr="PostgreSQL and MySQL">
            <a:extLst>
              <a:ext uri="{FF2B5EF4-FFF2-40B4-BE49-F238E27FC236}">
                <a16:creationId xmlns:a16="http://schemas.microsoft.com/office/drawing/2014/main" id="{8BCCFEEA-46A3-AEFD-6163-0B6BF39A94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5" y="1825625"/>
            <a:ext cx="57187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EAF73-6A66-7DE4-AAC9-201EB4580DF1}"/>
              </a:ext>
            </a:extLst>
          </p:cNvPr>
          <p:cNvSpPr txBox="1"/>
          <p:nvPr/>
        </p:nvSpPr>
        <p:spPr>
          <a:xfrm>
            <a:off x="1622760" y="6495153"/>
            <a:ext cx="105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www.percona.com</a:t>
            </a:r>
            <a:r>
              <a:rPr lang="en-US" sz="1400" dirty="0">
                <a:hlinkClick r:id="rId3"/>
              </a:rPr>
              <a:t>/blog/millions-queries-per-second-postgresql-and-mysql-peaceful-battle-at-modern-demanding-workloads/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ACE5-BAB9-7CB0-0224-0665FA9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(Large Queries)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EF3B-6DBB-B86E-2DF0-8738FBEB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that operate on many rows and/or across multiple tables (e.g., joins) are often computationally expensive</a:t>
            </a:r>
          </a:p>
          <a:p>
            <a:r>
              <a:rPr lang="en-US" dirty="0"/>
              <a:t>These types of queries might be run by companies to get daily sales numbers</a:t>
            </a:r>
          </a:p>
          <a:p>
            <a:r>
              <a:rPr lang="en-US" dirty="0"/>
              <a:t>Many relational databases do not process individual queries using more than 1 - 4 cores</a:t>
            </a:r>
          </a:p>
          <a:p>
            <a:r>
              <a:rPr lang="en-US" dirty="0"/>
              <a:t>Limits scalability of queries within individual connections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F2D8B-9B47-1451-8C38-9DFE127D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F79-8EB7-D74C-6DE7-4A4569F4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Handles Concurrency Intuitively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5E96-55F6-08C0-CC55-545D4718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are executed in a consistent manner -- all or no users see change</a:t>
            </a:r>
          </a:p>
          <a:p>
            <a:r>
              <a:rPr lang="en-US" dirty="0"/>
              <a:t>Changes are tracked at the row level -- fine grained</a:t>
            </a:r>
          </a:p>
          <a:p>
            <a:r>
              <a:rPr lang="en-US" dirty="0"/>
              <a:t>If there is a conflict, the operation fails (atomic) and the application can retry</a:t>
            </a:r>
          </a:p>
          <a:p>
            <a:r>
              <a:rPr lang="en-US" dirty="0"/>
              <a:t>Pushes details of managing concurrency into the database, simplifying application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D3585-39FB-90CA-6E85-99288CE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81B-6D72-C133-708B-EA4A083C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Database-backed Services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875120-97E3-4C3F-3EDF-183FC8A85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30927" y="1690688"/>
            <a:ext cx="33301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405A4-07EB-E2BE-71D9-69D5A81742B0}"/>
              </a:ext>
            </a:extLst>
          </p:cNvPr>
          <p:cNvSpPr txBox="1"/>
          <p:nvPr/>
        </p:nvSpPr>
        <p:spPr>
          <a:xfrm>
            <a:off x="7549767" y="6579236"/>
            <a:ext cx="464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microservices.io</a:t>
            </a:r>
            <a:r>
              <a:rPr lang="en-US" sz="1400" dirty="0">
                <a:hlinkClick r:id="rId3"/>
              </a:rPr>
              <a:t>/patterns/</a:t>
            </a:r>
            <a:r>
              <a:rPr lang="en-US" sz="1400" dirty="0" err="1">
                <a:hlinkClick r:id="rId3"/>
              </a:rPr>
              <a:t>microservices.html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B5E2-5F44-5139-D370-F437A3D2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EF3B-6DBB-B86E-2DF0-8738FBEB2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Relational databases can be "clustered" -- multiple physical servers participate in the same logical server</a:t>
            </a:r>
          </a:p>
          <a:p>
            <a:r>
              <a:rPr lang="en-US" dirty="0"/>
              <a:t>The primary use case is reliability -- if a single physical server fails, another can take over</a:t>
            </a:r>
          </a:p>
          <a:p>
            <a:r>
              <a:rPr lang="en-US" dirty="0"/>
              <a:t>Each server has its own replica of the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9B5BF-9DB9-9E04-9CB2-78F349E38E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" y="1828800"/>
            <a:ext cx="56050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F1122-AEFA-81A1-74DE-1207B43F53AF}"/>
              </a:ext>
            </a:extLst>
          </p:cNvPr>
          <p:cNvSpPr txBox="1"/>
          <p:nvPr/>
        </p:nvSpPr>
        <p:spPr>
          <a:xfrm>
            <a:off x="5401551" y="6547705"/>
            <a:ext cx="679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www.percona.com</a:t>
            </a:r>
            <a:r>
              <a:rPr lang="en-US" sz="1400" dirty="0">
                <a:hlinkClick r:id="rId3"/>
              </a:rPr>
              <a:t>/blog/multi-master-replication-solutions-for-</a:t>
            </a:r>
            <a:r>
              <a:rPr lang="en-US" sz="1400" dirty="0" err="1">
                <a:hlinkClick r:id="rId3"/>
              </a:rPr>
              <a:t>postgresql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4B1DF-400B-E4CC-3F1B-D0C08EC7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 Write Parallelism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EF3B-6DBB-B86E-2DF0-8738FBEB2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clustered relational databases use a single a small number of primary servers that can handle writes</a:t>
            </a:r>
          </a:p>
          <a:p>
            <a:r>
              <a:rPr lang="en-US" dirty="0"/>
              <a:t>The other servers receive updates and can only serve read requests</a:t>
            </a:r>
          </a:p>
          <a:p>
            <a:r>
              <a:rPr lang="en-US" dirty="0"/>
              <a:t>Limits writes but can scale reads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6EEC44-36E7-67AC-EC49-8066B51F71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" y="1828800"/>
            <a:ext cx="56050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8018C-B32B-22BB-0364-F3D83007316D}"/>
              </a:ext>
            </a:extLst>
          </p:cNvPr>
          <p:cNvSpPr txBox="1"/>
          <p:nvPr/>
        </p:nvSpPr>
        <p:spPr>
          <a:xfrm>
            <a:off x="5401551" y="6547705"/>
            <a:ext cx="679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www.percona.com</a:t>
            </a:r>
            <a:r>
              <a:rPr lang="en-US" sz="1400" dirty="0">
                <a:hlinkClick r:id="rId3"/>
              </a:rPr>
              <a:t>/blog/multi-master-replication-solutions-for-</a:t>
            </a:r>
            <a:r>
              <a:rPr lang="en-US" sz="1400" dirty="0" err="1">
                <a:hlinkClick r:id="rId3"/>
              </a:rPr>
              <a:t>postgresql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EDA7F-8CD8-DC20-F683-FC6259CC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4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EF3B-6DBB-B86E-2DF0-8738FBEB2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relational databases do not support distributed data</a:t>
            </a:r>
          </a:p>
          <a:p>
            <a:r>
              <a:rPr lang="en-US" dirty="0"/>
              <a:t>Meaning, data sets are not divided across servers</a:t>
            </a:r>
          </a:p>
          <a:p>
            <a:r>
              <a:rPr lang="en-US" dirty="0"/>
              <a:t>Limits data sizes to the capabilities of a single physical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6EEC44-36E7-67AC-EC49-8066B51F71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" y="1828800"/>
            <a:ext cx="56050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8018C-B32B-22BB-0364-F3D83007316D}"/>
              </a:ext>
            </a:extLst>
          </p:cNvPr>
          <p:cNvSpPr txBox="1"/>
          <p:nvPr/>
        </p:nvSpPr>
        <p:spPr>
          <a:xfrm>
            <a:off x="5401551" y="6547705"/>
            <a:ext cx="679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www.percona.com</a:t>
            </a:r>
            <a:r>
              <a:rPr lang="en-US" sz="1400" dirty="0">
                <a:hlinkClick r:id="rId3"/>
              </a:rPr>
              <a:t>/blog/multi-master-replication-solutions-for-</a:t>
            </a:r>
            <a:r>
              <a:rPr lang="en-US" sz="1400" dirty="0" err="1">
                <a:hlinkClick r:id="rId3"/>
              </a:rPr>
              <a:t>postgresql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A7D09-0529-4A88-5D3C-B8DD06A8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BF9-977A-126E-8F56-255319DF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 !=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EF4FE-280C-7536-6977-BAB0A4E16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relational data model and SQL language are a logical abstraction</a:t>
            </a:r>
          </a:p>
          <a:p>
            <a:r>
              <a:rPr lang="en-US" dirty="0"/>
              <a:t>They do not specify a physical implementation</a:t>
            </a:r>
          </a:p>
          <a:p>
            <a:r>
              <a:rPr lang="en-US" dirty="0"/>
              <a:t>Do not require Atomicity, Consistency, Isolation, Durability (ACID) semantics</a:t>
            </a:r>
          </a:p>
          <a:p>
            <a:r>
              <a:rPr lang="en-US" dirty="0"/>
              <a:t>Different implementations can make different tradeoffs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1580F16-8424-63AF-9C77-1ABD12A90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08198"/>
            <a:ext cx="5181600" cy="39861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F707F-6BFE-B613-C8D9-237D5FF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PrestoDB</a:t>
            </a:r>
            <a:r>
              <a:rPr lang="en-US" dirty="0"/>
              <a:t> / </a:t>
            </a:r>
            <a:r>
              <a:rPr lang="en-US" dirty="0" err="1"/>
              <a:t>Trino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C12B3-6064-A567-2427-9D5E9392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Distributed query engine</a:t>
            </a:r>
          </a:p>
          <a:p>
            <a:r>
              <a:rPr lang="en-US" dirty="0"/>
              <a:t>Doesn't store data itself -- loads data at query time</a:t>
            </a:r>
          </a:p>
          <a:p>
            <a:r>
              <a:rPr lang="en-US" dirty="0"/>
              <a:t>Handles distributed computing</a:t>
            </a:r>
          </a:p>
          <a:p>
            <a:r>
              <a:rPr lang="en-US" dirty="0"/>
              <a:t>Created in 2012 by Meta</a:t>
            </a:r>
          </a:p>
          <a:p>
            <a:r>
              <a:rPr lang="en-US" dirty="0"/>
              <a:t>Open sourced in 2013</a:t>
            </a:r>
          </a:p>
          <a:p>
            <a:r>
              <a:rPr lang="en-US" dirty="0"/>
              <a:t>Forked to created </a:t>
            </a:r>
            <a:r>
              <a:rPr lang="en-US" dirty="0" err="1"/>
              <a:t>Trino</a:t>
            </a:r>
            <a:r>
              <a:rPr lang="en-US" dirty="0"/>
              <a:t> in 2019</a:t>
            </a:r>
          </a:p>
          <a:p>
            <a:endParaRPr lang="en-US" dirty="0"/>
          </a:p>
        </p:txBody>
      </p:sp>
      <p:pic>
        <p:nvPicPr>
          <p:cNvPr id="4100" name="Picture 4" descr="Presto: Free, Open-Source SQL Query Engine for any Data">
            <a:extLst>
              <a:ext uri="{FF2B5EF4-FFF2-40B4-BE49-F238E27FC236}">
                <a16:creationId xmlns:a16="http://schemas.microsoft.com/office/drawing/2014/main" id="{4A64ACF0-9C38-92EA-062A-27808F55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00" y="62022"/>
            <a:ext cx="286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0558AE-B80E-D33E-3B3E-F11DAFE45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534"/>
            <a:ext cx="5181600" cy="31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39CAA-0EE0-2F57-BDE0-29CBB2D1F438}"/>
              </a:ext>
            </a:extLst>
          </p:cNvPr>
          <p:cNvSpPr txBox="1"/>
          <p:nvPr/>
        </p:nvSpPr>
        <p:spPr>
          <a:xfrm>
            <a:off x="6019800" y="6547705"/>
            <a:ext cx="628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Matt Fuller, Manfred Moser, and Martin Traverso. </a:t>
            </a:r>
            <a:r>
              <a:rPr lang="en-US" sz="1400" i="1" dirty="0" err="1"/>
              <a:t>Trino</a:t>
            </a:r>
            <a:r>
              <a:rPr lang="en-US" sz="1400" i="1" dirty="0"/>
              <a:t>: The Definitive Guide</a:t>
            </a:r>
            <a:r>
              <a:rPr lang="en-US" sz="1400" dirty="0"/>
              <a:t>. 2021.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509BA-8474-CEB4-E67F-4F0FB61B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PrestoDB</a:t>
            </a:r>
            <a:r>
              <a:rPr lang="en-US" dirty="0"/>
              <a:t> / </a:t>
            </a:r>
            <a:r>
              <a:rPr lang="en-US" dirty="0" err="1"/>
              <a:t>Trino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C12B3-6064-A567-2427-9D5E9392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worker machine loads a subset of the data from external sources at query time</a:t>
            </a:r>
          </a:p>
          <a:p>
            <a:r>
              <a:rPr lang="en-US" dirty="0"/>
              <a:t>Queries computation are spread across workers</a:t>
            </a:r>
          </a:p>
          <a:p>
            <a:r>
              <a:rPr lang="en-US" dirty="0"/>
              <a:t>Scheduler handles movement of data</a:t>
            </a:r>
          </a:p>
          <a:p>
            <a:r>
              <a:rPr lang="en-US" dirty="0"/>
              <a:t>Results returned to client</a:t>
            </a:r>
          </a:p>
        </p:txBody>
      </p:sp>
      <p:pic>
        <p:nvPicPr>
          <p:cNvPr id="4100" name="Picture 4" descr="Presto: Free, Open-Source SQL Query Engine for any Data">
            <a:extLst>
              <a:ext uri="{FF2B5EF4-FFF2-40B4-BE49-F238E27FC236}">
                <a16:creationId xmlns:a16="http://schemas.microsoft.com/office/drawing/2014/main" id="{4A64ACF0-9C38-92EA-062A-27808F55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00" y="62022"/>
            <a:ext cx="286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0558AE-B80E-D33E-3B3E-F11DAFE45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534"/>
            <a:ext cx="5181600" cy="31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39CAA-0EE0-2F57-BDE0-29CBB2D1F438}"/>
              </a:ext>
            </a:extLst>
          </p:cNvPr>
          <p:cNvSpPr txBox="1"/>
          <p:nvPr/>
        </p:nvSpPr>
        <p:spPr>
          <a:xfrm>
            <a:off x="6019800" y="6547705"/>
            <a:ext cx="628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Matt Fuller, Manfred Moser, and Martin Traverso. </a:t>
            </a:r>
            <a:r>
              <a:rPr lang="en-US" sz="1400" i="1" dirty="0" err="1"/>
              <a:t>Trino</a:t>
            </a:r>
            <a:r>
              <a:rPr lang="en-US" sz="1400" i="1" dirty="0"/>
              <a:t>: The Definitive Guide</a:t>
            </a:r>
            <a:r>
              <a:rPr lang="en-US" sz="1400" dirty="0"/>
              <a:t>. 2021.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F4D1D6-51F0-5AC3-C744-0DD82A35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Virtualization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C12B3-6064-A567-2427-9D5E9392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Supports multiple data sources:</a:t>
            </a:r>
          </a:p>
          <a:p>
            <a:pPr lvl="1"/>
            <a:r>
              <a:rPr lang="en-US" dirty="0"/>
              <a:t>Other relational databases</a:t>
            </a:r>
          </a:p>
          <a:p>
            <a:pPr lvl="1"/>
            <a:r>
              <a:rPr lang="en-US" dirty="0"/>
              <a:t>Files in HDFS</a:t>
            </a:r>
          </a:p>
          <a:p>
            <a:pPr lvl="1"/>
            <a:r>
              <a:rPr lang="en-US" dirty="0"/>
              <a:t>Files in object stores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r>
              <a:rPr lang="en-US" dirty="0"/>
              <a:t>Presents a unified view of data as SQL tables</a:t>
            </a:r>
          </a:p>
          <a:p>
            <a:r>
              <a:rPr lang="en-US" dirty="0"/>
              <a:t>Single abstraction for querying and integrating data</a:t>
            </a:r>
          </a:p>
        </p:txBody>
      </p:sp>
      <p:pic>
        <p:nvPicPr>
          <p:cNvPr id="4100" name="Picture 4" descr="Presto: Free, Open-Source SQL Query Engine for any Data">
            <a:extLst>
              <a:ext uri="{FF2B5EF4-FFF2-40B4-BE49-F238E27FC236}">
                <a16:creationId xmlns:a16="http://schemas.microsoft.com/office/drawing/2014/main" id="{4A64ACF0-9C38-92EA-062A-27808F55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00" y="62022"/>
            <a:ext cx="286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0558AE-B80E-D33E-3B3E-F11DAFE45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534"/>
            <a:ext cx="5181600" cy="31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39CAA-0EE0-2F57-BDE0-29CBB2D1F438}"/>
              </a:ext>
            </a:extLst>
          </p:cNvPr>
          <p:cNvSpPr txBox="1"/>
          <p:nvPr/>
        </p:nvSpPr>
        <p:spPr>
          <a:xfrm>
            <a:off x="6019800" y="6547705"/>
            <a:ext cx="628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Matt Fuller, Manfred Moser, and Martin Traverso. </a:t>
            </a:r>
            <a:r>
              <a:rPr lang="en-US" sz="1400" i="1" dirty="0" err="1"/>
              <a:t>Trino</a:t>
            </a:r>
            <a:r>
              <a:rPr lang="en-US" sz="1400" i="1" dirty="0"/>
              <a:t>: The Definitive Guide</a:t>
            </a:r>
            <a:r>
              <a:rPr lang="en-US" sz="1400" dirty="0"/>
              <a:t>. 2021.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76D3A-9B23-A154-1A4A-F67EF2D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Write Capability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C12B3-6064-A567-2427-9D5E9392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Presto can generate new tables</a:t>
            </a:r>
          </a:p>
          <a:p>
            <a:r>
              <a:rPr lang="en-US" dirty="0"/>
              <a:t>Updates are dependent on the underlying data source</a:t>
            </a:r>
          </a:p>
          <a:p>
            <a:r>
              <a:rPr lang="en-US" dirty="0"/>
              <a:t>E.g., tables stored as objects in AWS S3 cannot be updates</a:t>
            </a:r>
          </a:p>
          <a:p>
            <a:r>
              <a:rPr lang="en-US" dirty="0"/>
              <a:t>but tables stored in Postgres can be -- but inherits the performance restrictions of Postgres</a:t>
            </a:r>
          </a:p>
        </p:txBody>
      </p:sp>
      <p:pic>
        <p:nvPicPr>
          <p:cNvPr id="4100" name="Picture 4" descr="Presto: Free, Open-Source SQL Query Engine for any Data">
            <a:extLst>
              <a:ext uri="{FF2B5EF4-FFF2-40B4-BE49-F238E27FC236}">
                <a16:creationId xmlns:a16="http://schemas.microsoft.com/office/drawing/2014/main" id="{4A64ACF0-9C38-92EA-062A-27808F55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00" y="62022"/>
            <a:ext cx="286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0558AE-B80E-D33E-3B3E-F11DAFE45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534"/>
            <a:ext cx="5181600" cy="31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39CAA-0EE0-2F57-BDE0-29CBB2D1F438}"/>
              </a:ext>
            </a:extLst>
          </p:cNvPr>
          <p:cNvSpPr txBox="1"/>
          <p:nvPr/>
        </p:nvSpPr>
        <p:spPr>
          <a:xfrm>
            <a:off x="6019800" y="6547705"/>
            <a:ext cx="628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Matt Fuller, Manfred Moser, and Martin Traverso. </a:t>
            </a:r>
            <a:r>
              <a:rPr lang="en-US" sz="1400" i="1" dirty="0" err="1"/>
              <a:t>Trino</a:t>
            </a:r>
            <a:r>
              <a:rPr lang="en-US" sz="1400" i="1" dirty="0"/>
              <a:t>: The Definitive Guide</a:t>
            </a:r>
            <a:r>
              <a:rPr lang="en-US" sz="1400" dirty="0"/>
              <a:t>. 2021.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A1A46-6599-E564-8EA4-0EA1E82A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C12B3-6064-A567-2427-9D5E9392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Presto does not ensure consistency across data sources</a:t>
            </a:r>
          </a:p>
          <a:p>
            <a:r>
              <a:rPr lang="en-US" dirty="0"/>
              <a:t>No ACID compliance</a:t>
            </a:r>
          </a:p>
          <a:p>
            <a:r>
              <a:rPr lang="en-US" dirty="0"/>
              <a:t>Not good for multiple users modifying data</a:t>
            </a:r>
          </a:p>
          <a:p>
            <a:r>
              <a:rPr lang="en-US" dirty="0"/>
              <a:t>Primary use case is analyzing data (read-only queries), not changing data</a:t>
            </a:r>
          </a:p>
        </p:txBody>
      </p:sp>
      <p:pic>
        <p:nvPicPr>
          <p:cNvPr id="4100" name="Picture 4" descr="Presto: Free, Open-Source SQL Query Engine for any Data">
            <a:extLst>
              <a:ext uri="{FF2B5EF4-FFF2-40B4-BE49-F238E27FC236}">
                <a16:creationId xmlns:a16="http://schemas.microsoft.com/office/drawing/2014/main" id="{4A64ACF0-9C38-92EA-062A-27808F55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00" y="62022"/>
            <a:ext cx="286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0558AE-B80E-D33E-3B3E-F11DAFE45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534"/>
            <a:ext cx="5181600" cy="31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39CAA-0EE0-2F57-BDE0-29CBB2D1F438}"/>
              </a:ext>
            </a:extLst>
          </p:cNvPr>
          <p:cNvSpPr txBox="1"/>
          <p:nvPr/>
        </p:nvSpPr>
        <p:spPr>
          <a:xfrm>
            <a:off x="6019800" y="6547705"/>
            <a:ext cx="628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Matt Fuller, Manfred Moser, and Martin Traverso. </a:t>
            </a:r>
            <a:r>
              <a:rPr lang="en-US" sz="1400" i="1" dirty="0" err="1"/>
              <a:t>Trino</a:t>
            </a:r>
            <a:r>
              <a:rPr lang="en-US" sz="1400" i="1" dirty="0"/>
              <a:t>: The Definitive Guide</a:t>
            </a:r>
            <a:r>
              <a:rPr lang="en-US" sz="1400" dirty="0"/>
              <a:t>. 2021.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D94-6B69-CA87-D830-408D959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7D0-7DB1-C634-8506-8F9F9BD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Distributed Query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D435-6F4D-CC19-517C-75C7C5C3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 (SQL component)</a:t>
            </a:r>
          </a:p>
          <a:p>
            <a:r>
              <a:rPr lang="en-US" dirty="0"/>
              <a:t>Apache Hive</a:t>
            </a:r>
          </a:p>
          <a:p>
            <a:r>
              <a:rPr lang="en-US" dirty="0"/>
              <a:t>Apache Drill</a:t>
            </a:r>
          </a:p>
          <a:p>
            <a:r>
              <a:rPr lang="en-US" dirty="0"/>
              <a:t>Apache Impala</a:t>
            </a:r>
          </a:p>
          <a:p>
            <a:r>
              <a:rPr lang="en-US" dirty="0"/>
              <a:t>Apache Kudu</a:t>
            </a:r>
          </a:p>
          <a:p>
            <a:r>
              <a:rPr lang="en-US" dirty="0"/>
              <a:t>Apache Spark (SQL component)</a:t>
            </a:r>
          </a:p>
          <a:p>
            <a:r>
              <a:rPr lang="en-US" dirty="0" err="1"/>
              <a:t>Citus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D9722-7016-47F6-74CC-486BE4D1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907-136D-461E-A786-02994FAD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48B9-B106-499F-FC13-99B8E906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DB2</a:t>
            </a:r>
            <a:r>
              <a:rPr lang="en-US" baseline="30000" dirty="0"/>
              <a:t>P</a:t>
            </a:r>
          </a:p>
          <a:p>
            <a:r>
              <a:rPr lang="en-US" dirty="0"/>
              <a:t>Microsoft SQL </a:t>
            </a:r>
            <a:r>
              <a:rPr lang="en-US" dirty="0" err="1"/>
              <a:t>Server</a:t>
            </a:r>
            <a:r>
              <a:rPr lang="en-US" baseline="30000" dirty="0" err="1"/>
              <a:t>P</a:t>
            </a:r>
            <a:endParaRPr lang="en-US" baseline="30000" dirty="0"/>
          </a:p>
          <a:p>
            <a:r>
              <a:rPr lang="en-US" dirty="0" err="1"/>
              <a:t>MySQL</a:t>
            </a:r>
            <a:r>
              <a:rPr lang="en-US" baseline="30000" dirty="0" err="1"/>
              <a:t>OS</a:t>
            </a:r>
            <a:r>
              <a:rPr lang="en-US" dirty="0"/>
              <a:t> / </a:t>
            </a:r>
            <a:r>
              <a:rPr lang="en-US" dirty="0" err="1"/>
              <a:t>MariaDB</a:t>
            </a:r>
            <a:r>
              <a:rPr lang="en-US" baseline="30000" dirty="0" err="1"/>
              <a:t>OS</a:t>
            </a:r>
            <a:endParaRPr lang="en-US" baseline="30000" dirty="0"/>
          </a:p>
          <a:p>
            <a:r>
              <a:rPr lang="en-US" dirty="0"/>
              <a:t>Oracle SQL </a:t>
            </a:r>
            <a:r>
              <a:rPr lang="en-US" dirty="0" err="1"/>
              <a:t>Server</a:t>
            </a:r>
            <a:r>
              <a:rPr lang="en-US" baseline="30000" dirty="0" err="1"/>
              <a:t>P</a:t>
            </a:r>
            <a:endParaRPr lang="en-US" baseline="30000" dirty="0"/>
          </a:p>
          <a:p>
            <a:r>
              <a:rPr lang="en-US" dirty="0" err="1"/>
              <a:t>PostgreSQL</a:t>
            </a:r>
            <a:r>
              <a:rPr lang="en-US" baseline="30000" dirty="0" err="1"/>
              <a:t>OS</a:t>
            </a:r>
            <a:endParaRPr lang="en-US" baseline="30000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/>
              <a:t>P: proprietary, OS: open-source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AC33-27D4-16EB-46F1-BE886EA9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8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6FD75-DB37-3065-0A36-361DE18F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Tradeoffs: Throughput vs Latency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28CC2-85DD-76F8-2A0C-B97DF0A6E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Latency: how quickly a request is processed</a:t>
            </a:r>
          </a:p>
          <a:p>
            <a:r>
              <a:rPr lang="en-US" dirty="0"/>
              <a:t>Throughput: how much data can be processed at once</a:t>
            </a:r>
          </a:p>
          <a:p>
            <a:r>
              <a:rPr lang="en-US" dirty="0"/>
              <a:t>Fundamental tradeoff: Many systems need to choose between</a:t>
            </a:r>
          </a:p>
          <a:p>
            <a:pPr lvl="1"/>
            <a:r>
              <a:rPr lang="en-US" dirty="0"/>
              <a:t>fine-grained data updates -&gt; low latency / low throughput</a:t>
            </a:r>
          </a:p>
          <a:p>
            <a:pPr lvl="1"/>
            <a:r>
              <a:rPr lang="en-US" dirty="0"/>
              <a:t>coarse-grained data updates -&gt; high throughput / high latency</a:t>
            </a:r>
          </a:p>
          <a:p>
            <a:endParaRPr lang="en-US" dirty="0"/>
          </a:p>
        </p:txBody>
      </p:sp>
      <p:pic>
        <p:nvPicPr>
          <p:cNvPr id="9218" name="Picture 2" descr="Bandwidth vs Latency vs Throughput Diagram">
            <a:extLst>
              <a:ext uri="{FF2B5EF4-FFF2-40B4-BE49-F238E27FC236}">
                <a16:creationId xmlns:a16="http://schemas.microsoft.com/office/drawing/2014/main" id="{B627864A-0483-7AF2-6AD5-D0039B4A509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1680"/>
            <a:ext cx="5181600" cy="28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F28FD-1EDE-ADC2-BD30-09249FEC4FB3}"/>
              </a:ext>
            </a:extLst>
          </p:cNvPr>
          <p:cNvSpPr txBox="1"/>
          <p:nvPr/>
        </p:nvSpPr>
        <p:spPr>
          <a:xfrm>
            <a:off x="4401278" y="6492875"/>
            <a:ext cx="779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www.totalphase.com</a:t>
            </a:r>
            <a:r>
              <a:rPr lang="en-US" sz="1400" dirty="0">
                <a:hlinkClick r:id="rId3"/>
              </a:rPr>
              <a:t>/blog/2022/09/how-does-latency-throughput-affect-speed-system/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BE91B-766B-EA45-EEC2-0CC9EEE4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5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A4426-5967-6887-1538-BB829956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61" y="657827"/>
            <a:ext cx="5020113" cy="823912"/>
          </a:xfrm>
        </p:spPr>
        <p:txBody>
          <a:bodyPr/>
          <a:lstStyle/>
          <a:p>
            <a:r>
              <a:rPr lang="en-US" dirty="0"/>
              <a:t>Online Transactions Processing (OLTP)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9A28-FFF5-E720-81D8-A35777B0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462" y="1692166"/>
            <a:ext cx="5020113" cy="4497497"/>
          </a:xfrm>
        </p:spPr>
        <p:txBody>
          <a:bodyPr>
            <a:normAutofit/>
          </a:bodyPr>
          <a:lstStyle/>
          <a:p>
            <a:r>
              <a:rPr lang="en-US" dirty="0"/>
              <a:t>Traditional RDBMS</a:t>
            </a:r>
          </a:p>
          <a:p>
            <a:r>
              <a:rPr lang="en-US" dirty="0"/>
              <a:t>Simpler queries</a:t>
            </a:r>
          </a:p>
          <a:p>
            <a:r>
              <a:rPr lang="en-US" dirty="0"/>
              <a:t>Many concurrent users</a:t>
            </a:r>
          </a:p>
          <a:p>
            <a:r>
              <a:rPr lang="en-US" dirty="0"/>
              <a:t>Optimized for combined fine-grained read and write workloads</a:t>
            </a:r>
          </a:p>
          <a:p>
            <a:r>
              <a:rPr lang="en-US" dirty="0"/>
              <a:t>Low latency / low throughput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F18A9C-569F-5A20-08D9-E1696DA8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7"/>
            <a:ext cx="5183188" cy="823912"/>
          </a:xfrm>
        </p:spPr>
        <p:txBody>
          <a:bodyPr/>
          <a:lstStyle/>
          <a:p>
            <a:r>
              <a:rPr lang="en-US" dirty="0"/>
              <a:t>Online Analytics Processing (OLAP)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3DA3D3-BA31-95C8-E1F8-C539913F8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2166"/>
            <a:ext cx="5183188" cy="4497497"/>
          </a:xfrm>
        </p:spPr>
        <p:txBody>
          <a:bodyPr>
            <a:normAutofit/>
          </a:bodyPr>
          <a:lstStyle/>
          <a:p>
            <a:r>
              <a:rPr lang="en-US"/>
              <a:t>NewSQL</a:t>
            </a:r>
          </a:p>
          <a:p>
            <a:r>
              <a:rPr lang="en-US" dirty="0"/>
              <a:t>More complex queries</a:t>
            </a:r>
          </a:p>
          <a:p>
            <a:r>
              <a:rPr lang="en-US" dirty="0"/>
              <a:t>Few concurrent users</a:t>
            </a:r>
          </a:p>
          <a:p>
            <a:r>
              <a:rPr lang="en-US" dirty="0"/>
              <a:t>Optimized for workloads reading large amounts of data</a:t>
            </a:r>
          </a:p>
          <a:p>
            <a:r>
              <a:rPr lang="en-US" dirty="0"/>
              <a:t>High throughput / high latency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E520A-F513-4045-52B3-3123BB74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253DC11-3616-AAD6-D154-8496E0B5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304" y="1463675"/>
            <a:ext cx="653739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C2D8D-59CB-3E4C-6E47-0169D5EE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Table Example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ECDF24C-7B37-6F4A-9465-09F0974E7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25475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35789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6105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2240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7276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1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course_credits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Calculus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Calculus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 and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3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Development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6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1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432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1CDC3-5459-399F-B33A-3A5D52CF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DBF87-6A6F-F14B-8FF9-359B1F575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supported types are relatively simple</a:t>
            </a:r>
          </a:p>
          <a:p>
            <a:r>
              <a:rPr lang="en-US" dirty="0"/>
              <a:t>But they can be combined to represent complex, compound data types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9087-4437-0B23-3D56-22E307550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Dates / times / intervals</a:t>
            </a:r>
          </a:p>
          <a:p>
            <a:r>
              <a:rPr lang="en-US" dirty="0"/>
              <a:t>Enumerations (categorical)</a:t>
            </a:r>
          </a:p>
          <a:p>
            <a:r>
              <a:rPr lang="en-US" dirty="0"/>
              <a:t>Integers</a:t>
            </a:r>
          </a:p>
          <a:p>
            <a:r>
              <a:rPr lang="en-US" dirty="0"/>
              <a:t>Reals (floats, doubles)</a:t>
            </a:r>
          </a:p>
          <a:p>
            <a:r>
              <a:rPr lang="en-US" dirty="0"/>
              <a:t>Text (char, varchar)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8791-92DE-361A-6508-DE4160FD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Enforces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5A45-E84F-2F0D-71FE-61CE3E5D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is specified for each column</a:t>
            </a:r>
          </a:p>
          <a:p>
            <a:r>
              <a:rPr lang="en-US" dirty="0"/>
              <a:t>A record is only allowed to be added or changed if it conforms to the schema</a:t>
            </a:r>
          </a:p>
          <a:p>
            <a:r>
              <a:rPr lang="en-US" dirty="0"/>
              <a:t>Ensures that data are consistently typed and avoids errors</a:t>
            </a:r>
          </a:p>
          <a:p>
            <a:r>
              <a:rPr lang="en-US" dirty="0"/>
              <a:t>A program will be prevented from adding a record with the value 'ABC' for a course number because 'ABC' is not an integer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900C1-0620-B3DB-1340-D2F3DE7D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Integrity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705B-D68F-D973-F460-A4988C51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269" y="1825625"/>
            <a:ext cx="6508531" cy="4351338"/>
          </a:xfrm>
        </p:spPr>
        <p:txBody>
          <a:bodyPr/>
          <a:lstStyle/>
          <a:p>
            <a:r>
              <a:rPr lang="en-US" dirty="0"/>
              <a:t>Record dependencies captured through foreign key constraints</a:t>
            </a:r>
          </a:p>
          <a:p>
            <a:r>
              <a:rPr lang="en-US" dirty="0"/>
              <a:t>Database maintains relational integrity</a:t>
            </a:r>
          </a:p>
          <a:p>
            <a:r>
              <a:rPr lang="en-US" dirty="0"/>
              <a:t>Cannot add a course offering if there is not associated course</a:t>
            </a:r>
          </a:p>
          <a:p>
            <a:r>
              <a:rPr lang="en-US" dirty="0"/>
              <a:t>Cannot delete an instructor if they have taught any courses</a:t>
            </a:r>
          </a:p>
          <a:p>
            <a:endParaRPr lang="en-US" dirty="0"/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21E67B4-77F1-7AB8-82FD-7C32960797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55" r="51876"/>
          <a:stretch/>
        </p:blipFill>
        <p:spPr>
          <a:xfrm>
            <a:off x="1384737" y="1825625"/>
            <a:ext cx="2929010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274A3-F974-E049-64CD-BBC9EEE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33F-06B1-9439-852B-4416415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Enforces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5A45-E84F-2F0D-71FE-61CE3E5D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schemas are not perfect, however.</a:t>
            </a:r>
          </a:p>
          <a:p>
            <a:r>
              <a:rPr lang="en-US" dirty="0"/>
              <a:t>A record with the value -25 for a course number will be accepted because it's an integer -- even though we only want positive numbers.</a:t>
            </a:r>
          </a:p>
          <a:p>
            <a:r>
              <a:rPr lang="en-US" dirty="0"/>
              <a:t>Validation logic must also be added to the program manipulating the database to ensure fine-grained details are correct.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B1C94-C45E-0E0E-851F-885462B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1510</Words>
  <Application>Microsoft Macintosh PowerPoint</Application>
  <PresentationFormat>Widescreen</PresentationFormat>
  <Paragraphs>344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DEJAVU SANS MONO</vt:lpstr>
      <vt:lpstr>Office Theme</vt:lpstr>
      <vt:lpstr>Relational Data Storage</vt:lpstr>
      <vt:lpstr>Database-backed Services</vt:lpstr>
      <vt:lpstr>Relational Database Management Systems</vt:lpstr>
      <vt:lpstr>Data Model</vt:lpstr>
      <vt:lpstr>Course Table Example</vt:lpstr>
      <vt:lpstr>Common Column Types</vt:lpstr>
      <vt:lpstr>Enforces Schema</vt:lpstr>
      <vt:lpstr>Relational Data Integrity</vt:lpstr>
      <vt:lpstr>Enforces Schema</vt:lpstr>
      <vt:lpstr>Structured Query Language (SQL)</vt:lpstr>
      <vt:lpstr>SQL Operations</vt:lpstr>
      <vt:lpstr>SQL Example</vt:lpstr>
      <vt:lpstr>SQL Example</vt:lpstr>
      <vt:lpstr>SQL Example</vt:lpstr>
      <vt:lpstr>SQL Example</vt:lpstr>
      <vt:lpstr>Security</vt:lpstr>
      <vt:lpstr>Parallelism (Connections)</vt:lpstr>
      <vt:lpstr>Parallelism (Large Queries)</vt:lpstr>
      <vt:lpstr>Handles Concurrency Intuitively</vt:lpstr>
      <vt:lpstr>Clustering</vt:lpstr>
      <vt:lpstr>Read / Write Parallelism</vt:lpstr>
      <vt:lpstr>Distributed Data?</vt:lpstr>
      <vt:lpstr>Relational Data Model != Implementation</vt:lpstr>
      <vt:lpstr>PrestoDB / Trino</vt:lpstr>
      <vt:lpstr>PrestoDB / Trino</vt:lpstr>
      <vt:lpstr>Data Virtualization</vt:lpstr>
      <vt:lpstr>Limited Write Capability</vt:lpstr>
      <vt:lpstr>Consistency</vt:lpstr>
      <vt:lpstr>Other Distributed Query Engines</vt:lpstr>
      <vt:lpstr>Tradeoffs: Throughput vs Latency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Infrastructure</dc:title>
  <dc:creator>Nowling, RJ</dc:creator>
  <cp:lastModifiedBy>Nowling, RJ</cp:lastModifiedBy>
  <cp:revision>67</cp:revision>
  <dcterms:created xsi:type="dcterms:W3CDTF">2022-11-16T17:58:16Z</dcterms:created>
  <dcterms:modified xsi:type="dcterms:W3CDTF">2023-03-16T13:33:09Z</dcterms:modified>
</cp:coreProperties>
</file>