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73" r:id="rId3"/>
    <p:sldId id="311" r:id="rId4"/>
    <p:sldId id="328" r:id="rId5"/>
    <p:sldId id="343" r:id="rId6"/>
    <p:sldId id="344" r:id="rId7"/>
    <p:sldId id="333" r:id="rId8"/>
    <p:sldId id="340" r:id="rId9"/>
    <p:sldId id="339" r:id="rId10"/>
    <p:sldId id="342" r:id="rId11"/>
    <p:sldId id="345" r:id="rId12"/>
    <p:sldId id="346" r:id="rId13"/>
    <p:sldId id="388" r:id="rId14"/>
    <p:sldId id="303" r:id="rId15"/>
    <p:sldId id="353" r:id="rId16"/>
    <p:sldId id="351" r:id="rId17"/>
    <p:sldId id="354" r:id="rId18"/>
    <p:sldId id="350" r:id="rId19"/>
    <p:sldId id="371" r:id="rId20"/>
    <p:sldId id="347" r:id="rId21"/>
    <p:sldId id="348" r:id="rId22"/>
    <p:sldId id="326" r:id="rId23"/>
    <p:sldId id="355" r:id="rId24"/>
    <p:sldId id="367" r:id="rId25"/>
    <p:sldId id="368" r:id="rId26"/>
    <p:sldId id="362" r:id="rId27"/>
    <p:sldId id="356" r:id="rId28"/>
    <p:sldId id="358" r:id="rId29"/>
    <p:sldId id="361" r:id="rId30"/>
    <p:sldId id="360" r:id="rId31"/>
    <p:sldId id="365" r:id="rId32"/>
    <p:sldId id="366" r:id="rId33"/>
    <p:sldId id="369" r:id="rId34"/>
    <p:sldId id="383" r:id="rId35"/>
    <p:sldId id="372" r:id="rId36"/>
    <p:sldId id="386" r:id="rId37"/>
    <p:sldId id="384" r:id="rId38"/>
    <p:sldId id="382" r:id="rId39"/>
    <p:sldId id="385" r:id="rId40"/>
    <p:sldId id="373" r:id="rId41"/>
    <p:sldId id="374" r:id="rId42"/>
    <p:sldId id="375" r:id="rId43"/>
    <p:sldId id="376" r:id="rId44"/>
    <p:sldId id="377" r:id="rId45"/>
    <p:sldId id="378" r:id="rId46"/>
    <p:sldId id="380" r:id="rId47"/>
    <p:sldId id="379" r:id="rId48"/>
    <p:sldId id="29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1845-B376-1841-A4F6-191C59840E3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D3B6-4C71-9F48-8AAE-B7695C8D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861-C79C-704B-81A8-FA3E9AC68CD9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EC12-C115-AB4D-8F31-D2BE7ED3FB5B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BEB5-7E4C-DA47-B68F-9B9F9D0FEC54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85C5-9231-3448-87EC-0AE51BF52C51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E78E-F8CF-5349-9BCF-55C39594AAC9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D08D-ED5E-CA49-AD70-D33B327D0CCA}" type="datetime1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B28B-DC08-AC41-8145-72D4C205166C}" type="datetime1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15CE-ADD5-F748-BFFC-168DBBEE9E2E}" type="datetime1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2C4C-AA08-CA4A-A978-44E57161F4B4}" type="datetime1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FF9A-9B0C-6B40-A088-A7D7D8F909A9}" type="datetime1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CAC1-0126-8A45-B3EF-881D7CDFCD37}" type="datetime1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B87D-7031-8E47-BAA9-DEF0E7CFACDD}" type="datetime1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find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V2e2P0Qjw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com/digitalguide/hosting/technical-matters/what-is-htt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best-practices/api-design" TargetMode="External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finder.com/developers/v2/docs/" TargetMode="External"/><Relationship Id="rId5" Type="http://schemas.openxmlformats.org/officeDocument/2006/relationships/hyperlink" Target="https://www.oreilly.com/library/view/rest-api-design/9781449317904/" TargetMode="External"/><Relationship Id="rId4" Type="http://schemas.openxmlformats.org/officeDocument/2006/relationships/hyperlink" Target="https://www.ibm.com/topics/rest-ap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finder.com/search/dogs-for-adoption/?sort%5B0%5D=recently_add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Identifi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ED1C-D675-7221-C502-21134FA6B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2FFA6-3BD2-FAE9-6C21-AB6E96CC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</a:t>
            </a:r>
            <a:r>
              <a:rPr lang="en-US" dirty="0" err="1"/>
              <a:t>Nowling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B04FC-C979-F36F-E4AC-99E5B1B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Curl begins by establishing a HTTPS connection to the server at </a:t>
            </a:r>
            <a:r>
              <a:rPr lang="en-US" dirty="0" err="1"/>
              <a:t>www.petfinder.com</a:t>
            </a:r>
            <a:endParaRPr lang="en-US" dirty="0"/>
          </a:p>
          <a:p>
            <a:r>
              <a:rPr lang="en-US" dirty="0"/>
              <a:t>On port 80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50B43-6AC8-CDF4-04EB-928A375E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269" y="1825625"/>
            <a:ext cx="574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GET /search/dogs-for-adoption/?sort%5B0%5D=</a:t>
            </a:r>
            <a:r>
              <a:rPr lang="en-US" sz="2600" dirty="0" err="1">
                <a:latin typeface="Monaco" pitchFamily="2" charset="77"/>
              </a:rPr>
              <a:t>recently_added</a:t>
            </a:r>
            <a:r>
              <a:rPr lang="en-US" sz="2600" dirty="0">
                <a:latin typeface="Monaco" pitchFamily="2" charset="77"/>
              </a:rPr>
              <a:t> HTTP/2</a:t>
            </a:r>
          </a:p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HTTP request begins with the client sending:</a:t>
            </a:r>
          </a:p>
          <a:p>
            <a:r>
              <a:rPr lang="en-US" dirty="0"/>
              <a:t>The action type indicated by a verb</a:t>
            </a:r>
          </a:p>
          <a:p>
            <a:r>
              <a:rPr lang="en-US" dirty="0"/>
              <a:t>The path (endpoint) of the desired resource</a:t>
            </a:r>
          </a:p>
          <a:p>
            <a:r>
              <a:rPr lang="en-US" dirty="0"/>
              <a:t>The protocol version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6EA83-6E92-28C4-93A4-8D02B12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248" y="1825625"/>
            <a:ext cx="57675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GET /search/dogs-for-adoption/?sort%5B0%5D=</a:t>
            </a:r>
            <a:r>
              <a:rPr lang="en-US" sz="2600" dirty="0" err="1">
                <a:latin typeface="Monaco" pitchFamily="2" charset="77"/>
              </a:rPr>
              <a:t>recently_added</a:t>
            </a:r>
            <a:r>
              <a:rPr lang="en-US" sz="2600" dirty="0">
                <a:latin typeface="Monaco" pitchFamily="2" charset="77"/>
              </a:rPr>
              <a:t> HTTP/2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DELETE: deletes an object</a:t>
            </a:r>
          </a:p>
          <a:p>
            <a:r>
              <a:rPr lang="en-US" dirty="0"/>
              <a:t>GET: retrieves an object</a:t>
            </a:r>
          </a:p>
          <a:p>
            <a:r>
              <a:rPr lang="en-US" dirty="0"/>
              <a:t>POST: creates an object</a:t>
            </a:r>
          </a:p>
          <a:p>
            <a:r>
              <a:rPr lang="en-US" dirty="0"/>
              <a:t>PUT: overwrites or updates an object</a:t>
            </a:r>
          </a:p>
          <a:p>
            <a:r>
              <a:rPr lang="en-US" dirty="0"/>
              <a:t>PATCH: modifies part of an object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0B9A0-3268-CE56-8D88-B8081E5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269" y="1825625"/>
            <a:ext cx="574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GET /search/dogs-for-adoption/?sort%5B0%5D=</a:t>
            </a:r>
            <a:r>
              <a:rPr lang="en-US" sz="2600" dirty="0" err="1">
                <a:latin typeface="Monaco" pitchFamily="2" charset="77"/>
              </a:rPr>
              <a:t>recently_added</a:t>
            </a:r>
            <a:r>
              <a:rPr lang="en-US" sz="2600" dirty="0">
                <a:latin typeface="Monaco" pitchFamily="2" charset="77"/>
              </a:rPr>
              <a:t> HTTP/2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URLs can include query parameters</a:t>
            </a:r>
          </a:p>
          <a:p>
            <a:r>
              <a:rPr lang="en-US" dirty="0"/>
              <a:t>Key-value pairs</a:t>
            </a:r>
          </a:p>
          <a:p>
            <a:r>
              <a:rPr lang="en-US" dirty="0"/>
              <a:t>"?key1=value1&amp;key2=value2"</a:t>
            </a:r>
          </a:p>
          <a:p>
            <a:r>
              <a:rPr lang="en-US" dirty="0"/>
              <a:t>Spaces and other special characters are escaped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AF30B-1187-23EF-6DFE-2F1A655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269" y="1825625"/>
            <a:ext cx="5746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GET /search/dogs-for-adoption/?sort%5B0%5D=</a:t>
            </a:r>
            <a:r>
              <a:rPr lang="en-US" sz="2600" dirty="0" err="1">
                <a:latin typeface="Monaco" pitchFamily="2" charset="77"/>
              </a:rPr>
              <a:t>recently_added</a:t>
            </a:r>
            <a:r>
              <a:rPr lang="en-US" sz="2600" dirty="0">
                <a:latin typeface="Monaco" pitchFamily="2" charset="77"/>
              </a:rPr>
              <a:t> HTTP/2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Host: </a:t>
            </a:r>
            <a:r>
              <a:rPr lang="en-US" sz="2600" dirty="0" err="1">
                <a:latin typeface="Monaco" pitchFamily="2" charset="77"/>
              </a:rPr>
              <a:t>www.petfinder.com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user-agent: curl/7.74.0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accept: */*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then sends headers</a:t>
            </a:r>
          </a:p>
          <a:p>
            <a:r>
              <a:rPr lang="en-US" dirty="0"/>
              <a:t>These are key-value pairs that specify information such as:</a:t>
            </a:r>
          </a:p>
          <a:p>
            <a:pPr lvl="1"/>
            <a:r>
              <a:rPr lang="en-US" dirty="0"/>
              <a:t>The client software</a:t>
            </a:r>
          </a:p>
          <a:p>
            <a:pPr lvl="1"/>
            <a:r>
              <a:rPr lang="en-US" dirty="0"/>
              <a:t>The payload size (in bytes) if any</a:t>
            </a:r>
          </a:p>
          <a:p>
            <a:pPr lvl="1"/>
            <a:r>
              <a:rPr lang="en-US" dirty="0"/>
              <a:t>The payload content type if any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51C26-C158-549D-0862-E59CB5CD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HTTP/2 200</a:t>
            </a:r>
          </a:p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0BAB-8A4A-479D-B33F-84225A392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 confirms the protocol version (HTTP/2)</a:t>
            </a:r>
          </a:p>
          <a:p>
            <a:r>
              <a:rPr lang="en-US" dirty="0"/>
              <a:t>and provides a status code (200)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F220-B1E8-9CDD-B5A9-F616939F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4AB-5208-7945-17B7-472E9E91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8E70C7-C882-F455-78BD-4D91C4C4D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40280"/>
          <a:ext cx="10515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314090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91903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Status Code 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1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100 - 199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Successful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200 - 299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Redirection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300 - 399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400 - 499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0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500 - 599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391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C0494E-BC39-9989-2F2A-1349AD5F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HTTP/2 200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date: Fri, 10 Mar 2023 22:11:18 GMT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content-type: text/html; charset=UTF-8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vary: Accept-Encoding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set-cookie: PFSESSION=cba268f00b26e61a0b92797898c253dd; path=/; domain=.</a:t>
            </a:r>
            <a:r>
              <a:rPr lang="en-US" sz="2600" dirty="0" err="1">
                <a:latin typeface="Monaco" pitchFamily="2" charset="77"/>
              </a:rPr>
              <a:t>petfinder.com</a:t>
            </a:r>
            <a:r>
              <a:rPr lang="en-US" sz="2600" dirty="0">
                <a:latin typeface="Monaco" pitchFamily="2" charset="77"/>
              </a:rPr>
              <a:t>; secure; </a:t>
            </a:r>
            <a:r>
              <a:rPr lang="en-US" sz="2600" dirty="0" err="1">
                <a:latin typeface="Monaco" pitchFamily="2" charset="77"/>
              </a:rPr>
              <a:t>HttpOnly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cache-control: max-age=0, must-revalidate, no-store, private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expires: Fri, 10 Mar 2023 22:11:18 GMT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x-frame-options: SAMEORIGIN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x-</a:t>
            </a:r>
            <a:r>
              <a:rPr lang="en-US" sz="2600" dirty="0" err="1">
                <a:latin typeface="Monaco" pitchFamily="2" charset="77"/>
              </a:rPr>
              <a:t>xss</a:t>
            </a:r>
            <a:r>
              <a:rPr lang="en-US" sz="2600" dirty="0">
                <a:latin typeface="Monaco" pitchFamily="2" charset="77"/>
              </a:rPr>
              <a:t>-protection: 1; mode=block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content-security-policy: frame-ancestors 'self';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strict-transport-security: max-age=31536000</a:t>
            </a:r>
          </a:p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0BAB-8A4A-479D-B33F-84225A392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Followed by headers of its 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BC42-B41A-FCA8-CDBD-29E224FC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&lt;!DOCTYPE html&gt;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&lt;html class="no-</a:t>
            </a:r>
            <a:r>
              <a:rPr lang="en-US" sz="2600" dirty="0" err="1">
                <a:latin typeface="Monaco" pitchFamily="2" charset="77"/>
              </a:rPr>
              <a:t>js</a:t>
            </a:r>
            <a:r>
              <a:rPr lang="en-US" sz="2600" dirty="0">
                <a:latin typeface="Monaco" pitchFamily="2" charset="77"/>
              </a:rPr>
              <a:t>" lang="</a:t>
            </a:r>
            <a:r>
              <a:rPr lang="en-US" sz="2600" dirty="0" err="1">
                <a:latin typeface="Monaco" pitchFamily="2" charset="77"/>
              </a:rPr>
              <a:t>en</a:t>
            </a:r>
            <a:r>
              <a:rPr lang="en-US" sz="2600" dirty="0">
                <a:latin typeface="Monaco" pitchFamily="2" charset="77"/>
              </a:rPr>
              <a:t>-us"&gt;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&lt;head&gt;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    &lt;meta charset="utf-8"/&gt;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    &lt;link </a:t>
            </a:r>
            <a:r>
              <a:rPr lang="en-US" sz="2600" dirty="0" err="1">
                <a:latin typeface="Monaco" pitchFamily="2" charset="77"/>
              </a:rPr>
              <a:t>rel</a:t>
            </a:r>
            <a:r>
              <a:rPr lang="en-US" sz="2600" dirty="0">
                <a:latin typeface="Monaco" pitchFamily="2" charset="77"/>
              </a:rPr>
              <a:t>="</a:t>
            </a:r>
            <a:r>
              <a:rPr lang="en-US" sz="2600" dirty="0" err="1">
                <a:latin typeface="Monaco" pitchFamily="2" charset="77"/>
              </a:rPr>
              <a:t>preconnect</a:t>
            </a:r>
            <a:r>
              <a:rPr lang="en-US" sz="2600" dirty="0">
                <a:latin typeface="Monaco" pitchFamily="2" charset="77"/>
              </a:rPr>
              <a:t> </a:t>
            </a:r>
            <a:r>
              <a:rPr lang="en-US" sz="2600" dirty="0" err="1">
                <a:latin typeface="Monaco" pitchFamily="2" charset="77"/>
              </a:rPr>
              <a:t>dns</a:t>
            </a:r>
            <a:r>
              <a:rPr lang="en-US" sz="2600" dirty="0">
                <a:latin typeface="Monaco" pitchFamily="2" charset="77"/>
              </a:rPr>
              <a:t>-prefetch" </a:t>
            </a:r>
            <a:r>
              <a:rPr lang="en-US" sz="2600" dirty="0" err="1">
                <a:latin typeface="Monaco" pitchFamily="2" charset="77"/>
              </a:rPr>
              <a:t>href</a:t>
            </a:r>
            <a:r>
              <a:rPr lang="en-US" sz="2600" dirty="0">
                <a:latin typeface="Monaco" pitchFamily="2" charset="77"/>
              </a:rPr>
              <a:t>="https://</a:t>
            </a:r>
            <a:r>
              <a:rPr lang="en-US" sz="2600" dirty="0" err="1">
                <a:latin typeface="Monaco" pitchFamily="2" charset="77"/>
              </a:rPr>
              <a:t>www.google-analytics.com</a:t>
            </a:r>
            <a:r>
              <a:rPr lang="en-US" sz="2600" dirty="0">
                <a:latin typeface="Monaco" pitchFamily="2" charset="77"/>
              </a:rPr>
              <a:t>" </a:t>
            </a:r>
            <a:r>
              <a:rPr lang="en-US" sz="2600" dirty="0" err="1">
                <a:latin typeface="Monaco" pitchFamily="2" charset="77"/>
              </a:rPr>
              <a:t>crossorigin</a:t>
            </a:r>
            <a:r>
              <a:rPr lang="en-US" sz="2600" dirty="0">
                <a:latin typeface="Monaco" pitchFamily="2" charset="77"/>
              </a:rPr>
              <a:t> /&gt;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&lt;link </a:t>
            </a:r>
            <a:r>
              <a:rPr lang="en-US" sz="2600" dirty="0" err="1">
                <a:latin typeface="Monaco" pitchFamily="2" charset="77"/>
              </a:rPr>
              <a:t>rel</a:t>
            </a:r>
            <a:r>
              <a:rPr lang="en-US" sz="2600" dirty="0">
                <a:latin typeface="Monaco" pitchFamily="2" charset="77"/>
              </a:rPr>
              <a:t>="</a:t>
            </a:r>
            <a:r>
              <a:rPr lang="en-US" sz="2600" dirty="0" err="1">
                <a:latin typeface="Monaco" pitchFamily="2" charset="77"/>
              </a:rPr>
              <a:t>preconnect</a:t>
            </a:r>
            <a:r>
              <a:rPr lang="en-US" sz="2600" dirty="0">
                <a:latin typeface="Monaco" pitchFamily="2" charset="77"/>
              </a:rPr>
              <a:t> </a:t>
            </a:r>
            <a:r>
              <a:rPr lang="en-US" sz="2600" dirty="0" err="1">
                <a:latin typeface="Monaco" pitchFamily="2" charset="77"/>
              </a:rPr>
              <a:t>dns</a:t>
            </a:r>
            <a:r>
              <a:rPr lang="en-US" sz="2600" dirty="0">
                <a:latin typeface="Monaco" pitchFamily="2" charset="77"/>
              </a:rPr>
              <a:t>-prefetch" </a:t>
            </a:r>
            <a:r>
              <a:rPr lang="en-US" sz="2600" dirty="0" err="1">
                <a:latin typeface="Monaco" pitchFamily="2" charset="77"/>
              </a:rPr>
              <a:t>href</a:t>
            </a:r>
            <a:r>
              <a:rPr lang="en-US" sz="2600" dirty="0">
                <a:latin typeface="Monaco" pitchFamily="2" charset="77"/>
              </a:rPr>
              <a:t>="https://</a:t>
            </a:r>
            <a:r>
              <a:rPr lang="en-US" sz="2600" dirty="0" err="1">
                <a:latin typeface="Monaco" pitchFamily="2" charset="77"/>
              </a:rPr>
              <a:t>www.googletagmanager.com</a:t>
            </a:r>
            <a:r>
              <a:rPr lang="en-US" sz="2600" dirty="0">
                <a:latin typeface="Monaco" pitchFamily="2" charset="77"/>
              </a:rPr>
              <a:t>" </a:t>
            </a:r>
            <a:r>
              <a:rPr lang="en-US" sz="2600" dirty="0" err="1">
                <a:latin typeface="Monaco" pitchFamily="2" charset="77"/>
              </a:rPr>
              <a:t>crossorigin</a:t>
            </a:r>
            <a:r>
              <a:rPr lang="en-US" sz="2600" dirty="0">
                <a:latin typeface="Monaco" pitchFamily="2" charset="77"/>
              </a:rPr>
              <a:t> /&gt;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&lt;link </a:t>
            </a:r>
            <a:r>
              <a:rPr lang="en-US" sz="2600" dirty="0" err="1">
                <a:latin typeface="Monaco" pitchFamily="2" charset="77"/>
              </a:rPr>
              <a:t>rel</a:t>
            </a:r>
            <a:r>
              <a:rPr lang="en-US" sz="2600" dirty="0">
                <a:latin typeface="Monaco" pitchFamily="2" charset="77"/>
              </a:rPr>
              <a:t>="</a:t>
            </a:r>
            <a:r>
              <a:rPr lang="en-US" sz="2600" dirty="0" err="1">
                <a:latin typeface="Monaco" pitchFamily="2" charset="77"/>
              </a:rPr>
              <a:t>preconnect</a:t>
            </a:r>
            <a:r>
              <a:rPr lang="en-US" sz="2600" dirty="0">
                <a:latin typeface="Monaco" pitchFamily="2" charset="77"/>
              </a:rPr>
              <a:t> </a:t>
            </a:r>
            <a:r>
              <a:rPr lang="en-US" sz="2600" dirty="0" err="1">
                <a:latin typeface="Monaco" pitchFamily="2" charset="77"/>
              </a:rPr>
              <a:t>dns</a:t>
            </a:r>
            <a:r>
              <a:rPr lang="en-US" sz="2600" dirty="0">
                <a:latin typeface="Monaco" pitchFamily="2" charset="77"/>
              </a:rPr>
              <a:t>-prefetch" </a:t>
            </a:r>
            <a:r>
              <a:rPr lang="en-US" sz="2600" dirty="0" err="1">
                <a:latin typeface="Monaco" pitchFamily="2" charset="77"/>
              </a:rPr>
              <a:t>href</a:t>
            </a:r>
            <a:r>
              <a:rPr lang="en-US" sz="2600" dirty="0">
                <a:latin typeface="Monaco" pitchFamily="2" charset="77"/>
              </a:rPr>
              <a:t>="https://</a:t>
            </a:r>
            <a:r>
              <a:rPr lang="en-US" sz="2600" dirty="0" err="1">
                <a:latin typeface="Monaco" pitchFamily="2" charset="77"/>
              </a:rPr>
              <a:t>www.googletagservices.com</a:t>
            </a:r>
            <a:r>
              <a:rPr lang="en-US" sz="2600" dirty="0">
                <a:latin typeface="Monaco" pitchFamily="2" charset="77"/>
              </a:rPr>
              <a:t>" </a:t>
            </a:r>
            <a:r>
              <a:rPr lang="en-US" sz="2600" dirty="0" err="1">
                <a:latin typeface="Monaco" pitchFamily="2" charset="77"/>
              </a:rPr>
              <a:t>crossorigin</a:t>
            </a:r>
            <a:r>
              <a:rPr lang="en-US" sz="2600" dirty="0">
                <a:latin typeface="Monaco" pitchFamily="2" charset="77"/>
              </a:rPr>
              <a:t> /&gt;    &lt;style id="</a:t>
            </a:r>
            <a:r>
              <a:rPr lang="en-US" sz="2600" dirty="0" err="1">
                <a:latin typeface="Monaco" pitchFamily="2" charset="77"/>
              </a:rPr>
              <a:t>antiClickjack</a:t>
            </a:r>
            <a:r>
              <a:rPr lang="en-US" sz="2600" dirty="0">
                <a:latin typeface="Monaco" pitchFamily="2" charset="77"/>
              </a:rPr>
              <a:t>"&gt;body{</a:t>
            </a:r>
            <a:r>
              <a:rPr lang="en-US" sz="2600" dirty="0" err="1">
                <a:latin typeface="Monaco" pitchFamily="2" charset="77"/>
              </a:rPr>
              <a:t>display:none</a:t>
            </a:r>
            <a:r>
              <a:rPr lang="en-US" sz="2600" dirty="0">
                <a:latin typeface="Monaco" pitchFamily="2" charset="77"/>
              </a:rPr>
              <a:t> !important;}&lt;/style&gt;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2013-74A7-938A-FE05-29FE68084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With the body coming last</a:t>
            </a:r>
          </a:p>
          <a:p>
            <a:r>
              <a:rPr lang="en-US" dirty="0"/>
              <a:t>In this case, the body is the HTML for the web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C97BE-DA24-B3E2-3E73-8565DDEF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6E06-0007-DAC2-51DF-6A1B167D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Petfinder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D3B84-F2D0-BAC8-01F8-8ACFF313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005" y="1463675"/>
            <a:ext cx="8749990" cy="5029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CAB91-AD2E-85E2-812C-8A9C4FF14EAF}"/>
              </a:ext>
            </a:extLst>
          </p:cNvPr>
          <p:cNvSpPr txBox="1"/>
          <p:nvPr/>
        </p:nvSpPr>
        <p:spPr>
          <a:xfrm>
            <a:off x="9352633" y="6550223"/>
            <a:ext cx="283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www.petfinder.com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C6740-711B-2760-2A2D-3A4D335B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81B-6D72-C133-708B-EA4A083C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875120-97E3-4C3F-3EDF-183FC8A85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579" y="1825625"/>
            <a:ext cx="6338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405A4-07EB-E2BE-71D9-69D5A81742B0}"/>
              </a:ext>
            </a:extLst>
          </p:cNvPr>
          <p:cNvSpPr txBox="1"/>
          <p:nvPr/>
        </p:nvSpPr>
        <p:spPr>
          <a:xfrm>
            <a:off x="441434" y="6488668"/>
            <a:ext cx="591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microservices.io</a:t>
            </a:r>
            <a:r>
              <a:rPr lang="en-US" dirty="0"/>
              <a:t>/patterns/</a:t>
            </a:r>
            <a:r>
              <a:rPr lang="en-US" dirty="0" err="1"/>
              <a:t>microservices.html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0FD7B-7DD5-673D-8FA5-11856ACC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with Payload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F8FDA-02FB-12E2-3A61-818D6A17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7412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POST /v2/oauth2/token HTTP/2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Host: </a:t>
            </a:r>
            <a:r>
              <a:rPr lang="en-US" sz="2600" dirty="0" err="1">
                <a:latin typeface="Monaco" pitchFamily="2" charset="77"/>
              </a:rPr>
              <a:t>api.petfinder.com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user-agent: curl/7.74.0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Content-Length: 145</a:t>
            </a: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Content-Type: application/x-www-form-</a:t>
            </a:r>
            <a:r>
              <a:rPr lang="en-US" sz="2600" dirty="0" err="1">
                <a:latin typeface="Monaco" pitchFamily="2" charset="77"/>
              </a:rPr>
              <a:t>urlencoded</a:t>
            </a: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  <a:p>
            <a:pPr marL="0" indent="0">
              <a:buNone/>
            </a:pPr>
            <a:endParaRPr lang="en-US" sz="2600" dirty="0">
              <a:latin typeface="Monaco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C726-65BD-1D3F-F798-257D1F694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may send an optional payload after the headers</a:t>
            </a:r>
          </a:p>
          <a:p>
            <a:r>
              <a:rPr lang="en-US" dirty="0"/>
              <a:t>If so, the client will provide two header key-value pairs:</a:t>
            </a:r>
          </a:p>
          <a:p>
            <a:pPr lvl="1"/>
            <a:r>
              <a:rPr lang="en-US" dirty="0"/>
              <a:t>Content-Length: length of the content string in bytes</a:t>
            </a:r>
          </a:p>
          <a:p>
            <a:pPr lvl="1"/>
            <a:r>
              <a:rPr lang="en-US" dirty="0"/>
              <a:t>Content-Type:</a:t>
            </a:r>
          </a:p>
          <a:p>
            <a:pPr lvl="2"/>
            <a:r>
              <a:rPr lang="en-US" dirty="0"/>
              <a:t>application/x-www-form-</a:t>
            </a:r>
            <a:r>
              <a:rPr lang="en-US" dirty="0" err="1"/>
              <a:t>urlencoded</a:t>
            </a:r>
            <a:endParaRPr lang="en-US" dirty="0"/>
          </a:p>
          <a:p>
            <a:pPr lvl="2"/>
            <a:r>
              <a:rPr lang="en-US" dirty="0"/>
              <a:t>application/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2288F-7D65-C945-DF28-14275384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C42E-E5AE-C999-5DFC-DA96119E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224AF-F32D-32B7-1708-0D373853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encoding of HTML forms</a:t>
            </a:r>
          </a:p>
          <a:p>
            <a:r>
              <a:rPr lang="en-US" dirty="0"/>
              <a:t>Key-value pairs are encoded as if they are part of the URL</a:t>
            </a:r>
          </a:p>
          <a:p>
            <a:pPr lvl="1"/>
            <a:r>
              <a:rPr lang="en-US" dirty="0"/>
              <a:t>But they are not appended to the URL!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grant_type</a:t>
            </a:r>
            <a:r>
              <a:rPr lang="en-US" dirty="0">
                <a:latin typeface="Monaco" pitchFamily="2" charset="77"/>
              </a:rPr>
              <a:t>=</a:t>
            </a:r>
            <a:r>
              <a:rPr lang="en-US" dirty="0" err="1">
                <a:latin typeface="Monaco" pitchFamily="2" charset="77"/>
              </a:rPr>
              <a:t>client_credentials&amp;client_id</a:t>
            </a:r>
            <a:r>
              <a:rPr lang="en-US" dirty="0">
                <a:latin typeface="Monaco" pitchFamily="2" charset="77"/>
              </a:rPr>
              <a:t>=ZYDPLLBWSK3MVQJSIYHB1OR2JXCY0X2C5UJ2QAR2MAAIT5Q&amp;client_secret=c94dbd582d594e8aa04934f9c7ef0f52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0D323-7658-C299-2880-AB67FB1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C42E-E5AE-C999-5DFC-DA96119E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4A5-9363-DDD3-A6E1-548180BB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Payloads are provided as serialized JavaScript Object Notation (JSON) objects</a:t>
            </a:r>
          </a:p>
          <a:p>
            <a:r>
              <a:rPr lang="en-US" dirty="0"/>
              <a:t>More flexible than key-value pairs since deep hierarchical relationships and and more complex types can be represented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{"grant_type":"</a:t>
            </a:r>
            <a:r>
              <a:rPr lang="en-US" dirty="0" err="1">
                <a:latin typeface="Monaco" pitchFamily="2" charset="77"/>
              </a:rPr>
              <a:t>client_credentials</a:t>
            </a:r>
            <a:r>
              <a:rPr lang="en-US" dirty="0">
                <a:latin typeface="Monaco" pitchFamily="2" charset="77"/>
              </a:rPr>
              <a:t>", "client_id":"ZYDPLLBWSK3MVQJSIYHB1OR2JXCY0X2C5UJ2QAR2MAAIT5Q", "client_secret":"c94dbd582d594e8aa04934f9c7ef0f52"}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B0848-B1A8-41E7-4C71-F5977A85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06B3-48D1-1941-C6C9-84E4DADA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9977-CC07-00EA-0F15-0EC2FA17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is a convention that uses the HTTP protocol to access and manipulate objects</a:t>
            </a:r>
          </a:p>
          <a:p>
            <a:r>
              <a:rPr lang="en-US" dirty="0"/>
              <a:t>REST requests are not stateful</a:t>
            </a:r>
          </a:p>
          <a:p>
            <a:pPr lvl="1"/>
            <a:r>
              <a:rPr lang="en-US" dirty="0"/>
              <a:t>Each request is started independently</a:t>
            </a:r>
          </a:p>
          <a:p>
            <a:r>
              <a:rPr lang="en-US" dirty="0"/>
              <a:t>REST tends to narrow the scope of HTTP:</a:t>
            </a:r>
          </a:p>
          <a:p>
            <a:pPr lvl="1"/>
            <a:r>
              <a:rPr lang="en-US" dirty="0"/>
              <a:t>Defines conventions for the paths</a:t>
            </a:r>
          </a:p>
          <a:p>
            <a:pPr lvl="1"/>
            <a:r>
              <a:rPr lang="en-US" dirty="0"/>
              <a:t>Prefers JSON response and request payloads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854EE-C978-92BD-E53D-2D0B235F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06B3-48D1-1941-C6C9-84E4DADA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 Path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9977-CC07-00EA-0F15-0EC2FA17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Paths tend to alternate collections and individual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/collection </a:t>
            </a:r>
          </a:p>
          <a:p>
            <a:r>
              <a:rPr lang="en-US" dirty="0"/>
              <a:t>/collection/item</a:t>
            </a:r>
          </a:p>
          <a:p>
            <a:r>
              <a:rPr lang="en-US" dirty="0"/>
              <a:t>/collection/item/collection</a:t>
            </a:r>
          </a:p>
          <a:p>
            <a:r>
              <a:rPr lang="en-US" dirty="0"/>
              <a:t>/collection/item/collection/item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7702-8B41-DF7D-40C4-6C297204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06B3-48D1-1941-C6C9-84E4DADA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 Path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9977-CC07-00EA-0F15-0EC2FA17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cases, paths may end with a controller that triggers an action on a particular item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/collection/item/controller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615C7-BDD7-3ED9-5EFB-3532F18B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17AD-933A-0226-2402-26E95C2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Course Enrollment System</a:t>
            </a:r>
          </a:p>
        </p:txBody>
      </p:sp>
      <p:pic>
        <p:nvPicPr>
          <p:cNvPr id="1026" name="Picture 2" descr="Banner 9 Registration Tutorial - YouTube">
            <a:extLst>
              <a:ext uri="{FF2B5EF4-FFF2-40B4-BE49-F238E27FC236}">
                <a16:creationId xmlns:a16="http://schemas.microsoft.com/office/drawing/2014/main" id="{9AE28C4F-97A5-466A-9BAA-847E78EFEF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690688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47168-3875-7CA9-FBB5-2C749725D26D}"/>
              </a:ext>
            </a:extLst>
          </p:cNvPr>
          <p:cNvSpPr txBox="1"/>
          <p:nvPr/>
        </p:nvSpPr>
        <p:spPr>
          <a:xfrm>
            <a:off x="7687049" y="6550223"/>
            <a:ext cx="450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=7ZV2e2P0Qjw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8D254-0E01-CFDE-B1CB-23B0E0AF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270D-8F49-5185-C2DE-56ACA90E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AE93D6-552A-C763-D319-2E3B90FD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683" y="457200"/>
            <a:ext cx="8320317" cy="6400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C62D1-551F-0D08-500F-1F12394A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API: GET /students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paginated list of all students</a:t>
            </a:r>
          </a:p>
          <a:p>
            <a:r>
              <a:rPr lang="en-US" dirty="0"/>
              <a:t>Takes query parameters:</a:t>
            </a:r>
          </a:p>
          <a:p>
            <a:pPr lvl="1"/>
            <a:r>
              <a:rPr lang="en-US" dirty="0"/>
              <a:t>page</a:t>
            </a:r>
          </a:p>
          <a:p>
            <a:pPr lvl="1"/>
            <a:r>
              <a:rPr lang="en-US" dirty="0" err="1"/>
              <a:t>studentsPerPage</a:t>
            </a:r>
            <a:endParaRPr lang="en-US" dirty="0"/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two fields:</a:t>
            </a:r>
          </a:p>
          <a:p>
            <a:pPr lvl="1"/>
            <a:r>
              <a:rPr lang="en-US" dirty="0"/>
              <a:t>students: a list of students on this page</a:t>
            </a:r>
          </a:p>
          <a:p>
            <a:pPr lvl="1"/>
            <a:r>
              <a:rPr lang="en-US" dirty="0"/>
              <a:t>pagination: information on the total students, students per page, page number, and reference to next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B9AF-3B13-870B-4FE5-E3A8247D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API: GET /students/</a:t>
            </a:r>
            <a:r>
              <a:rPr lang="en-US" dirty="0" err="1"/>
              <a:t>studentId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information for a single student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200 OK status code and JSON object with two fields:</a:t>
            </a:r>
          </a:p>
          <a:p>
            <a:pPr lvl="1"/>
            <a:r>
              <a:rPr lang="en-US" dirty="0" err="1"/>
              <a:t>studentId</a:t>
            </a:r>
            <a:endParaRPr lang="en-US" dirty="0"/>
          </a:p>
          <a:p>
            <a:pPr lvl="1"/>
            <a:r>
              <a:rPr lang="en-US" dirty="0" err="1"/>
              <a:t>studentName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DB89-D7CF-951E-4B60-46A4B4A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07AF-3A3C-29EE-367E-C6858CEC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5D44-0B48-C316-EA0F-8232DF10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separates the "what" from the "how"</a:t>
            </a:r>
          </a:p>
          <a:p>
            <a:r>
              <a:rPr lang="en-US" dirty="0"/>
              <a:t>Hides the implementation details from users</a:t>
            </a:r>
          </a:p>
          <a:p>
            <a:pPr lvl="1"/>
            <a:r>
              <a:rPr lang="en-US" dirty="0"/>
              <a:t>=&gt; reduces coupling between components</a:t>
            </a:r>
          </a:p>
          <a:p>
            <a:r>
              <a:rPr lang="en-US" dirty="0"/>
              <a:t>Makes it easier to:</a:t>
            </a:r>
          </a:p>
          <a:p>
            <a:pPr lvl="1"/>
            <a:r>
              <a:rPr lang="en-US" dirty="0"/>
              <a:t>Reuse components</a:t>
            </a:r>
          </a:p>
          <a:p>
            <a:pPr lvl="1"/>
            <a:r>
              <a:rPr lang="en-US" dirty="0"/>
              <a:t>Update / change component implementation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138F7-1844-CA32-7C51-03350B1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2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Registration API: GET /students/</a:t>
            </a:r>
            <a:r>
              <a:rPr lang="en-US" dirty="0" err="1"/>
              <a:t>studentId</a:t>
            </a:r>
            <a:r>
              <a:rPr lang="en-US" dirty="0"/>
              <a:t>/courses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list of course offerings for which the student is registered</a:t>
            </a:r>
          </a:p>
          <a:p>
            <a:r>
              <a:rPr lang="en-US" dirty="0"/>
              <a:t>Takes query parameters:</a:t>
            </a:r>
          </a:p>
          <a:p>
            <a:pPr lvl="1"/>
            <a:r>
              <a:rPr lang="en-US" dirty="0" err="1"/>
              <a:t>starting_term</a:t>
            </a:r>
            <a:r>
              <a:rPr lang="en-US" dirty="0"/>
              <a:t> (optional)</a:t>
            </a:r>
          </a:p>
          <a:p>
            <a:pPr lvl="1"/>
            <a:r>
              <a:rPr lang="en-US" dirty="0" err="1"/>
              <a:t>ending_term</a:t>
            </a:r>
            <a:r>
              <a:rPr lang="en-US" dirty="0"/>
              <a:t> (optional)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200 OK status code and JSON object with two fields:</a:t>
            </a:r>
          </a:p>
          <a:p>
            <a:pPr lvl="1"/>
            <a:r>
              <a:rPr lang="en-US" dirty="0" err="1"/>
              <a:t>courseOfferings</a:t>
            </a:r>
            <a:endParaRPr lang="en-US" dirty="0"/>
          </a:p>
          <a:p>
            <a:pPr lvl="1"/>
            <a:r>
              <a:rPr lang="en-US" dirty="0"/>
              <a:t>pagination: information on the total courses, courses per page, page number, and reference to next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D2CFA-B023-A10C-C4FC-67CCBF67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4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Registration API: POST /students/</a:t>
            </a:r>
            <a:r>
              <a:rPr lang="en-US" dirty="0" err="1"/>
              <a:t>studentId</a:t>
            </a:r>
            <a:r>
              <a:rPr lang="en-US" dirty="0"/>
              <a:t>/courses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 student for a course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Payload: takes a JSON object with the field:</a:t>
            </a:r>
          </a:p>
          <a:p>
            <a:pPr lvl="1"/>
            <a:r>
              <a:rPr lang="en-US" dirty="0" err="1"/>
              <a:t>courseOfferingId</a:t>
            </a:r>
            <a:endParaRPr lang="en-US" dirty="0"/>
          </a:p>
          <a:p>
            <a:r>
              <a:rPr lang="en-US" dirty="0"/>
              <a:t>If successful:</a:t>
            </a:r>
          </a:p>
          <a:p>
            <a:pPr lvl="1"/>
            <a:r>
              <a:rPr lang="en-US" dirty="0"/>
              <a:t>Returns status code 201 Created</a:t>
            </a:r>
          </a:p>
          <a:p>
            <a:r>
              <a:rPr lang="en-US" dirty="0"/>
              <a:t>If not:</a:t>
            </a:r>
          </a:p>
          <a:p>
            <a:pPr lvl="1"/>
            <a:r>
              <a:rPr lang="en-US" dirty="0"/>
              <a:t>Returns status code 400 Bad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24E33-347B-D332-DA56-61B08213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Registration API: DELETE /students/</a:t>
            </a:r>
            <a:r>
              <a:rPr lang="en-US" dirty="0" err="1"/>
              <a:t>studentId</a:t>
            </a:r>
            <a:r>
              <a:rPr lang="en-US" dirty="0"/>
              <a:t>/courses/</a:t>
            </a:r>
            <a:r>
              <a:rPr lang="en-US" dirty="0" err="1"/>
              <a:t>courseOfferingId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Drops a student from a course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If successful:</a:t>
            </a:r>
          </a:p>
          <a:p>
            <a:pPr lvl="1"/>
            <a:r>
              <a:rPr lang="en-US" dirty="0"/>
              <a:t>Returns status code 200 OK</a:t>
            </a:r>
          </a:p>
          <a:p>
            <a:r>
              <a:rPr lang="en-US" dirty="0"/>
              <a:t>If not registered:</a:t>
            </a:r>
          </a:p>
          <a:p>
            <a:pPr lvl="1"/>
            <a:r>
              <a:rPr lang="en-US" dirty="0"/>
              <a:t>Returns status code 404 Not Found</a:t>
            </a:r>
          </a:p>
          <a:p>
            <a:r>
              <a:rPr lang="en-US" dirty="0"/>
              <a:t>If cannot drop:</a:t>
            </a:r>
          </a:p>
          <a:p>
            <a:pPr lvl="1"/>
            <a:r>
              <a:rPr lang="en-US" dirty="0"/>
              <a:t>Returns status code 400 Bad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3C3B-82AF-E609-F9F9-3F94808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6E06-0007-DAC2-51DF-6A1B167D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Petfinder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A64-7A9E-4E84-39BE-52276E3B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Petfinder provides a REST API for users who want to:</a:t>
            </a:r>
          </a:p>
          <a:p>
            <a:pPr lvl="1"/>
            <a:r>
              <a:rPr lang="en-US" dirty="0"/>
              <a:t>develop alternative user interfaces (e.g., mobile apps)</a:t>
            </a:r>
          </a:p>
          <a:p>
            <a:pPr lvl="1"/>
            <a:r>
              <a:rPr lang="en-US" dirty="0"/>
              <a:t>pull data for analysis</a:t>
            </a:r>
          </a:p>
          <a:p>
            <a:pPr lvl="1"/>
            <a:r>
              <a:rPr lang="en-US" dirty="0"/>
              <a:t>organizations that want to programmatically manage their listings</a:t>
            </a:r>
          </a:p>
          <a:p>
            <a:r>
              <a:rPr lang="en-US" dirty="0"/>
              <a:t>Use of the REST API is free</a:t>
            </a:r>
          </a:p>
          <a:p>
            <a:pPr lvl="1"/>
            <a:r>
              <a:rPr lang="en-US" dirty="0"/>
              <a:t>Users do have to register</a:t>
            </a:r>
          </a:p>
          <a:p>
            <a:pPr lvl="1"/>
            <a:r>
              <a:rPr lang="en-US" dirty="0"/>
              <a:t>The number of requests is limited 1000 per day</a:t>
            </a:r>
          </a:p>
          <a:p>
            <a:pPr lvl="1"/>
            <a:r>
              <a:rPr lang="en-US" dirty="0"/>
              <a:t>The request rate is limited to 50 requests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8F60A-492D-4490-3C00-5841DB43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2AE-77FA-F92E-C983-F3D84ED2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867E-400A-5483-DFE7-2E4D9853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Petfinder API uses an authorization standard called OAuth2 (Open Authorization v2)</a:t>
            </a:r>
          </a:p>
          <a:p>
            <a:r>
              <a:rPr lang="en-US" dirty="0"/>
              <a:t>When users register, authentication credentials are generated</a:t>
            </a:r>
          </a:p>
          <a:p>
            <a:r>
              <a:rPr lang="en-US" dirty="0"/>
              <a:t>API users must authenticate at the start of each API session</a:t>
            </a:r>
          </a:p>
          <a:p>
            <a:r>
              <a:rPr lang="en-US" dirty="0"/>
              <a:t>When authentication is successful, users are given a secret token that must be included in all REST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5C2A5-73D6-EB3F-F203-9626587A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2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2AE-77FA-F92E-C983-F3D84ED2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Authentication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867E-400A-5483-DFE7-2E4D9853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id: effectively a username, but it's a randomly generated string of 50 characters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Monaco" pitchFamily="2" charset="77"/>
              </a:rPr>
              <a:t>ZYDPLLBWSK3MVQJSIYHB1OR2JXCY0X2C5UJ2QAR2MAAIT5Q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client secret: effectively a password, but it's a randomly generated string of 40 characters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Monaco" pitchFamily="2" charset="77"/>
              </a:rPr>
              <a:t>c94dbd582d594e8aa04934f9c7ef0f52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F9BA-B037-7A87-811E-69F2AB0D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4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AD94-EDD5-7DAE-C0B2-2731568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 / Password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DAC-F8AD-9466-4FFE-BF4E4416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would have to send username (or id) and password (or secret) with every request</a:t>
            </a:r>
          </a:p>
          <a:p>
            <a:r>
              <a:rPr lang="en-US" dirty="0"/>
              <a:t>All services would need to:</a:t>
            </a:r>
          </a:p>
          <a:p>
            <a:pPr lvl="1"/>
            <a:r>
              <a:rPr lang="en-US" dirty="0"/>
              <a:t>know about usernames and passwords</a:t>
            </a:r>
          </a:p>
          <a:p>
            <a:pPr lvl="1"/>
            <a:r>
              <a:rPr lang="en-US" dirty="0"/>
              <a:t>have access to the database of usernames and passwords</a:t>
            </a:r>
          </a:p>
          <a:p>
            <a:pPr lvl="1"/>
            <a:r>
              <a:rPr lang="en-US" dirty="0"/>
              <a:t>how to encrypt passwords to test for login access</a:t>
            </a:r>
          </a:p>
          <a:p>
            <a:r>
              <a:rPr lang="en-US" dirty="0"/>
              <a:t>This significantly widens the risk surface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8A090-D5A2-2C99-A5CE-311E9B4B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8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AD94-EDD5-7DAE-C0B2-2731568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DAC-F8AD-9466-4FFE-BF4E4416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service needs to know about usernames and passwords</a:t>
            </a:r>
          </a:p>
          <a:p>
            <a:r>
              <a:rPr lang="en-US" dirty="0"/>
              <a:t>The authentication service returns a temporary token</a:t>
            </a:r>
          </a:p>
          <a:p>
            <a:r>
              <a:rPr lang="en-US" dirty="0"/>
              <a:t>The other services can:</a:t>
            </a:r>
          </a:p>
          <a:p>
            <a:pPr lvl="1"/>
            <a:r>
              <a:rPr lang="en-US" dirty="0"/>
              <a:t>Verify that the token is valid with the authentication service</a:t>
            </a:r>
          </a:p>
          <a:p>
            <a:pPr lvl="1"/>
            <a:r>
              <a:rPr lang="en-US" dirty="0"/>
              <a:t>Cache the token until it expires (reduces number of internal calls between services, improves performance)</a:t>
            </a:r>
          </a:p>
          <a:p>
            <a:r>
              <a:rPr lang="en-US" dirty="0"/>
              <a:t>The other services will not have access to usernames, passwords, authorization logic, or the database of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2AEF7-488C-267F-7099-8D8D35B0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2AE-77FA-F92E-C983-F3D84ED2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POST /v2/oauth2/token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867E-400A-5483-DFE7-2E4D9853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Authenticates a user and returns an access token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Takes key-value payload:</a:t>
            </a:r>
          </a:p>
          <a:p>
            <a:pPr lvl="1"/>
            <a:r>
              <a:rPr lang="en-US" dirty="0" err="1"/>
              <a:t>grant_type</a:t>
            </a:r>
            <a:r>
              <a:rPr lang="en-US" dirty="0"/>
              <a:t>: </a:t>
            </a:r>
            <a:r>
              <a:rPr lang="en-US" dirty="0" err="1"/>
              <a:t>client_credentials</a:t>
            </a:r>
            <a:endParaRPr lang="en-US" dirty="0"/>
          </a:p>
          <a:p>
            <a:pPr lvl="1"/>
            <a:r>
              <a:rPr lang="en-US" dirty="0" err="1"/>
              <a:t>client_id</a:t>
            </a:r>
            <a:endParaRPr lang="en-US" dirty="0"/>
          </a:p>
          <a:p>
            <a:pPr lvl="1"/>
            <a:r>
              <a:rPr lang="en-US" dirty="0" err="1"/>
              <a:t>client_secret</a:t>
            </a:r>
            <a:endParaRPr lang="en-US" dirty="0"/>
          </a:p>
          <a:p>
            <a:r>
              <a:rPr lang="en-US" dirty="0"/>
              <a:t>Returns a JSON object with a three fields:</a:t>
            </a:r>
          </a:p>
          <a:p>
            <a:pPr lvl="1"/>
            <a:r>
              <a:rPr lang="en-US" dirty="0" err="1"/>
              <a:t>token_type</a:t>
            </a:r>
            <a:r>
              <a:rPr lang="en-US" dirty="0"/>
              <a:t>: "Bearer"</a:t>
            </a:r>
          </a:p>
          <a:p>
            <a:pPr lvl="1"/>
            <a:r>
              <a:rPr lang="en-US" dirty="0" err="1"/>
              <a:t>expires_in</a:t>
            </a:r>
            <a:r>
              <a:rPr lang="en-US" dirty="0"/>
              <a:t>: Number of seconds until the token expires</a:t>
            </a:r>
          </a:p>
          <a:p>
            <a:pPr lvl="1"/>
            <a:r>
              <a:rPr lang="en-US" dirty="0" err="1"/>
              <a:t>access_token</a:t>
            </a:r>
            <a:r>
              <a:rPr lang="en-US" dirty="0"/>
              <a:t>: Randomly-generated string used to identify authenticated session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7798-DAD7-934F-9CA0-622A4225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6CF2-E1DC-952C-08B5-4659F732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Authentication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8EBC-5788-7714-6A19-207E28AF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authentication token is passed as a header in the HTTP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Authorization: Bearer MTQ0NjJkZmQ5OTM2NDE1ZTZjNGZmZjI3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B0AF4-5389-C69D-7F25-A0842018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CAF3-B3D1-F536-18EA-A99E99C5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 (HTTP)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4BDDD3-11B2-EBFC-3337-92BC3DEF9A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0112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2AFBB-7C80-462F-72B3-E5C41EF4F3E7}"/>
              </a:ext>
            </a:extLst>
          </p:cNvPr>
          <p:cNvSpPr txBox="1"/>
          <p:nvPr/>
        </p:nvSpPr>
        <p:spPr>
          <a:xfrm>
            <a:off x="5796905" y="6555935"/>
            <a:ext cx="6416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www.ionos.com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digitalguide</a:t>
            </a:r>
            <a:r>
              <a:rPr lang="en-US" sz="1400" dirty="0">
                <a:hlinkClick r:id="rId3"/>
              </a:rPr>
              <a:t>/hosting/technical-matters/what-is-http/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1FE7A-0139-7A3B-AFA9-8C97F41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2B2-FEB3-F2F2-7770-7FBA3647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3B06-B4ED-DE2C-2F7A-72F20355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Animals: animals that are available for adoption</a:t>
            </a:r>
          </a:p>
          <a:p>
            <a:r>
              <a:rPr lang="en-US" dirty="0"/>
              <a:t>Types: type of animals (e.g., Dog, Rabbit, Cat)</a:t>
            </a:r>
          </a:p>
          <a:p>
            <a:pPr lvl="1"/>
            <a:r>
              <a:rPr lang="en-US" dirty="0"/>
              <a:t>Breeds: subtypes of animals</a:t>
            </a:r>
          </a:p>
          <a:p>
            <a:r>
              <a:rPr lang="en-US" dirty="0"/>
              <a:t>Organizations: organizations that have animals to adopt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E14B-5EFE-FB30-F651-0C3F161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0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paginated list of all animals available for adoption</a:t>
            </a:r>
          </a:p>
          <a:p>
            <a:r>
              <a:rPr lang="en-US" dirty="0"/>
              <a:t>Takes query parameters: type, breed, size, gender, age, color, coat, status, organization, </a:t>
            </a:r>
            <a:r>
              <a:rPr lang="en-US" dirty="0" err="1"/>
              <a:t>good_with_children</a:t>
            </a:r>
            <a:r>
              <a:rPr lang="en-US" dirty="0"/>
              <a:t>, </a:t>
            </a:r>
            <a:r>
              <a:rPr lang="en-US" dirty="0" err="1"/>
              <a:t>good_with_dogs</a:t>
            </a:r>
            <a:r>
              <a:rPr lang="en-US" dirty="0"/>
              <a:t>, </a:t>
            </a:r>
            <a:r>
              <a:rPr lang="en-US" dirty="0" err="1"/>
              <a:t>good_with_cats</a:t>
            </a:r>
            <a:r>
              <a:rPr lang="en-US" dirty="0"/>
              <a:t>, </a:t>
            </a:r>
            <a:r>
              <a:rPr lang="en-US" dirty="0" err="1"/>
              <a:t>house_trained</a:t>
            </a:r>
            <a:r>
              <a:rPr lang="en-US" dirty="0"/>
              <a:t>, declawed, </a:t>
            </a:r>
            <a:r>
              <a:rPr lang="en-US" dirty="0" err="1"/>
              <a:t>special_needs</a:t>
            </a:r>
            <a:r>
              <a:rPr lang="en-US" dirty="0"/>
              <a:t>, location, distance, sort, page, limit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two fields:</a:t>
            </a:r>
          </a:p>
          <a:p>
            <a:pPr lvl="1"/>
            <a:r>
              <a:rPr lang="en-US" dirty="0"/>
              <a:t>animals: a list of students on this page</a:t>
            </a:r>
          </a:p>
          <a:p>
            <a:pPr lvl="1"/>
            <a:r>
              <a:rPr lang="en-US" dirty="0"/>
              <a:t>pagination: information on the total animals, animals per page, page number, and reference to next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9F04A-DC67-6C6A-44E9-95C0447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/v2/animals/</a:t>
            </a:r>
            <a:r>
              <a:rPr lang="en-US" dirty="0" err="1"/>
              <a:t>animalId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data for a specific animal</a:t>
            </a:r>
          </a:p>
          <a:p>
            <a:r>
              <a:rPr lang="en-US" dirty="0"/>
              <a:t>Does not take any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many fields, including:</a:t>
            </a:r>
          </a:p>
          <a:p>
            <a:pPr lvl="1"/>
            <a:r>
              <a:rPr lang="en-US" dirty="0"/>
              <a:t>type, breed, size, gender, age, color, coat, status, organization, </a:t>
            </a:r>
            <a:r>
              <a:rPr lang="en-US" dirty="0" err="1"/>
              <a:t>good_with_children</a:t>
            </a:r>
            <a:r>
              <a:rPr lang="en-US" dirty="0"/>
              <a:t>, </a:t>
            </a:r>
            <a:r>
              <a:rPr lang="en-US" dirty="0" err="1"/>
              <a:t>good_with_dogs</a:t>
            </a:r>
            <a:r>
              <a:rPr lang="en-US" dirty="0"/>
              <a:t>, </a:t>
            </a:r>
            <a:r>
              <a:rPr lang="en-US" dirty="0" err="1"/>
              <a:t>good_with_cats</a:t>
            </a:r>
            <a:r>
              <a:rPr lang="en-US" dirty="0"/>
              <a:t>, </a:t>
            </a:r>
            <a:r>
              <a:rPr lang="en-US" dirty="0" err="1"/>
              <a:t>house_trained</a:t>
            </a:r>
            <a:r>
              <a:rPr lang="en-US" dirty="0"/>
              <a:t>, declawed, </a:t>
            </a:r>
            <a:r>
              <a:rPr lang="en-US" dirty="0" err="1"/>
              <a:t>special_needs</a:t>
            </a:r>
            <a:r>
              <a:rPr lang="en-US" dirty="0"/>
              <a:t>,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62DF-F08F-850E-3302-D8DA911E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8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list of all animal types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a single field:</a:t>
            </a:r>
          </a:p>
          <a:p>
            <a:pPr lvl="1"/>
            <a:r>
              <a:rPr lang="en-US" dirty="0"/>
              <a:t>type: a list of JSON objects, one for each animal type (e.g., Rabbit, Dog, Cat)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FFF15-32F0-F04A-A8AB-351E7CEB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/v2/types/</a:t>
            </a:r>
            <a:r>
              <a:rPr lang="en-US" dirty="0" err="1"/>
              <a:t>typeName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data for a specific animal type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fields describing the animal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65EA-4496-DFD8-D77D-2397599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4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/v2/types/</a:t>
            </a:r>
            <a:r>
              <a:rPr lang="en-US" dirty="0" err="1"/>
              <a:t>animalType</a:t>
            </a:r>
            <a:r>
              <a:rPr lang="en-US" dirty="0"/>
              <a:t>/breeds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list of breeds for a specific animal type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a single field:</a:t>
            </a:r>
          </a:p>
          <a:p>
            <a:pPr lvl="1"/>
            <a:r>
              <a:rPr lang="en-US" dirty="0"/>
              <a:t>breeds: list of JSON objects describing the breeds.  Gives the breed name and a reference to the animal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2692D-E1FC-EFF7-9BA9-E7344E9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5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a paginated list of all organizations</a:t>
            </a:r>
          </a:p>
          <a:p>
            <a:r>
              <a:rPr lang="en-US" dirty="0"/>
              <a:t>Takes query parameters: name, location, distance, state, country, sort, page, limit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two fields:</a:t>
            </a:r>
          </a:p>
          <a:p>
            <a:pPr lvl="1"/>
            <a:r>
              <a:rPr lang="en-US" dirty="0"/>
              <a:t>organizations: a list of JSON objects, on per organization</a:t>
            </a:r>
          </a:p>
          <a:p>
            <a:pPr lvl="1"/>
            <a:r>
              <a:rPr lang="en-US" dirty="0"/>
              <a:t>pagination: information on the total organizations, organizations per page, page number, and reference to next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900B-248F-2E5A-6BED-CF0DF9DA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8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0D5-B9D3-F8DE-4821-70D3FCC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GET /v2/organizations/</a:t>
            </a:r>
            <a:r>
              <a:rPr lang="en-US" dirty="0" err="1"/>
              <a:t>organizationId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E93C-6B41-AAC7-69FE-E9474E55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Returns data for a specific organization</a:t>
            </a:r>
          </a:p>
          <a:p>
            <a:r>
              <a:rPr lang="en-US" dirty="0"/>
              <a:t>Takes no query parameters</a:t>
            </a:r>
          </a:p>
          <a:p>
            <a:r>
              <a:rPr lang="en-US" dirty="0"/>
              <a:t>Does not take a payload</a:t>
            </a:r>
          </a:p>
          <a:p>
            <a:r>
              <a:rPr lang="en-US" dirty="0"/>
              <a:t>Returns a JSON object with a fields describing the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BD5-E622-32D0-71B3-8F893E22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8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5D2D-3375-D52C-DE08-F6F304A6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E28D-9549-C75C-5E5C-D55FF5F4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 response codes </a:t>
            </a:r>
            <a:r>
              <a:rPr lang="en-US" dirty="0"/>
              <a:t>- Mozilla Developer Network</a:t>
            </a:r>
          </a:p>
          <a:p>
            <a:r>
              <a:rPr lang="en-US" dirty="0">
                <a:hlinkClick r:id="rId3"/>
              </a:rPr>
              <a:t>RESTful web API design</a:t>
            </a:r>
            <a:r>
              <a:rPr lang="en-US" dirty="0"/>
              <a:t> - Microsoft</a:t>
            </a:r>
          </a:p>
          <a:p>
            <a:r>
              <a:rPr lang="en-US" dirty="0">
                <a:hlinkClick r:id="rId4"/>
              </a:rPr>
              <a:t>What is a REST API? </a:t>
            </a:r>
            <a:r>
              <a:rPr lang="en-US" dirty="0"/>
              <a:t>- IBM</a:t>
            </a:r>
          </a:p>
          <a:p>
            <a:r>
              <a:rPr lang="en-US" dirty="0">
                <a:hlinkClick r:id="rId5"/>
              </a:rPr>
              <a:t>REST API Design Rulebook</a:t>
            </a:r>
            <a:r>
              <a:rPr lang="en-US" dirty="0"/>
              <a:t> - Mark Masse</a:t>
            </a:r>
          </a:p>
          <a:p>
            <a:r>
              <a:rPr lang="en-US" dirty="0">
                <a:hlinkClick r:id="rId6"/>
              </a:rPr>
              <a:t>Petfinder API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DDB1A-A13D-E198-7B81-22073DD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737C-63C7-DF9B-A023-B8A1BAE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FAD9-9E31-52EC-72B5-17A94538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Client establishes the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sends a request composed of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verb (action type)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path (endpoint)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protocol 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headers (key-value pairs)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body or payload (optional, e.g., key-value pairs or 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87B2-5669-15CE-5CD7-54FF297C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737C-63C7-DF9B-A023-B8A1BAE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FAD9-9E31-52EC-72B5-17A94538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Server provides a response: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protocol 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headers (key-value pairs)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body or payload (optional, e.g., HTML page, key-value pairs, or 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42062-87F9-104E-84CE-C2D889D6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C44F-1F99-3BDB-E4C2-5752957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95D0-822B-47FD-5B3F-F6517866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often used to send login and payment information</a:t>
            </a:r>
          </a:p>
          <a:p>
            <a:r>
              <a:rPr lang="en-US" dirty="0"/>
              <a:t>Sending sensitive information in plaintext is obviously a poor idea</a:t>
            </a:r>
          </a:p>
          <a:p>
            <a:r>
              <a:rPr lang="en-US" dirty="0"/>
              <a:t>HTTP connections are often wrapped in TLS</a:t>
            </a:r>
          </a:p>
          <a:p>
            <a:r>
              <a:rPr lang="en-US" dirty="0"/>
              <a:t>TLS is an encrypted protocol for exchanging information</a:t>
            </a:r>
          </a:p>
          <a:p>
            <a:r>
              <a:rPr lang="en-US" dirty="0"/>
              <a:t>This is commonly referred to as HTTPS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5378B-A4E2-7485-E7B5-0B849934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9626-83B1-2A0D-1B1C-B5966AFB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A7BB-82C2-D058-66C5-F2B2C043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say that we want to make a HTTP request for the following web page: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https://www.petfinder.com/search/dogs-for-adoption/?sort%5B0%5D=recently_added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Going to use the Unix program curl: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curl -v https://</a:t>
            </a:r>
            <a:r>
              <a:rPr lang="en-US" dirty="0" err="1"/>
              <a:t>www.petfinder.com</a:t>
            </a:r>
            <a:r>
              <a:rPr lang="en-US" dirty="0"/>
              <a:t>/search/dogs-for-adoption/?sort%5B0%5D=</a:t>
            </a:r>
            <a:r>
              <a:rPr lang="en-US" dirty="0" err="1"/>
              <a:t>recently_added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6E06F-132B-6228-44CA-0A16F75C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D069-61FF-182C-1EED-D17A0AAB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Indicator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F3B95B-A6C6-95D7-F28C-7BB21D60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65" b="53755"/>
          <a:stretch/>
        </p:blipFill>
        <p:spPr>
          <a:xfrm>
            <a:off x="419100" y="1690688"/>
            <a:ext cx="11353800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4A4F1-2D4A-BA2C-F165-580E22666336}"/>
              </a:ext>
            </a:extLst>
          </p:cNvPr>
          <p:cNvSpPr txBox="1"/>
          <p:nvPr/>
        </p:nvSpPr>
        <p:spPr>
          <a:xfrm>
            <a:off x="7126014" y="6550223"/>
            <a:ext cx="50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en.wikipedia.org</a:t>
            </a:r>
            <a:r>
              <a:rPr lang="en-US" sz="1400" dirty="0">
                <a:hlinkClick r:id="rId3"/>
              </a:rPr>
              <a:t>/wiki/</a:t>
            </a:r>
            <a:r>
              <a:rPr lang="en-US" sz="1400" dirty="0" err="1">
                <a:hlinkClick r:id="rId3"/>
              </a:rPr>
              <a:t>Uniform_Resource_Identifier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91889-7391-EB53-B9EE-AE57132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2376</Words>
  <Application>Microsoft Macintosh PowerPoint</Application>
  <PresentationFormat>Widescreen</PresentationFormat>
  <Paragraphs>349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Monaco</vt:lpstr>
      <vt:lpstr>Office Theme</vt:lpstr>
      <vt:lpstr>HTTP and REST</vt:lpstr>
      <vt:lpstr>Service-Oriented Architecture</vt:lpstr>
      <vt:lpstr>Interfaces</vt:lpstr>
      <vt:lpstr>Hyper Text Transfer Protocol (HTTP)</vt:lpstr>
      <vt:lpstr>Hyper Text Transfer Protocol (HTTP)</vt:lpstr>
      <vt:lpstr>Hyper Text Transfer Protocol (HTTP)</vt:lpstr>
      <vt:lpstr>Transport Layer Security (TSL)</vt:lpstr>
      <vt:lpstr>HTTP Request</vt:lpstr>
      <vt:lpstr>Uniform Resource Indicator</vt:lpstr>
      <vt:lpstr>HTTP Request</vt:lpstr>
      <vt:lpstr>HTTP Request</vt:lpstr>
      <vt:lpstr>HTTP Request</vt:lpstr>
      <vt:lpstr>HTTP Request</vt:lpstr>
      <vt:lpstr>HTTP Request</vt:lpstr>
      <vt:lpstr>HTTP Response</vt:lpstr>
      <vt:lpstr>HTTP Status Codes</vt:lpstr>
      <vt:lpstr>HTTP Response</vt:lpstr>
      <vt:lpstr>HTTP Response</vt:lpstr>
      <vt:lpstr>Petfinder</vt:lpstr>
      <vt:lpstr>HTTP Request with Payload</vt:lpstr>
      <vt:lpstr>application/x-www-form-urlencoded</vt:lpstr>
      <vt:lpstr>application/json</vt:lpstr>
      <vt:lpstr>Representational State Transfer (REST)</vt:lpstr>
      <vt:lpstr>REST Endpoint Path Patterns</vt:lpstr>
      <vt:lpstr>REST Endpoint Path Patterns</vt:lpstr>
      <vt:lpstr>Example: Course Enrollment System</vt:lpstr>
      <vt:lpstr>Data Model</vt:lpstr>
      <vt:lpstr>Student API: GET /students</vt:lpstr>
      <vt:lpstr>Student API: GET /students/studentId</vt:lpstr>
      <vt:lpstr>Course Registration API: GET /students/studentId/courses</vt:lpstr>
      <vt:lpstr>Course Registration API: POST /students/studentId/courses</vt:lpstr>
      <vt:lpstr>Course Registration API: DELETE /students/studentId/courses/courseOfferingId</vt:lpstr>
      <vt:lpstr>Petfinder REST API</vt:lpstr>
      <vt:lpstr>OAuth2</vt:lpstr>
      <vt:lpstr>OAuth2 Authentication Credentials</vt:lpstr>
      <vt:lpstr>Username / Password Authentication</vt:lpstr>
      <vt:lpstr>Token Authentication</vt:lpstr>
      <vt:lpstr>Authentication: POST /v2/oauth2/token</vt:lpstr>
      <vt:lpstr>Using the Authentication Token</vt:lpstr>
      <vt:lpstr>Resource types</vt:lpstr>
      <vt:lpstr>API: GET /v2/animals</vt:lpstr>
      <vt:lpstr>API: GET /v2/animals/animalId</vt:lpstr>
      <vt:lpstr>API: GET /v2/types</vt:lpstr>
      <vt:lpstr>API: GET /v2/types/typeName</vt:lpstr>
      <vt:lpstr>API: GET /v2/types/animalType/breeds</vt:lpstr>
      <vt:lpstr>API: GET /v2/organizations</vt:lpstr>
      <vt:lpstr>API: GET /v2/organizations/organizationId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creator>Nowling, RJ</dc:creator>
  <cp:lastModifiedBy>Nowling, RJ</cp:lastModifiedBy>
  <cp:revision>6</cp:revision>
  <dcterms:created xsi:type="dcterms:W3CDTF">2023-03-11T03:35:24Z</dcterms:created>
  <dcterms:modified xsi:type="dcterms:W3CDTF">2023-03-17T14:47:55Z</dcterms:modified>
</cp:coreProperties>
</file>