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766" r:id="rId2"/>
    <p:sldId id="292" r:id="rId3"/>
    <p:sldId id="278" r:id="rId4"/>
    <p:sldId id="297" r:id="rId5"/>
    <p:sldId id="309" r:id="rId6"/>
    <p:sldId id="295" r:id="rId7"/>
    <p:sldId id="981" r:id="rId8"/>
    <p:sldId id="982" r:id="rId9"/>
    <p:sldId id="1020" r:id="rId10"/>
    <p:sldId id="1008" r:id="rId11"/>
    <p:sldId id="1036" r:id="rId12"/>
    <p:sldId id="1026" r:id="rId13"/>
    <p:sldId id="1057" r:id="rId14"/>
    <p:sldId id="1025" r:id="rId15"/>
    <p:sldId id="1050" r:id="rId16"/>
    <p:sldId id="1058" r:id="rId17"/>
    <p:sldId id="1027" r:id="rId18"/>
    <p:sldId id="1045" r:id="rId19"/>
    <p:sldId id="970" r:id="rId20"/>
    <p:sldId id="1019" r:id="rId21"/>
    <p:sldId id="1042" r:id="rId22"/>
    <p:sldId id="1060" r:id="rId23"/>
    <p:sldId id="1061" r:id="rId24"/>
    <p:sldId id="1044" r:id="rId25"/>
    <p:sldId id="1063" r:id="rId26"/>
    <p:sldId id="1062" r:id="rId27"/>
    <p:sldId id="1055" r:id="rId28"/>
    <p:sldId id="1052" r:id="rId29"/>
    <p:sldId id="1053" r:id="rId30"/>
    <p:sldId id="1054" r:id="rId31"/>
    <p:sldId id="722" r:id="rId32"/>
    <p:sldId id="1039" r:id="rId33"/>
    <p:sldId id="1033" r:id="rId34"/>
    <p:sldId id="1073" r:id="rId35"/>
    <p:sldId id="1076" r:id="rId36"/>
    <p:sldId id="1075" r:id="rId37"/>
    <p:sldId id="1074" r:id="rId38"/>
    <p:sldId id="1077" r:id="rId39"/>
    <p:sldId id="1038" r:id="rId40"/>
    <p:sldId id="1064" r:id="rId41"/>
    <p:sldId id="1066" r:id="rId42"/>
    <p:sldId id="1067" r:id="rId43"/>
    <p:sldId id="1046" r:id="rId44"/>
    <p:sldId id="1065" r:id="rId45"/>
    <p:sldId id="1068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C01C0-9499-0942-A29D-68D80E1D3A74}" type="datetimeFigureOut">
              <a:rPr lang="en-US" smtClean="0"/>
              <a:t>3/29/23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BEE7D-6F52-1F40-84B5-0A683231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28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08DB-B915-A187-AD8F-8AF33DC8A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ECCB2-3FEB-A6C2-44CC-5C08D2E56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C80AD-7FBB-5DF4-B196-B5F4C288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E5C2-3F81-8246-8D4E-B38CE28E033A}" type="datetime1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3C0D8-8715-CC6B-4D50-511B4577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42A27-1A00-A073-0819-6F43E1C4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1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645C-CF93-844D-0124-B79EE81EF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DF0C5-D927-6CC7-5821-EFFDDF12B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B7737-B035-4B8D-C36B-50807B19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AD7D-D9D3-4444-87DB-3C834A631BB0}" type="datetime1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6CD9-902A-0224-3627-DA005DC4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F3B33-C89F-3CC0-278D-94C3B4AA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4F8AF-0360-E880-6439-CDCE77B0D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BB7D0-142D-3425-3C2A-EA6466F03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47C38-6C4F-985C-790A-30E5A203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B869-33B9-2846-A9E9-7E3E66C2899B}" type="datetime1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D35B3-20BE-6821-2B12-9AEF1404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13455-1064-802B-276D-46F4C66F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2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2EC6-DC8B-2334-F590-940D02AA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9F200-B49F-5567-9AC0-1E710C6CA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0901-64E4-7C18-37FC-9CED8FED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35AD-C752-9647-9BEF-9CCA753BAB8C}" type="datetime1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E01C5-EA39-6CC1-732C-24D04F3E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57DDA-A927-F075-CD4C-087CF8C1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1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5FE6-9380-86D0-841C-5E9ABA24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58F33-EA5A-94DD-4BC8-F53D8859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F4075-8E0B-864E-5E1F-5AEAB210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3CD7-B29D-4F42-9553-E6AB68F7573C}" type="datetime1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707CA-EEC5-B206-6BEA-ADE980E0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BC36-1DBD-3CD2-5ED7-41E5287B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5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0AEE-B785-EE11-512A-030E7DB1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D72A-A18F-5A06-8E09-FD96D40F5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3D731-2043-960B-79F6-A843B6984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BF9DE-3B50-9068-83C3-B77D10D1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5AD2-7E7A-8A40-9A1C-5D19F2414FA1}" type="datetime1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6DB52-03EA-6F5C-CA17-86528C69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4C389-778B-7D1B-7C31-B8B16FF5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9C82-5D33-8732-6CCE-6D4EEB923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435D1-4660-C9DB-6729-0F528320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5CC0B-A991-667A-B60E-58EF0BFDE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0D575-853E-7635-CC38-7086E3DC9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93C74-FDF0-6A6C-66CE-1AFFB253E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5E1F7-2426-1A80-8D3A-A1D7315C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AF5D-43C9-F148-8238-E61742DF30B8}" type="datetime1">
              <a:rPr lang="en-US" smtClean="0"/>
              <a:t>3/29/23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06554-4558-4B24-7444-2284AF55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23917-B181-24A5-77DD-C0094BF3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5579-BE4D-15E4-9EFE-7C37C546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37B5E-AA26-FB3D-C258-B4B735D3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5476-6F1F-B247-960A-BACD801A4ACF}" type="datetime1">
              <a:rPr lang="en-US" smtClean="0"/>
              <a:t>3/29/23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1788E-29EB-3B81-6862-59EE3817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F93B4-BCC1-6063-6DE9-E726D120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4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B9B39-CF0C-05AB-F317-A498908E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BF98-8C7F-0A4D-835A-E061DAC0A5A1}" type="datetime1">
              <a:rPr lang="en-US" smtClean="0"/>
              <a:t>3/29/23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A26C7-AE97-2B36-A36A-E782DE29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3C7E6-0CBE-7D4F-CA12-9AC2E146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7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F5FA-DEE7-FFA2-3A7A-AB3C1D27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B497B-0A9A-4B95-2C2C-EEC3DBD65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DD10E-F351-CF33-6771-D256168FA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678B9-626F-4606-5189-67E1E61D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979A3-7991-CD41-8276-A16091E53934}" type="datetime1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BCD0-3BBC-BF72-A519-2E971F5A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6E414-763B-E3B1-2AAF-FC142F35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7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1700-F07C-7FE4-EF5D-0C8C4D43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5AEE22-CE19-FA94-44BA-70BE51B84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616C8-630B-8705-35C9-4A8C34C1F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A269E-DA41-17DD-0979-B703ABF5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32D5-EF79-7048-A0CC-62A9CCC49F86}" type="datetime1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706A7-DD21-3B36-E6D7-63F00B79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044F9-5207-0156-4D25-E296AAD8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www.msoe.edu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SOE-U-BK_RD">
            <a:hlinkClick r:id="rId13"/>
            <a:extLst>
              <a:ext uri="{FF2B5EF4-FFF2-40B4-BE49-F238E27FC236}">
                <a16:creationId xmlns:a16="http://schemas.microsoft.com/office/drawing/2014/main" id="{50B44B61-564B-651C-ABF2-3F9C0C32DE7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947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FCE7A-4588-A6B0-D325-EEE2456A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C6250-B477-FF1A-B13A-F76B44226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645E1-C130-2ACB-67BF-110285337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94374-AB1C-4F48-9365-8AE2053C0AC6}" type="datetime1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D763D-4A9C-26D3-F372-70457255C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65611-FA49-9FFE-6F06-52414A7D6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>
            <a:hlinkClick r:id="rId15"/>
            <a:extLst>
              <a:ext uri="{FF2B5EF4-FFF2-40B4-BE49-F238E27FC236}">
                <a16:creationId xmlns:a16="http://schemas.microsoft.com/office/drawing/2014/main" id="{AFE978A4-7786-CFA1-3694-80CAADB7A3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7088"/>
            <a:ext cx="862455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61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rmatica.com/tw/resources/articles/what-is-etl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ixedanalytics.com/blog/quickstart-google-analytics-clickstream-data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83A5-41F7-271A-592F-A0A4026AE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4892B-9753-955A-87C3-4754DD6FE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CS4981 ML Production Systems</a:t>
            </a:r>
          </a:p>
          <a:p>
            <a:r>
              <a:rPr lang="en-US" dirty="0"/>
              <a:t>RJ </a:t>
            </a:r>
            <a:r>
              <a:rPr lang="en-US" dirty="0" err="1"/>
              <a:t>Nowling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C2B21-BC3E-A6EE-41E4-331CD112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08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DB95-F18A-D3C9-0EFE-F30A8D343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Architecture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63C3FD6-0536-091E-DBDA-5649812A7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7082" y="1690688"/>
            <a:ext cx="7057835" cy="4800600"/>
          </a:xfrm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92A900A2-C845-E869-FFFF-7474990544E7}"/>
              </a:ext>
            </a:extLst>
          </p:cNvPr>
          <p:cNvSpPr/>
          <p:nvPr/>
        </p:nvSpPr>
        <p:spPr>
          <a:xfrm>
            <a:off x="5595731" y="3016251"/>
            <a:ext cx="1172817" cy="1068732"/>
          </a:xfrm>
          <a:prstGeom prst="donut">
            <a:avLst>
              <a:gd name="adj" fmla="val 791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182D7-1D39-666B-B0C7-72B3F893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3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E019-2654-5DF7-0800-9BA3178A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Extracting Efficiency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6866D5E7-38B4-5762-2452-1387B72D57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3310" y="1943894"/>
            <a:ext cx="5766491" cy="320040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30DEB6F-9FA7-169A-0FDA-A178B2562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Perform computationally expensive analytics queries</a:t>
            </a:r>
          </a:p>
          <a:p>
            <a:r>
              <a:rPr lang="en-US" dirty="0"/>
              <a:t>Queries cannot be performed in real time</a:t>
            </a:r>
          </a:p>
          <a:p>
            <a:r>
              <a:rPr lang="en-US" dirty="0"/>
              <a:t>Need to be pre-computed on periodic basis</a:t>
            </a:r>
          </a:p>
          <a:p>
            <a:r>
              <a:rPr lang="en-US" dirty="0"/>
              <a:t>Useful for crunching data used in dashboards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69496C-A19F-B1C1-CE9C-9A986FFB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09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3083-286C-F046-EEE0-2FBB230FE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Efficiency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81584C89-2380-FBD7-BD74-9844B3F3C0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4339" y="2401094"/>
            <a:ext cx="6007861" cy="32004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F6C99-94B8-691A-E6B4-C5F27AC4C4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Simplifies model development</a:t>
            </a:r>
          </a:p>
          <a:p>
            <a:r>
              <a:rPr lang="en-US" dirty="0"/>
              <a:t>Generate data sets for each time period once</a:t>
            </a:r>
          </a:p>
          <a:p>
            <a:r>
              <a:rPr lang="en-US" dirty="0"/>
              <a:t>Use across multiple experiments instead of generating for each experiment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641D7-AF5A-F99C-B289-4D6D219D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12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3083-286C-F046-EEE0-2FBB230FE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Freshness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81584C89-2380-FBD7-BD74-9844B3F3C0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4339" y="2401094"/>
            <a:ext cx="6007861" cy="32004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F6C99-94B8-691A-E6B4-C5F27AC4C4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Keeps training and evaluation data sets fresh</a:t>
            </a:r>
          </a:p>
          <a:p>
            <a:r>
              <a:rPr lang="en-US" dirty="0"/>
              <a:t>Keeps real-time store updated with recent versions of records to generate most accurate predictions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3F971-1A97-B010-513A-4FEE6B4C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90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3083-286C-F046-EEE0-2FBB230FE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Runs Periodically / Continuously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81584C89-2380-FBD7-BD74-9844B3F3C0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4339" y="2401094"/>
            <a:ext cx="6007861" cy="32004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F6C99-94B8-691A-E6B4-C5F27AC4C4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Runs periodically (batch)</a:t>
            </a:r>
          </a:p>
          <a:p>
            <a:r>
              <a:rPr lang="en-US" dirty="0"/>
              <a:t>or continuously (streaming)</a:t>
            </a:r>
          </a:p>
          <a:p>
            <a:r>
              <a:rPr lang="en-US" dirty="0"/>
              <a:t>to update processed data 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77D02-A764-2C23-C8C4-7A38D866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96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EFAB-6BD2-5510-5AA8-73E7196E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9DC76-927B-6F9F-02C2-986E1C693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Operational Stores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640C1C-F6AA-ACD8-C886-3D0C2FC874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Optimized for low-latency read-write operations with</a:t>
            </a:r>
          </a:p>
          <a:p>
            <a:r>
              <a:rPr lang="en-US" dirty="0"/>
              <a:t>Small numbers of records per connection</a:t>
            </a:r>
          </a:p>
          <a:p>
            <a:r>
              <a:rPr lang="en-US" dirty="0"/>
              <a:t>Many concurrent connections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F8CE78-8F39-CB15-7644-5E498340C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Analytics Stores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45066B-C2AE-F627-111A-FA0AC68C8A3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Optimized for high-throughput read-write operations with</a:t>
            </a:r>
          </a:p>
          <a:p>
            <a:r>
              <a:rPr lang="en-US" dirty="0"/>
              <a:t>Many records per connection</a:t>
            </a:r>
          </a:p>
          <a:p>
            <a:r>
              <a:rPr lang="en-US" dirty="0"/>
              <a:t>Very few concurrent connections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B54FFB-6806-5D9C-885D-47D3DDA3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50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DB95-F18A-D3C9-0EFE-F30A8D343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Architecture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63C3FD6-0536-091E-DBDA-5649812A7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7082" y="1690688"/>
            <a:ext cx="7057835" cy="4800600"/>
          </a:xfrm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92A900A2-C845-E869-FFFF-7474990544E7}"/>
              </a:ext>
            </a:extLst>
          </p:cNvPr>
          <p:cNvSpPr/>
          <p:nvPr/>
        </p:nvSpPr>
        <p:spPr>
          <a:xfrm>
            <a:off x="5595731" y="3016251"/>
            <a:ext cx="1172817" cy="1068732"/>
          </a:xfrm>
          <a:prstGeom prst="donut">
            <a:avLst>
              <a:gd name="adj" fmla="val 791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38DD6-F21E-15A9-CBA6-EF72E206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93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CABB-EBE6-7998-4011-9606941F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Extract Transform Load</a:t>
            </a:r>
          </a:p>
        </p:txBody>
      </p:sp>
      <p:pic>
        <p:nvPicPr>
          <p:cNvPr id="2050" name="Picture 2" descr="ETL process flow diagram. Step 1: Extract. Step 2: Transform. Step 3: Load | Informatica">
            <a:extLst>
              <a:ext uri="{FF2B5EF4-FFF2-40B4-BE49-F238E27FC236}">
                <a16:creationId xmlns:a16="http://schemas.microsoft.com/office/drawing/2014/main" id="{4305EE85-7B1C-6802-FC50-F675F99C77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5859" y="1690688"/>
            <a:ext cx="8880282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86FDE8-F3BB-7DD9-9E23-4F15726D3C43}"/>
              </a:ext>
            </a:extLst>
          </p:cNvPr>
          <p:cNvSpPr txBox="1"/>
          <p:nvPr/>
        </p:nvSpPr>
        <p:spPr>
          <a:xfrm>
            <a:off x="3198636" y="6550223"/>
            <a:ext cx="579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www.informatica.com</a:t>
            </a:r>
            <a:r>
              <a:rPr lang="en-US" sz="1400" dirty="0">
                <a:hlinkClick r:id="rId3"/>
              </a:rPr>
              <a:t>/</a:t>
            </a:r>
            <a:r>
              <a:rPr lang="en-US" sz="1400" dirty="0" err="1">
                <a:hlinkClick r:id="rId3"/>
              </a:rPr>
              <a:t>tw</a:t>
            </a:r>
            <a:r>
              <a:rPr lang="en-US" sz="1400" dirty="0">
                <a:hlinkClick r:id="rId3"/>
              </a:rPr>
              <a:t>/resources/articles/what-is-</a:t>
            </a:r>
            <a:r>
              <a:rPr lang="en-US" sz="1400" dirty="0" err="1">
                <a:hlinkClick r:id="rId3"/>
              </a:rPr>
              <a:t>etl.html</a:t>
            </a: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D4FA32-8FAE-16AE-F202-0E55C83C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11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CBCE-2A19-5522-C53E-DA741677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Transformations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ED435-781C-5C66-2059-FEAD9923F9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Joining tables</a:t>
            </a:r>
          </a:p>
          <a:p>
            <a:r>
              <a:rPr lang="en-US" dirty="0"/>
              <a:t>Deduplicating records</a:t>
            </a:r>
          </a:p>
          <a:p>
            <a:r>
              <a:rPr lang="en-US" dirty="0"/>
              <a:t>Aggregations</a:t>
            </a:r>
          </a:p>
          <a:p>
            <a:r>
              <a:rPr lang="en-US" dirty="0"/>
              <a:t>Calculating derived columns</a:t>
            </a:r>
          </a:p>
          <a:p>
            <a:r>
              <a:rPr lang="en-US" dirty="0"/>
              <a:t>Changing column types / value representations</a:t>
            </a:r>
          </a:p>
          <a:p>
            <a:r>
              <a:rPr lang="en-US" dirty="0"/>
              <a:t>Splitting complex values into simpler values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F005EF-6A49-F1C8-5749-6D4699A650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Ensuring consistent representations of values</a:t>
            </a:r>
          </a:p>
          <a:p>
            <a:r>
              <a:rPr lang="en-US" dirty="0"/>
              <a:t>Quality control: unexpected values, missing values, improperly typed values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27338A-3B84-9DCB-0B17-C0D69F634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51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2281-7F7A-2ABB-602D-89E38FC7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Input Data</a:t>
            </a:r>
          </a:p>
        </p:txBody>
      </p:sp>
      <p:pic>
        <p:nvPicPr>
          <p:cNvPr id="5" name="Content Placeholder 4" descr="Diagram, text&#10;&#10;Description automatically generated">
            <a:extLst>
              <a:ext uri="{FF2B5EF4-FFF2-40B4-BE49-F238E27FC236}">
                <a16:creationId xmlns:a16="http://schemas.microsoft.com/office/drawing/2014/main" id="{2D974450-0251-CA19-E99B-DE4FC7C4C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0150" y="1371600"/>
            <a:ext cx="7131700" cy="54864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911436-C5BD-43BC-E171-3B85D41B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2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AD7E-AAF5-EF4C-BFAD-192A0813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F30AF-597B-094A-92A5-0F56663EFC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P(</a:t>
            </a:r>
            <a:r>
              <a:rPr lang="en-US" dirty="0" err="1"/>
              <a:t>purchase|item</a:t>
            </a:r>
            <a:r>
              <a:rPr lang="en-US" dirty="0"/>
              <a:t> viewed)</a:t>
            </a:r>
          </a:p>
          <a:p>
            <a:r>
              <a:rPr lang="en-US" dirty="0"/>
              <a:t>P(purchase </a:t>
            </a:r>
            <a:r>
              <a:rPr lang="en-US" dirty="0" err="1"/>
              <a:t>again|elapsed</a:t>
            </a:r>
            <a:r>
              <a:rPr lang="en-US" dirty="0"/>
              <a:t> time)</a:t>
            </a:r>
          </a:p>
          <a:p>
            <a:r>
              <a:rPr lang="en-US" dirty="0"/>
              <a:t>P(</a:t>
            </a:r>
            <a:r>
              <a:rPr lang="en-US" dirty="0" err="1"/>
              <a:t>purchase|other</a:t>
            </a:r>
            <a:r>
              <a:rPr lang="en-US" dirty="0"/>
              <a:t> item)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Target Weekly Ad Preview 12/19 is live! |">
            <a:extLst>
              <a:ext uri="{FF2B5EF4-FFF2-40B4-BE49-F238E27FC236}">
                <a16:creationId xmlns:a16="http://schemas.microsoft.com/office/drawing/2014/main" id="{79FD0D40-B128-D74F-ADF7-5F2AB37E108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23443"/>
            <a:ext cx="5181600" cy="335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2EFB1-BABF-CF95-AB2F-B8264721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46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2281-7F7A-2ABB-602D-89E38FC7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Transformed Data</a:t>
            </a:r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000F9160-7BA7-F08A-6022-641EF6CF4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3805" y="1172818"/>
            <a:ext cx="5144390" cy="54864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E6FAEE-AA14-82BA-54CC-37E77074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29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1780-65BB-739A-11C4-5FC160A1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New and Changed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19C35-6585-36A1-B1A7-C661444CF5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Do not want to make a copy of all data in every run of the pipeline</a:t>
            </a:r>
          </a:p>
          <a:p>
            <a:r>
              <a:rPr lang="en-US" dirty="0"/>
              <a:t>For efficiency, we only want to process new and updated records</a:t>
            </a:r>
          </a:p>
          <a:p>
            <a:pPr lvl="1"/>
            <a:r>
              <a:rPr lang="en-US" dirty="0"/>
              <a:t>Reduces load on the operational store</a:t>
            </a:r>
          </a:p>
          <a:p>
            <a:pPr lvl="1"/>
            <a:r>
              <a:rPr lang="en-US" dirty="0"/>
              <a:t>Reduces the computational resources (and hence costs and run time) needed to run pipelines</a:t>
            </a: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A6BF9F26-C482-D449-A36F-853D701411B4}"/>
              </a:ext>
            </a:extLst>
          </p:cNvPr>
          <p:cNvSpPr/>
          <p:nvPr/>
        </p:nvSpPr>
        <p:spPr>
          <a:xfrm>
            <a:off x="6172200" y="1560443"/>
            <a:ext cx="5267739" cy="4932432"/>
          </a:xfrm>
          <a:prstGeom prst="donut">
            <a:avLst>
              <a:gd name="adj" fmla="val 1465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806B9620-D6E6-F10F-4567-798515943498}"/>
              </a:ext>
            </a:extLst>
          </p:cNvPr>
          <p:cNvSpPr/>
          <p:nvPr/>
        </p:nvSpPr>
        <p:spPr>
          <a:xfrm>
            <a:off x="9740347" y="5297557"/>
            <a:ext cx="715618" cy="629479"/>
          </a:xfrm>
          <a:prstGeom prst="donut">
            <a:avLst>
              <a:gd name="adj" fmla="val 1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493EC5-2DB7-47C9-4678-979E6E38F7C1}"/>
              </a:ext>
            </a:extLst>
          </p:cNvPr>
          <p:cNvSpPr txBox="1"/>
          <p:nvPr/>
        </p:nvSpPr>
        <p:spPr>
          <a:xfrm>
            <a:off x="10673389" y="1640992"/>
            <a:ext cx="1360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All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5CC66A-DABD-30DB-58FE-40B9E5E3C7AF}"/>
              </a:ext>
            </a:extLst>
          </p:cNvPr>
          <p:cNvSpPr txBox="1"/>
          <p:nvPr/>
        </p:nvSpPr>
        <p:spPr>
          <a:xfrm>
            <a:off x="7626640" y="5612296"/>
            <a:ext cx="2259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Changed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65E23-537F-6AAF-7FCD-6BF1781E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26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1780-65BB-739A-11C4-5FC160A1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#1: Append-Only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19C35-6585-36A1-B1A7-C661444CF5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Every change to a record involves writing an entirely new record</a:t>
            </a:r>
          </a:p>
          <a:p>
            <a:r>
              <a:rPr lang="en-US" dirty="0"/>
              <a:t>Add fields for creation and deletion times</a:t>
            </a:r>
          </a:p>
          <a:p>
            <a:r>
              <a:rPr lang="en-US" dirty="0"/>
              <a:t>Primary key of the records include the creation time</a:t>
            </a:r>
          </a:p>
          <a:p>
            <a:r>
              <a:rPr lang="en-US" dirty="0"/>
              <a:t>"Deleted" records are not actually deleted -- setting a deletion time marks the record as deleted and it is ignored in queries (soft deletes)</a:t>
            </a:r>
          </a:p>
        </p:txBody>
      </p:sp>
      <p:pic>
        <p:nvPicPr>
          <p:cNvPr id="9220" name="Picture 4" descr="Querying Data with SQL (DQL) | Pluralsight">
            <a:extLst>
              <a:ext uri="{FF2B5EF4-FFF2-40B4-BE49-F238E27FC236}">
                <a16:creationId xmlns:a16="http://schemas.microsoft.com/office/drawing/2014/main" id="{59C85E78-D878-2CBF-5371-CB604F6259D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286000"/>
            <a:ext cx="573706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0D4AF-AB4F-CC13-EC07-B0A8981C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2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1780-65BB-739A-11C4-5FC160A1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#1: Append-Only Schema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084C7-A3A5-1E29-C3D5-12C0A33F5A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0A05BA-5791-899E-9D39-9D3DAB9261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Easy to reprocess data in case of failures</a:t>
            </a:r>
          </a:p>
          <a:p>
            <a:r>
              <a:rPr lang="en-US" dirty="0"/>
              <a:t>Pattern is consistent with what might be used in the analytics store</a:t>
            </a:r>
          </a:p>
          <a:p>
            <a:r>
              <a:rPr lang="en-US" dirty="0"/>
              <a:t>Relatively simple pipeline implementations: query records created within specified time ranges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FDCC68-B773-6CC5-2626-2B337FEAF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F799EB-95E5-2769-457A-69738358A8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Have to modify all queries to grab the latest version of each record</a:t>
            </a:r>
          </a:p>
          <a:p>
            <a:pPr lvl="1"/>
            <a:r>
              <a:rPr lang="en-US" dirty="0"/>
              <a:t>Modify all services using the databases</a:t>
            </a:r>
          </a:p>
          <a:p>
            <a:pPr lvl="1"/>
            <a:r>
              <a:rPr lang="en-US" dirty="0"/>
              <a:t>Impedes usage of ORMs</a:t>
            </a:r>
          </a:p>
          <a:p>
            <a:r>
              <a:rPr lang="en-US" dirty="0"/>
              <a:t>But, what if you don't control the service (e.g., off-the-shelf product)?</a:t>
            </a:r>
          </a:p>
          <a:p>
            <a:r>
              <a:rPr lang="en-US" dirty="0"/>
              <a:t>Balloons the size of the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276BF5-880D-06F5-6157-6114095B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17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1780-65BB-739A-11C4-5FC160A1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#2: Logging Updated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19C35-6585-36A1-B1A7-C661444CF5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Changed records will both be written to</a:t>
            </a:r>
          </a:p>
          <a:p>
            <a:pPr lvl="1"/>
            <a:r>
              <a:rPr lang="en-US" dirty="0"/>
              <a:t>the operational database AND</a:t>
            </a:r>
          </a:p>
          <a:p>
            <a:pPr lvl="1"/>
            <a:r>
              <a:rPr lang="en-US" dirty="0"/>
              <a:t>log files</a:t>
            </a:r>
          </a:p>
          <a:p>
            <a:r>
              <a:rPr lang="en-US" dirty="0"/>
              <a:t>The logs can be processed in batches in an offline manner</a:t>
            </a:r>
          </a:p>
          <a:p>
            <a:endParaRPr lang="en-US" dirty="0"/>
          </a:p>
        </p:txBody>
      </p:sp>
      <p:pic>
        <p:nvPicPr>
          <p:cNvPr id="8194" name="Picture 2" descr="The Art of Data Logging - The New Stack">
            <a:extLst>
              <a:ext uri="{FF2B5EF4-FFF2-40B4-BE49-F238E27FC236}">
                <a16:creationId xmlns:a16="http://schemas.microsoft.com/office/drawing/2014/main" id="{E73F25DA-FB3F-63C9-4668-9382B7500CB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172494"/>
            <a:ext cx="606232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3354A-F2B7-E729-6475-2414E06F0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44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C339-C9AA-6AA5-795E-C78B8DA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#2: Logging Updated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D2B81-F108-85F8-D935-DC76EE96F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Within the Service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FFFFC-5B31-07E6-23D8-2522895909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service is modified to perform both types of writes (databases and logs) for every change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F8ED2-FA78-89C8-5A01-F3126F467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From the Database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7C434-B9AF-4716-D6CE-B53945C148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Change data capture (CDC) solutions monitor the replication logs of databases</a:t>
            </a:r>
          </a:p>
          <a:p>
            <a:r>
              <a:rPr lang="en-US" dirty="0"/>
              <a:t>Write replication logs into an open format consumable by a third-party tool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93BEE-037C-978B-0115-C6D9113C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10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1780-65BB-739A-11C4-5FC160A1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#2: Logging Updated Records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4AC000-C8F0-E304-B93C-8A380728C7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4AA93-1D90-F59A-3534-51412AFF7F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 need to change database schema -- greater compatibility with ORMs</a:t>
            </a:r>
          </a:p>
          <a:p>
            <a:r>
              <a:rPr lang="en-US" dirty="0"/>
              <a:t>Logs can be reprocessed as needed</a:t>
            </a:r>
          </a:p>
          <a:p>
            <a:r>
              <a:rPr lang="en-US" dirty="0"/>
              <a:t>Less load on the operational database (fewer large queries against it)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EDAD52-7FCC-FEEA-AA50-7126CC649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B9487D-75F3-483B-F976-690EF3BFAA2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CDC can be used without changing the service</a:t>
            </a:r>
          </a:p>
          <a:p>
            <a:r>
              <a:rPr lang="en-US" dirty="0"/>
              <a:t>Needs to store and transport the logs</a:t>
            </a:r>
          </a:p>
          <a:p>
            <a:r>
              <a:rPr lang="en-US" dirty="0"/>
              <a:t>Requires more complicated pipelines (more infrastructure)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EF8100-4975-C014-1A3C-38058558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92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13D5C-EEA9-634A-DC21-CE94F1725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Time Travel</a:t>
            </a:r>
          </a:p>
        </p:txBody>
      </p:sp>
      <p:pic>
        <p:nvPicPr>
          <p:cNvPr id="1028" name="Picture 4" descr="60+ Father Time Illustrations, Royalty-Free Vector Graphics &amp; Clip Art -  iStock | Baby new year, Hourglass, Old man time">
            <a:extLst>
              <a:ext uri="{FF2B5EF4-FFF2-40B4-BE49-F238E27FC236}">
                <a16:creationId xmlns:a16="http://schemas.microsoft.com/office/drawing/2014/main" id="{329EC88F-DC64-74E8-D4F2-99476640147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8601" y="1825625"/>
            <a:ext cx="4220797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33" name="Content Placeholder 3">
            <a:extLst>
              <a:ext uri="{FF2B5EF4-FFF2-40B4-BE49-F238E27FC236}">
                <a16:creationId xmlns:a16="http://schemas.microsoft.com/office/drawing/2014/main" id="{D9624B6C-2B44-2C96-1CA6-54FDB72ED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We need to be able to access the state of records at any given time</a:t>
            </a:r>
          </a:p>
          <a:p>
            <a:r>
              <a:rPr lang="en-US" dirty="0"/>
              <a:t>Analytics stores often store multiple copies of records to support "time travel queries"</a:t>
            </a:r>
          </a:p>
          <a:p>
            <a:r>
              <a:rPr lang="en-US" dirty="0"/>
              <a:t>Operational stores often prioritize access to most recent records or have a mechanism for garbage collecting old records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BED281-840A-E7D4-538F-7FC6F704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67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7A6FB-2BE8-0140-AFD6-3D2DFC5C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Labels from Event Types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09AE8C-A76F-6848-9696-E744A58DFDDA}"/>
              </a:ext>
            </a:extLst>
          </p:cNvPr>
          <p:cNvCxnSpPr>
            <a:cxnSpLocks/>
          </p:cNvCxnSpPr>
          <p:nvPr/>
        </p:nvCxnSpPr>
        <p:spPr>
          <a:xfrm>
            <a:off x="976184" y="2286000"/>
            <a:ext cx="10377616" cy="0"/>
          </a:xfrm>
          <a:prstGeom prst="straightConnector1">
            <a:avLst/>
          </a:prstGeom>
          <a:ln w="50800">
            <a:solidFill>
              <a:schemeClr val="tx1"/>
            </a:solidFill>
            <a:headEnd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2BA6E1-A0B9-2A47-BE2D-E6A57818B426}"/>
              </a:ext>
            </a:extLst>
          </p:cNvPr>
          <p:cNvCxnSpPr/>
          <p:nvPr/>
        </p:nvCxnSpPr>
        <p:spPr>
          <a:xfrm>
            <a:off x="1346886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6FFBE0-0478-B046-A2AF-A9382A93C54C}"/>
              </a:ext>
            </a:extLst>
          </p:cNvPr>
          <p:cNvCxnSpPr/>
          <p:nvPr/>
        </p:nvCxnSpPr>
        <p:spPr>
          <a:xfrm>
            <a:off x="1808204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47EA7E-CB36-9A43-8EED-9A8C2B77A9E6}"/>
              </a:ext>
            </a:extLst>
          </p:cNvPr>
          <p:cNvCxnSpPr/>
          <p:nvPr/>
        </p:nvCxnSpPr>
        <p:spPr>
          <a:xfrm>
            <a:off x="2269523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C72A5-7AFB-0547-A040-C05D7EA34BAC}"/>
              </a:ext>
            </a:extLst>
          </p:cNvPr>
          <p:cNvCxnSpPr/>
          <p:nvPr/>
        </p:nvCxnSpPr>
        <p:spPr>
          <a:xfrm>
            <a:off x="2730842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FB4999-8E7F-4442-AC10-80B6A3E665C3}"/>
              </a:ext>
            </a:extLst>
          </p:cNvPr>
          <p:cNvCxnSpPr/>
          <p:nvPr/>
        </p:nvCxnSpPr>
        <p:spPr>
          <a:xfrm>
            <a:off x="3225114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788D79-F2F5-424E-9AC5-A1DA4D04F5D6}"/>
              </a:ext>
            </a:extLst>
          </p:cNvPr>
          <p:cNvCxnSpPr/>
          <p:nvPr/>
        </p:nvCxnSpPr>
        <p:spPr>
          <a:xfrm>
            <a:off x="3711147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43A095-2AED-EB4C-8E2A-5B23509BCD76}"/>
              </a:ext>
            </a:extLst>
          </p:cNvPr>
          <p:cNvCxnSpPr/>
          <p:nvPr/>
        </p:nvCxnSpPr>
        <p:spPr>
          <a:xfrm>
            <a:off x="4197179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FE1685-A2B5-F543-AEC5-518B293C0EFF}"/>
              </a:ext>
            </a:extLst>
          </p:cNvPr>
          <p:cNvCxnSpPr/>
          <p:nvPr/>
        </p:nvCxnSpPr>
        <p:spPr>
          <a:xfrm>
            <a:off x="4695568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1BA426-E076-6D48-94BE-119E501BC8B3}"/>
              </a:ext>
            </a:extLst>
          </p:cNvPr>
          <p:cNvCxnSpPr/>
          <p:nvPr/>
        </p:nvCxnSpPr>
        <p:spPr>
          <a:xfrm>
            <a:off x="5144530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73E88A-8307-9A49-AE6A-EA1A450082FD}"/>
              </a:ext>
            </a:extLst>
          </p:cNvPr>
          <p:cNvCxnSpPr/>
          <p:nvPr/>
        </p:nvCxnSpPr>
        <p:spPr>
          <a:xfrm>
            <a:off x="5593492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F814F6-C161-2A45-89CB-50FE5845D9B0}"/>
              </a:ext>
            </a:extLst>
          </p:cNvPr>
          <p:cNvCxnSpPr/>
          <p:nvPr/>
        </p:nvCxnSpPr>
        <p:spPr>
          <a:xfrm>
            <a:off x="6096000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86103D-E86D-B541-9743-940EC9BFEDDB}"/>
              </a:ext>
            </a:extLst>
          </p:cNvPr>
          <p:cNvCxnSpPr/>
          <p:nvPr/>
        </p:nvCxnSpPr>
        <p:spPr>
          <a:xfrm>
            <a:off x="6606746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7FB86FB-1497-A44D-BC0C-FEF2B4855A85}"/>
              </a:ext>
            </a:extLst>
          </p:cNvPr>
          <p:cNvCxnSpPr/>
          <p:nvPr/>
        </p:nvCxnSpPr>
        <p:spPr>
          <a:xfrm>
            <a:off x="7068065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BEBD9F-984D-4C47-B710-D048ADF8E37C}"/>
              </a:ext>
            </a:extLst>
          </p:cNvPr>
          <p:cNvCxnSpPr/>
          <p:nvPr/>
        </p:nvCxnSpPr>
        <p:spPr>
          <a:xfrm>
            <a:off x="7492314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F89583-65DE-9549-B4A9-6697326C74B9}"/>
              </a:ext>
            </a:extLst>
          </p:cNvPr>
          <p:cNvCxnSpPr/>
          <p:nvPr/>
        </p:nvCxnSpPr>
        <p:spPr>
          <a:xfrm>
            <a:off x="7965989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6AFFE6-B62A-EF44-AC71-F3F3626989EB}"/>
              </a:ext>
            </a:extLst>
          </p:cNvPr>
          <p:cNvCxnSpPr/>
          <p:nvPr/>
        </p:nvCxnSpPr>
        <p:spPr>
          <a:xfrm>
            <a:off x="8390238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6F33F4-A11D-CF44-8A2B-483007211196}"/>
              </a:ext>
            </a:extLst>
          </p:cNvPr>
          <p:cNvCxnSpPr/>
          <p:nvPr/>
        </p:nvCxnSpPr>
        <p:spPr>
          <a:xfrm>
            <a:off x="8814487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2AB207-27B0-5346-ABD1-8F2EED92FD1D}"/>
              </a:ext>
            </a:extLst>
          </p:cNvPr>
          <p:cNvCxnSpPr/>
          <p:nvPr/>
        </p:nvCxnSpPr>
        <p:spPr>
          <a:xfrm>
            <a:off x="9238736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692CB4-15EC-5A42-B6C0-123C3BDDEFF8}"/>
              </a:ext>
            </a:extLst>
          </p:cNvPr>
          <p:cNvCxnSpPr/>
          <p:nvPr/>
        </p:nvCxnSpPr>
        <p:spPr>
          <a:xfrm>
            <a:off x="9675342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DCC0DB-5E68-D84A-BD03-DC476DF31C33}"/>
              </a:ext>
            </a:extLst>
          </p:cNvPr>
          <p:cNvCxnSpPr/>
          <p:nvPr/>
        </p:nvCxnSpPr>
        <p:spPr>
          <a:xfrm>
            <a:off x="10111948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7583F8-44B9-5E49-BDCB-0A4739C62118}"/>
              </a:ext>
            </a:extLst>
          </p:cNvPr>
          <p:cNvCxnSpPr/>
          <p:nvPr/>
        </p:nvCxnSpPr>
        <p:spPr>
          <a:xfrm>
            <a:off x="10635051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98404D0-A598-A44F-AF14-7E7277956E75}"/>
              </a:ext>
            </a:extLst>
          </p:cNvPr>
          <p:cNvSpPr/>
          <p:nvPr/>
        </p:nvSpPr>
        <p:spPr>
          <a:xfrm>
            <a:off x="2434279" y="5328563"/>
            <a:ext cx="296563" cy="2842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09C53AA-C54A-8545-B345-8CEDDC6DE680}"/>
              </a:ext>
            </a:extLst>
          </p:cNvPr>
          <p:cNvSpPr/>
          <p:nvPr/>
        </p:nvSpPr>
        <p:spPr>
          <a:xfrm>
            <a:off x="1760838" y="3290913"/>
            <a:ext cx="296563" cy="28420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33E671F-2C47-EC49-AB1E-7E5697F358E5}"/>
              </a:ext>
            </a:extLst>
          </p:cNvPr>
          <p:cNvSpPr/>
          <p:nvPr/>
        </p:nvSpPr>
        <p:spPr>
          <a:xfrm>
            <a:off x="2532825" y="3278556"/>
            <a:ext cx="296563" cy="28420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6E10E2-EBA8-294E-B2C3-A1CD35082D20}"/>
              </a:ext>
            </a:extLst>
          </p:cNvPr>
          <p:cNvSpPr/>
          <p:nvPr/>
        </p:nvSpPr>
        <p:spPr>
          <a:xfrm>
            <a:off x="2996512" y="3278556"/>
            <a:ext cx="296563" cy="28420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5-Point Star 45">
            <a:extLst>
              <a:ext uri="{FF2B5EF4-FFF2-40B4-BE49-F238E27FC236}">
                <a16:creationId xmlns:a16="http://schemas.microsoft.com/office/drawing/2014/main" id="{0998F0EB-9D1D-034E-9051-E1C63D937038}"/>
              </a:ext>
            </a:extLst>
          </p:cNvPr>
          <p:cNvSpPr>
            <a:spLocks noChangeAspect="1"/>
          </p:cNvSpPr>
          <p:nvPr/>
        </p:nvSpPr>
        <p:spPr>
          <a:xfrm>
            <a:off x="3547841" y="3230505"/>
            <a:ext cx="347472" cy="347472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5-Point Star 59">
            <a:extLst>
              <a:ext uri="{FF2B5EF4-FFF2-40B4-BE49-F238E27FC236}">
                <a16:creationId xmlns:a16="http://schemas.microsoft.com/office/drawing/2014/main" id="{5D3F7AB4-0CED-8349-8DB8-23485B09D369}"/>
              </a:ext>
            </a:extLst>
          </p:cNvPr>
          <p:cNvSpPr>
            <a:spLocks noChangeAspect="1"/>
          </p:cNvSpPr>
          <p:nvPr/>
        </p:nvSpPr>
        <p:spPr>
          <a:xfrm>
            <a:off x="10484135" y="3157849"/>
            <a:ext cx="347472" cy="347472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>
            <a:extLst>
              <a:ext uri="{FF2B5EF4-FFF2-40B4-BE49-F238E27FC236}">
                <a16:creationId xmlns:a16="http://schemas.microsoft.com/office/drawing/2014/main" id="{CCF89BE9-F1B9-3D4E-A363-9C29E94D44E7}"/>
              </a:ext>
            </a:extLst>
          </p:cNvPr>
          <p:cNvSpPr>
            <a:spLocks noChangeAspect="1"/>
          </p:cNvSpPr>
          <p:nvPr/>
        </p:nvSpPr>
        <p:spPr>
          <a:xfrm>
            <a:off x="10484135" y="4207392"/>
            <a:ext cx="347472" cy="34747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pattFill prst="wdUpDiag">
            <a:fgClr>
              <a:srgbClr val="92D050"/>
            </a:fgClr>
            <a:bgClr>
              <a:schemeClr val="bg1"/>
            </a:bgClr>
          </a:patt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4359743-124A-804E-9D71-6E6EE8E600B7}"/>
              </a:ext>
            </a:extLst>
          </p:cNvPr>
          <p:cNvSpPr/>
          <p:nvPr/>
        </p:nvSpPr>
        <p:spPr>
          <a:xfrm rot="5400000">
            <a:off x="4943148" y="-2067952"/>
            <a:ext cx="308760" cy="7623401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9C5B9B28-AB34-E44E-8F21-4996276011CC}"/>
              </a:ext>
            </a:extLst>
          </p:cNvPr>
          <p:cNvSpPr/>
          <p:nvPr/>
        </p:nvSpPr>
        <p:spPr>
          <a:xfrm rot="5400000">
            <a:off x="10212939" y="544903"/>
            <a:ext cx="308760" cy="237398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936BF1-470D-4A49-98D7-BFD52F552B62}"/>
              </a:ext>
            </a:extLst>
          </p:cNvPr>
          <p:cNvSpPr txBox="1"/>
          <p:nvPr/>
        </p:nvSpPr>
        <p:spPr>
          <a:xfrm>
            <a:off x="3490784" y="1093595"/>
            <a:ext cx="3156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8037B5A-2A94-EE4B-B8E4-0CDD6B3197A8}"/>
              </a:ext>
            </a:extLst>
          </p:cNvPr>
          <p:cNvSpPr txBox="1"/>
          <p:nvPr/>
        </p:nvSpPr>
        <p:spPr>
          <a:xfrm>
            <a:off x="8789114" y="1060880"/>
            <a:ext cx="3156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Label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CF025-187C-9A0F-0658-E75BE0AE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28</a:t>
            </a:fld>
            <a:endParaRPr lang="en-US"/>
          </a:p>
        </p:txBody>
      </p:sp>
      <p:sp>
        <p:nvSpPr>
          <p:cNvPr id="6" name="5-Point Star 5">
            <a:extLst>
              <a:ext uri="{FF2B5EF4-FFF2-40B4-BE49-F238E27FC236}">
                <a16:creationId xmlns:a16="http://schemas.microsoft.com/office/drawing/2014/main" id="{748ED107-67B1-1D85-05C2-18C41A0A8257}"/>
              </a:ext>
            </a:extLst>
          </p:cNvPr>
          <p:cNvSpPr>
            <a:spLocks noChangeAspect="1"/>
          </p:cNvSpPr>
          <p:nvPr/>
        </p:nvSpPr>
        <p:spPr>
          <a:xfrm>
            <a:off x="10484135" y="5296930"/>
            <a:ext cx="347472" cy="34747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10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7A6FB-2BE8-0140-AFD6-3D2DFC5C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Labels from Event Types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09AE8C-A76F-6848-9696-E744A58DFDDA}"/>
              </a:ext>
            </a:extLst>
          </p:cNvPr>
          <p:cNvCxnSpPr>
            <a:cxnSpLocks/>
          </p:cNvCxnSpPr>
          <p:nvPr/>
        </p:nvCxnSpPr>
        <p:spPr>
          <a:xfrm>
            <a:off x="976184" y="2286000"/>
            <a:ext cx="10377616" cy="0"/>
          </a:xfrm>
          <a:prstGeom prst="straightConnector1">
            <a:avLst/>
          </a:prstGeom>
          <a:ln w="50800">
            <a:solidFill>
              <a:schemeClr val="tx1"/>
            </a:solidFill>
            <a:headEnd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2BA6E1-A0B9-2A47-BE2D-E6A57818B426}"/>
              </a:ext>
            </a:extLst>
          </p:cNvPr>
          <p:cNvCxnSpPr/>
          <p:nvPr/>
        </p:nvCxnSpPr>
        <p:spPr>
          <a:xfrm>
            <a:off x="1346886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6FFBE0-0478-B046-A2AF-A9382A93C54C}"/>
              </a:ext>
            </a:extLst>
          </p:cNvPr>
          <p:cNvCxnSpPr/>
          <p:nvPr/>
        </p:nvCxnSpPr>
        <p:spPr>
          <a:xfrm>
            <a:off x="1808204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47EA7E-CB36-9A43-8EED-9A8C2B77A9E6}"/>
              </a:ext>
            </a:extLst>
          </p:cNvPr>
          <p:cNvCxnSpPr/>
          <p:nvPr/>
        </p:nvCxnSpPr>
        <p:spPr>
          <a:xfrm>
            <a:off x="2269523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C72A5-7AFB-0547-A040-C05D7EA34BAC}"/>
              </a:ext>
            </a:extLst>
          </p:cNvPr>
          <p:cNvCxnSpPr/>
          <p:nvPr/>
        </p:nvCxnSpPr>
        <p:spPr>
          <a:xfrm>
            <a:off x="2730842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FB4999-8E7F-4442-AC10-80B6A3E665C3}"/>
              </a:ext>
            </a:extLst>
          </p:cNvPr>
          <p:cNvCxnSpPr/>
          <p:nvPr/>
        </p:nvCxnSpPr>
        <p:spPr>
          <a:xfrm>
            <a:off x="3225114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788D79-F2F5-424E-9AC5-A1DA4D04F5D6}"/>
              </a:ext>
            </a:extLst>
          </p:cNvPr>
          <p:cNvCxnSpPr/>
          <p:nvPr/>
        </p:nvCxnSpPr>
        <p:spPr>
          <a:xfrm>
            <a:off x="3711147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43A095-2AED-EB4C-8E2A-5B23509BCD76}"/>
              </a:ext>
            </a:extLst>
          </p:cNvPr>
          <p:cNvCxnSpPr/>
          <p:nvPr/>
        </p:nvCxnSpPr>
        <p:spPr>
          <a:xfrm>
            <a:off x="4197179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FE1685-A2B5-F543-AEC5-518B293C0EFF}"/>
              </a:ext>
            </a:extLst>
          </p:cNvPr>
          <p:cNvCxnSpPr/>
          <p:nvPr/>
        </p:nvCxnSpPr>
        <p:spPr>
          <a:xfrm>
            <a:off x="4695568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1BA426-E076-6D48-94BE-119E501BC8B3}"/>
              </a:ext>
            </a:extLst>
          </p:cNvPr>
          <p:cNvCxnSpPr/>
          <p:nvPr/>
        </p:nvCxnSpPr>
        <p:spPr>
          <a:xfrm>
            <a:off x="5144530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73E88A-8307-9A49-AE6A-EA1A450082FD}"/>
              </a:ext>
            </a:extLst>
          </p:cNvPr>
          <p:cNvCxnSpPr/>
          <p:nvPr/>
        </p:nvCxnSpPr>
        <p:spPr>
          <a:xfrm>
            <a:off x="5593492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F814F6-C161-2A45-89CB-50FE5845D9B0}"/>
              </a:ext>
            </a:extLst>
          </p:cNvPr>
          <p:cNvCxnSpPr/>
          <p:nvPr/>
        </p:nvCxnSpPr>
        <p:spPr>
          <a:xfrm>
            <a:off x="6096000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86103D-E86D-B541-9743-940EC9BFEDDB}"/>
              </a:ext>
            </a:extLst>
          </p:cNvPr>
          <p:cNvCxnSpPr/>
          <p:nvPr/>
        </p:nvCxnSpPr>
        <p:spPr>
          <a:xfrm>
            <a:off x="6606746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7FB86FB-1497-A44D-BC0C-FEF2B4855A85}"/>
              </a:ext>
            </a:extLst>
          </p:cNvPr>
          <p:cNvCxnSpPr/>
          <p:nvPr/>
        </p:nvCxnSpPr>
        <p:spPr>
          <a:xfrm>
            <a:off x="7068065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BEBD9F-984D-4C47-B710-D048ADF8E37C}"/>
              </a:ext>
            </a:extLst>
          </p:cNvPr>
          <p:cNvCxnSpPr/>
          <p:nvPr/>
        </p:nvCxnSpPr>
        <p:spPr>
          <a:xfrm>
            <a:off x="7492314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F89583-65DE-9549-B4A9-6697326C74B9}"/>
              </a:ext>
            </a:extLst>
          </p:cNvPr>
          <p:cNvCxnSpPr/>
          <p:nvPr/>
        </p:nvCxnSpPr>
        <p:spPr>
          <a:xfrm>
            <a:off x="7965989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6AFFE6-B62A-EF44-AC71-F3F3626989EB}"/>
              </a:ext>
            </a:extLst>
          </p:cNvPr>
          <p:cNvCxnSpPr/>
          <p:nvPr/>
        </p:nvCxnSpPr>
        <p:spPr>
          <a:xfrm>
            <a:off x="8390238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6F33F4-A11D-CF44-8A2B-483007211196}"/>
              </a:ext>
            </a:extLst>
          </p:cNvPr>
          <p:cNvCxnSpPr/>
          <p:nvPr/>
        </p:nvCxnSpPr>
        <p:spPr>
          <a:xfrm>
            <a:off x="8814487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2AB207-27B0-5346-ABD1-8F2EED92FD1D}"/>
              </a:ext>
            </a:extLst>
          </p:cNvPr>
          <p:cNvCxnSpPr/>
          <p:nvPr/>
        </p:nvCxnSpPr>
        <p:spPr>
          <a:xfrm>
            <a:off x="9238736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692CB4-15EC-5A42-B6C0-123C3BDDEFF8}"/>
              </a:ext>
            </a:extLst>
          </p:cNvPr>
          <p:cNvCxnSpPr/>
          <p:nvPr/>
        </p:nvCxnSpPr>
        <p:spPr>
          <a:xfrm>
            <a:off x="9675342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DCC0DB-5E68-D84A-BD03-DC476DF31C33}"/>
              </a:ext>
            </a:extLst>
          </p:cNvPr>
          <p:cNvCxnSpPr/>
          <p:nvPr/>
        </p:nvCxnSpPr>
        <p:spPr>
          <a:xfrm>
            <a:off x="10111948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7583F8-44B9-5E49-BDCB-0A4739C62118}"/>
              </a:ext>
            </a:extLst>
          </p:cNvPr>
          <p:cNvCxnSpPr/>
          <p:nvPr/>
        </p:nvCxnSpPr>
        <p:spPr>
          <a:xfrm>
            <a:off x="10635051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E450BEC-B645-CB4F-AE3E-5EFDE8F2B3AB}"/>
              </a:ext>
            </a:extLst>
          </p:cNvPr>
          <p:cNvSpPr/>
          <p:nvPr/>
        </p:nvSpPr>
        <p:spPr>
          <a:xfrm>
            <a:off x="4712042" y="4270658"/>
            <a:ext cx="296563" cy="28420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08A00F6-3523-C64F-B732-5784DD82B67A}"/>
              </a:ext>
            </a:extLst>
          </p:cNvPr>
          <p:cNvSpPr/>
          <p:nvPr/>
        </p:nvSpPr>
        <p:spPr>
          <a:xfrm>
            <a:off x="5329880" y="4270658"/>
            <a:ext cx="296563" cy="28420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F9892F8-6C7E-E643-9B87-7F0A78E5C81F}"/>
              </a:ext>
            </a:extLst>
          </p:cNvPr>
          <p:cNvSpPr/>
          <p:nvPr/>
        </p:nvSpPr>
        <p:spPr>
          <a:xfrm>
            <a:off x="5947718" y="4270658"/>
            <a:ext cx="296563" cy="28420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98404D0-A598-A44F-AF14-7E7277956E75}"/>
              </a:ext>
            </a:extLst>
          </p:cNvPr>
          <p:cNvSpPr/>
          <p:nvPr/>
        </p:nvSpPr>
        <p:spPr>
          <a:xfrm>
            <a:off x="2434279" y="5328563"/>
            <a:ext cx="296563" cy="2842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A18837A-EC5A-594C-9F51-E51ED7593076}"/>
              </a:ext>
            </a:extLst>
          </p:cNvPr>
          <p:cNvSpPr/>
          <p:nvPr/>
        </p:nvSpPr>
        <p:spPr>
          <a:xfrm>
            <a:off x="6244281" y="5328563"/>
            <a:ext cx="296563" cy="2842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09C53AA-C54A-8545-B345-8CEDDC6DE680}"/>
              </a:ext>
            </a:extLst>
          </p:cNvPr>
          <p:cNvSpPr/>
          <p:nvPr/>
        </p:nvSpPr>
        <p:spPr>
          <a:xfrm>
            <a:off x="1760838" y="3290913"/>
            <a:ext cx="296563" cy="28420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33E671F-2C47-EC49-AB1E-7E5697F358E5}"/>
              </a:ext>
            </a:extLst>
          </p:cNvPr>
          <p:cNvSpPr/>
          <p:nvPr/>
        </p:nvSpPr>
        <p:spPr>
          <a:xfrm>
            <a:off x="2532825" y="3278556"/>
            <a:ext cx="296563" cy="28420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6E10E2-EBA8-294E-B2C3-A1CD35082D20}"/>
              </a:ext>
            </a:extLst>
          </p:cNvPr>
          <p:cNvSpPr/>
          <p:nvPr/>
        </p:nvSpPr>
        <p:spPr>
          <a:xfrm>
            <a:off x="2996512" y="3278556"/>
            <a:ext cx="296563" cy="28420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4E2F835-D62F-FD47-9270-8FBFF9916C07}"/>
              </a:ext>
            </a:extLst>
          </p:cNvPr>
          <p:cNvSpPr/>
          <p:nvPr/>
        </p:nvSpPr>
        <p:spPr>
          <a:xfrm>
            <a:off x="4961238" y="3290913"/>
            <a:ext cx="296563" cy="28420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F9E3ED7-9A56-EE48-89DF-E41B7C9205C3}"/>
              </a:ext>
            </a:extLst>
          </p:cNvPr>
          <p:cNvSpPr/>
          <p:nvPr/>
        </p:nvSpPr>
        <p:spPr>
          <a:xfrm>
            <a:off x="5410200" y="3290913"/>
            <a:ext cx="296563" cy="28420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5-Point Star 45">
            <a:extLst>
              <a:ext uri="{FF2B5EF4-FFF2-40B4-BE49-F238E27FC236}">
                <a16:creationId xmlns:a16="http://schemas.microsoft.com/office/drawing/2014/main" id="{0998F0EB-9D1D-034E-9051-E1C63D937038}"/>
              </a:ext>
            </a:extLst>
          </p:cNvPr>
          <p:cNvSpPr>
            <a:spLocks noChangeAspect="1"/>
          </p:cNvSpPr>
          <p:nvPr/>
        </p:nvSpPr>
        <p:spPr>
          <a:xfrm>
            <a:off x="3547841" y="3230505"/>
            <a:ext cx="347472" cy="347472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5-Point Star 59">
            <a:extLst>
              <a:ext uri="{FF2B5EF4-FFF2-40B4-BE49-F238E27FC236}">
                <a16:creationId xmlns:a16="http://schemas.microsoft.com/office/drawing/2014/main" id="{5D3F7AB4-0CED-8349-8DB8-23485B09D369}"/>
              </a:ext>
            </a:extLst>
          </p:cNvPr>
          <p:cNvSpPr>
            <a:spLocks noChangeAspect="1"/>
          </p:cNvSpPr>
          <p:nvPr/>
        </p:nvSpPr>
        <p:spPr>
          <a:xfrm>
            <a:off x="10484135" y="3157849"/>
            <a:ext cx="347472" cy="347472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>
            <a:extLst>
              <a:ext uri="{FF2B5EF4-FFF2-40B4-BE49-F238E27FC236}">
                <a16:creationId xmlns:a16="http://schemas.microsoft.com/office/drawing/2014/main" id="{CCF89BE9-F1B9-3D4E-A363-9C29E94D44E7}"/>
              </a:ext>
            </a:extLst>
          </p:cNvPr>
          <p:cNvSpPr>
            <a:spLocks noChangeAspect="1"/>
          </p:cNvSpPr>
          <p:nvPr/>
        </p:nvSpPr>
        <p:spPr>
          <a:xfrm>
            <a:off x="10484135" y="4207392"/>
            <a:ext cx="347472" cy="34747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pattFill prst="wdUpDiag">
            <a:fgClr>
              <a:srgbClr val="92D050"/>
            </a:fgClr>
            <a:bgClr>
              <a:schemeClr val="bg1"/>
            </a:bgClr>
          </a:patt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5-Point Star 69">
            <a:extLst>
              <a:ext uri="{FF2B5EF4-FFF2-40B4-BE49-F238E27FC236}">
                <a16:creationId xmlns:a16="http://schemas.microsoft.com/office/drawing/2014/main" id="{8C15CA4D-FDE6-4240-A023-7C6B44567584}"/>
              </a:ext>
            </a:extLst>
          </p:cNvPr>
          <p:cNvSpPr>
            <a:spLocks noChangeAspect="1"/>
          </p:cNvSpPr>
          <p:nvPr/>
        </p:nvSpPr>
        <p:spPr>
          <a:xfrm>
            <a:off x="10461315" y="5296930"/>
            <a:ext cx="347472" cy="347472"/>
          </a:xfrm>
          <a:prstGeom prst="star5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4359743-124A-804E-9D71-6E6EE8E600B7}"/>
              </a:ext>
            </a:extLst>
          </p:cNvPr>
          <p:cNvSpPr/>
          <p:nvPr/>
        </p:nvSpPr>
        <p:spPr>
          <a:xfrm rot="5400000">
            <a:off x="4943148" y="-2067952"/>
            <a:ext cx="308760" cy="7623401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9C5B9B28-AB34-E44E-8F21-4996276011CC}"/>
              </a:ext>
            </a:extLst>
          </p:cNvPr>
          <p:cNvSpPr/>
          <p:nvPr/>
        </p:nvSpPr>
        <p:spPr>
          <a:xfrm rot="5400000">
            <a:off x="10212939" y="544903"/>
            <a:ext cx="308760" cy="237398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936BF1-470D-4A49-98D7-BFD52F552B62}"/>
              </a:ext>
            </a:extLst>
          </p:cNvPr>
          <p:cNvSpPr txBox="1"/>
          <p:nvPr/>
        </p:nvSpPr>
        <p:spPr>
          <a:xfrm>
            <a:off x="3490784" y="1093595"/>
            <a:ext cx="3156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8037B5A-2A94-EE4B-B8E4-0CDD6B3197A8}"/>
              </a:ext>
            </a:extLst>
          </p:cNvPr>
          <p:cNvSpPr txBox="1"/>
          <p:nvPr/>
        </p:nvSpPr>
        <p:spPr>
          <a:xfrm>
            <a:off x="8789114" y="1060880"/>
            <a:ext cx="3156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Label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CF025-187C-9A0F-0658-E75BE0AE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AE30-2E00-BA4D-84B0-D807632C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Session-Level Features</a:t>
            </a:r>
          </a:p>
        </p:txBody>
      </p:sp>
      <p:pic>
        <p:nvPicPr>
          <p:cNvPr id="1026" name="Picture 2" descr="clickstream-data-img8">
            <a:extLst>
              <a:ext uri="{FF2B5EF4-FFF2-40B4-BE49-F238E27FC236}">
                <a16:creationId xmlns:a16="http://schemas.microsoft.com/office/drawing/2014/main" id="{2A86734F-8701-AC46-A693-EEC4DFC26C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15" y="1690688"/>
            <a:ext cx="1115117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F09B5A-71AC-544A-931F-D9761C99AFB3}"/>
              </a:ext>
            </a:extLst>
          </p:cNvPr>
          <p:cNvSpPr txBox="1"/>
          <p:nvPr/>
        </p:nvSpPr>
        <p:spPr>
          <a:xfrm>
            <a:off x="397565" y="5516217"/>
            <a:ext cx="755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mixedanalytics.com</a:t>
            </a:r>
            <a:r>
              <a:rPr lang="en-US" dirty="0">
                <a:hlinkClick r:id="rId3"/>
              </a:rPr>
              <a:t>/blog/</a:t>
            </a:r>
            <a:r>
              <a:rPr lang="en-US" dirty="0" err="1">
                <a:hlinkClick r:id="rId3"/>
              </a:rPr>
              <a:t>quickstart</a:t>
            </a:r>
            <a:r>
              <a:rPr lang="en-US" dirty="0">
                <a:hlinkClick r:id="rId3"/>
              </a:rPr>
              <a:t>-google-analytics-clickstream-data/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C3935F-83E9-88E0-C60C-E95E2B69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68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7A6FB-2BE8-0140-AFD6-3D2DFC5C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Labels from Event Types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09AE8C-A76F-6848-9696-E744A58DFDDA}"/>
              </a:ext>
            </a:extLst>
          </p:cNvPr>
          <p:cNvCxnSpPr>
            <a:cxnSpLocks/>
          </p:cNvCxnSpPr>
          <p:nvPr/>
        </p:nvCxnSpPr>
        <p:spPr>
          <a:xfrm>
            <a:off x="976184" y="2286000"/>
            <a:ext cx="10377616" cy="0"/>
          </a:xfrm>
          <a:prstGeom prst="straightConnector1">
            <a:avLst/>
          </a:prstGeom>
          <a:ln w="50800">
            <a:solidFill>
              <a:schemeClr val="tx1"/>
            </a:solidFill>
            <a:headEnd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2BA6E1-A0B9-2A47-BE2D-E6A57818B426}"/>
              </a:ext>
            </a:extLst>
          </p:cNvPr>
          <p:cNvCxnSpPr/>
          <p:nvPr/>
        </p:nvCxnSpPr>
        <p:spPr>
          <a:xfrm>
            <a:off x="1346886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6FFBE0-0478-B046-A2AF-A9382A93C54C}"/>
              </a:ext>
            </a:extLst>
          </p:cNvPr>
          <p:cNvCxnSpPr/>
          <p:nvPr/>
        </p:nvCxnSpPr>
        <p:spPr>
          <a:xfrm>
            <a:off x="1808204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47EA7E-CB36-9A43-8EED-9A8C2B77A9E6}"/>
              </a:ext>
            </a:extLst>
          </p:cNvPr>
          <p:cNvCxnSpPr/>
          <p:nvPr/>
        </p:nvCxnSpPr>
        <p:spPr>
          <a:xfrm>
            <a:off x="2269523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C72A5-7AFB-0547-A040-C05D7EA34BAC}"/>
              </a:ext>
            </a:extLst>
          </p:cNvPr>
          <p:cNvCxnSpPr/>
          <p:nvPr/>
        </p:nvCxnSpPr>
        <p:spPr>
          <a:xfrm>
            <a:off x="2730842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FB4999-8E7F-4442-AC10-80B6A3E665C3}"/>
              </a:ext>
            </a:extLst>
          </p:cNvPr>
          <p:cNvCxnSpPr/>
          <p:nvPr/>
        </p:nvCxnSpPr>
        <p:spPr>
          <a:xfrm>
            <a:off x="3225114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788D79-F2F5-424E-9AC5-A1DA4D04F5D6}"/>
              </a:ext>
            </a:extLst>
          </p:cNvPr>
          <p:cNvCxnSpPr/>
          <p:nvPr/>
        </p:nvCxnSpPr>
        <p:spPr>
          <a:xfrm>
            <a:off x="3711147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43A095-2AED-EB4C-8E2A-5B23509BCD76}"/>
              </a:ext>
            </a:extLst>
          </p:cNvPr>
          <p:cNvCxnSpPr/>
          <p:nvPr/>
        </p:nvCxnSpPr>
        <p:spPr>
          <a:xfrm>
            <a:off x="4197179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FE1685-A2B5-F543-AEC5-518B293C0EFF}"/>
              </a:ext>
            </a:extLst>
          </p:cNvPr>
          <p:cNvCxnSpPr/>
          <p:nvPr/>
        </p:nvCxnSpPr>
        <p:spPr>
          <a:xfrm>
            <a:off x="4695568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1BA426-E076-6D48-94BE-119E501BC8B3}"/>
              </a:ext>
            </a:extLst>
          </p:cNvPr>
          <p:cNvCxnSpPr/>
          <p:nvPr/>
        </p:nvCxnSpPr>
        <p:spPr>
          <a:xfrm>
            <a:off x="5144530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73E88A-8307-9A49-AE6A-EA1A450082FD}"/>
              </a:ext>
            </a:extLst>
          </p:cNvPr>
          <p:cNvCxnSpPr/>
          <p:nvPr/>
        </p:nvCxnSpPr>
        <p:spPr>
          <a:xfrm>
            <a:off x="5593492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F814F6-C161-2A45-89CB-50FE5845D9B0}"/>
              </a:ext>
            </a:extLst>
          </p:cNvPr>
          <p:cNvCxnSpPr/>
          <p:nvPr/>
        </p:nvCxnSpPr>
        <p:spPr>
          <a:xfrm>
            <a:off x="6096000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86103D-E86D-B541-9743-940EC9BFEDDB}"/>
              </a:ext>
            </a:extLst>
          </p:cNvPr>
          <p:cNvCxnSpPr/>
          <p:nvPr/>
        </p:nvCxnSpPr>
        <p:spPr>
          <a:xfrm>
            <a:off x="6606746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7FB86FB-1497-A44D-BC0C-FEF2B4855A85}"/>
              </a:ext>
            </a:extLst>
          </p:cNvPr>
          <p:cNvCxnSpPr/>
          <p:nvPr/>
        </p:nvCxnSpPr>
        <p:spPr>
          <a:xfrm>
            <a:off x="7068065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BEBD9F-984D-4C47-B710-D048ADF8E37C}"/>
              </a:ext>
            </a:extLst>
          </p:cNvPr>
          <p:cNvCxnSpPr/>
          <p:nvPr/>
        </p:nvCxnSpPr>
        <p:spPr>
          <a:xfrm>
            <a:off x="7492314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F89583-65DE-9549-B4A9-6697326C74B9}"/>
              </a:ext>
            </a:extLst>
          </p:cNvPr>
          <p:cNvCxnSpPr/>
          <p:nvPr/>
        </p:nvCxnSpPr>
        <p:spPr>
          <a:xfrm>
            <a:off x="7965989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6AFFE6-B62A-EF44-AC71-F3F3626989EB}"/>
              </a:ext>
            </a:extLst>
          </p:cNvPr>
          <p:cNvCxnSpPr/>
          <p:nvPr/>
        </p:nvCxnSpPr>
        <p:spPr>
          <a:xfrm>
            <a:off x="8390238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6F33F4-A11D-CF44-8A2B-483007211196}"/>
              </a:ext>
            </a:extLst>
          </p:cNvPr>
          <p:cNvCxnSpPr/>
          <p:nvPr/>
        </p:nvCxnSpPr>
        <p:spPr>
          <a:xfrm>
            <a:off x="8814487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2AB207-27B0-5346-ABD1-8F2EED92FD1D}"/>
              </a:ext>
            </a:extLst>
          </p:cNvPr>
          <p:cNvCxnSpPr/>
          <p:nvPr/>
        </p:nvCxnSpPr>
        <p:spPr>
          <a:xfrm>
            <a:off x="9238736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692CB4-15EC-5A42-B6C0-123C3BDDEFF8}"/>
              </a:ext>
            </a:extLst>
          </p:cNvPr>
          <p:cNvCxnSpPr/>
          <p:nvPr/>
        </p:nvCxnSpPr>
        <p:spPr>
          <a:xfrm>
            <a:off x="9675342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DCC0DB-5E68-D84A-BD03-DC476DF31C33}"/>
              </a:ext>
            </a:extLst>
          </p:cNvPr>
          <p:cNvCxnSpPr/>
          <p:nvPr/>
        </p:nvCxnSpPr>
        <p:spPr>
          <a:xfrm>
            <a:off x="10111948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7583F8-44B9-5E49-BDCB-0A4739C62118}"/>
              </a:ext>
            </a:extLst>
          </p:cNvPr>
          <p:cNvCxnSpPr/>
          <p:nvPr/>
        </p:nvCxnSpPr>
        <p:spPr>
          <a:xfrm>
            <a:off x="10635051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E450BEC-B645-CB4F-AE3E-5EFDE8F2B3AB}"/>
              </a:ext>
            </a:extLst>
          </p:cNvPr>
          <p:cNvSpPr/>
          <p:nvPr/>
        </p:nvSpPr>
        <p:spPr>
          <a:xfrm>
            <a:off x="4712042" y="4270658"/>
            <a:ext cx="296563" cy="28420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08A00F6-3523-C64F-B732-5784DD82B67A}"/>
              </a:ext>
            </a:extLst>
          </p:cNvPr>
          <p:cNvSpPr/>
          <p:nvPr/>
        </p:nvSpPr>
        <p:spPr>
          <a:xfrm>
            <a:off x="5329880" y="4270658"/>
            <a:ext cx="296563" cy="28420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F9892F8-6C7E-E643-9B87-7F0A78E5C81F}"/>
              </a:ext>
            </a:extLst>
          </p:cNvPr>
          <p:cNvSpPr/>
          <p:nvPr/>
        </p:nvSpPr>
        <p:spPr>
          <a:xfrm>
            <a:off x="5947718" y="4270658"/>
            <a:ext cx="296563" cy="28420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98404D0-A598-A44F-AF14-7E7277956E75}"/>
              </a:ext>
            </a:extLst>
          </p:cNvPr>
          <p:cNvSpPr/>
          <p:nvPr/>
        </p:nvSpPr>
        <p:spPr>
          <a:xfrm>
            <a:off x="2434279" y="5328563"/>
            <a:ext cx="296563" cy="2842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A18837A-EC5A-594C-9F51-E51ED7593076}"/>
              </a:ext>
            </a:extLst>
          </p:cNvPr>
          <p:cNvSpPr/>
          <p:nvPr/>
        </p:nvSpPr>
        <p:spPr>
          <a:xfrm>
            <a:off x="6239494" y="5328563"/>
            <a:ext cx="296563" cy="2842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B36237F-568C-D349-A991-FE9C72AC8525}"/>
              </a:ext>
            </a:extLst>
          </p:cNvPr>
          <p:cNvSpPr/>
          <p:nvPr/>
        </p:nvSpPr>
        <p:spPr>
          <a:xfrm>
            <a:off x="6862117" y="5328563"/>
            <a:ext cx="296563" cy="2842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F2E2148-8624-8B48-A65E-C7EAFDA901D9}"/>
              </a:ext>
            </a:extLst>
          </p:cNvPr>
          <p:cNvSpPr/>
          <p:nvPr/>
        </p:nvSpPr>
        <p:spPr>
          <a:xfrm>
            <a:off x="8241956" y="5328563"/>
            <a:ext cx="296563" cy="2842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09C53AA-C54A-8545-B345-8CEDDC6DE680}"/>
              </a:ext>
            </a:extLst>
          </p:cNvPr>
          <p:cNvSpPr/>
          <p:nvPr/>
        </p:nvSpPr>
        <p:spPr>
          <a:xfrm>
            <a:off x="1760838" y="3290913"/>
            <a:ext cx="296563" cy="28420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33E671F-2C47-EC49-AB1E-7E5697F358E5}"/>
              </a:ext>
            </a:extLst>
          </p:cNvPr>
          <p:cNvSpPr/>
          <p:nvPr/>
        </p:nvSpPr>
        <p:spPr>
          <a:xfrm>
            <a:off x="2532825" y="3278556"/>
            <a:ext cx="296563" cy="28420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6E10E2-EBA8-294E-B2C3-A1CD35082D20}"/>
              </a:ext>
            </a:extLst>
          </p:cNvPr>
          <p:cNvSpPr/>
          <p:nvPr/>
        </p:nvSpPr>
        <p:spPr>
          <a:xfrm>
            <a:off x="2996512" y="3278556"/>
            <a:ext cx="296563" cy="28420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4E2F835-D62F-FD47-9270-8FBFF9916C07}"/>
              </a:ext>
            </a:extLst>
          </p:cNvPr>
          <p:cNvSpPr/>
          <p:nvPr/>
        </p:nvSpPr>
        <p:spPr>
          <a:xfrm>
            <a:off x="4961238" y="3290913"/>
            <a:ext cx="296563" cy="28420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F9E3ED7-9A56-EE48-89DF-E41B7C9205C3}"/>
              </a:ext>
            </a:extLst>
          </p:cNvPr>
          <p:cNvSpPr/>
          <p:nvPr/>
        </p:nvSpPr>
        <p:spPr>
          <a:xfrm>
            <a:off x="5410200" y="3290913"/>
            <a:ext cx="296563" cy="28420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BDEA840-E699-7C43-8A1E-3C1CA37886AB}"/>
              </a:ext>
            </a:extLst>
          </p:cNvPr>
          <p:cNvSpPr/>
          <p:nvPr/>
        </p:nvSpPr>
        <p:spPr>
          <a:xfrm>
            <a:off x="6872416" y="3278556"/>
            <a:ext cx="296563" cy="28420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3DDF114-E784-3A49-98F5-34B31CA18E8E}"/>
              </a:ext>
            </a:extLst>
          </p:cNvPr>
          <p:cNvSpPr/>
          <p:nvPr/>
        </p:nvSpPr>
        <p:spPr>
          <a:xfrm>
            <a:off x="8231659" y="3260019"/>
            <a:ext cx="296563" cy="28420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5-Point Star 45">
            <a:extLst>
              <a:ext uri="{FF2B5EF4-FFF2-40B4-BE49-F238E27FC236}">
                <a16:creationId xmlns:a16="http://schemas.microsoft.com/office/drawing/2014/main" id="{0998F0EB-9D1D-034E-9051-E1C63D937038}"/>
              </a:ext>
            </a:extLst>
          </p:cNvPr>
          <p:cNvSpPr>
            <a:spLocks noChangeAspect="1"/>
          </p:cNvSpPr>
          <p:nvPr/>
        </p:nvSpPr>
        <p:spPr>
          <a:xfrm>
            <a:off x="3547841" y="3230505"/>
            <a:ext cx="347472" cy="347472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>
            <a:extLst>
              <a:ext uri="{FF2B5EF4-FFF2-40B4-BE49-F238E27FC236}">
                <a16:creationId xmlns:a16="http://schemas.microsoft.com/office/drawing/2014/main" id="{8A494628-72F5-E642-BE84-A7C670882A90}"/>
              </a:ext>
            </a:extLst>
          </p:cNvPr>
          <p:cNvSpPr>
            <a:spLocks noChangeAspect="1"/>
          </p:cNvSpPr>
          <p:nvPr/>
        </p:nvSpPr>
        <p:spPr>
          <a:xfrm>
            <a:off x="7544887" y="5296930"/>
            <a:ext cx="347472" cy="347472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5-Point Star 59">
            <a:extLst>
              <a:ext uri="{FF2B5EF4-FFF2-40B4-BE49-F238E27FC236}">
                <a16:creationId xmlns:a16="http://schemas.microsoft.com/office/drawing/2014/main" id="{5D3F7AB4-0CED-8349-8DB8-23485B09D369}"/>
              </a:ext>
            </a:extLst>
          </p:cNvPr>
          <p:cNvSpPr>
            <a:spLocks noChangeAspect="1"/>
          </p:cNvSpPr>
          <p:nvPr/>
        </p:nvSpPr>
        <p:spPr>
          <a:xfrm>
            <a:off x="10484135" y="3157849"/>
            <a:ext cx="347472" cy="347472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>
            <a:extLst>
              <a:ext uri="{FF2B5EF4-FFF2-40B4-BE49-F238E27FC236}">
                <a16:creationId xmlns:a16="http://schemas.microsoft.com/office/drawing/2014/main" id="{CCF89BE9-F1B9-3D4E-A363-9C29E94D44E7}"/>
              </a:ext>
            </a:extLst>
          </p:cNvPr>
          <p:cNvSpPr>
            <a:spLocks noChangeAspect="1"/>
          </p:cNvSpPr>
          <p:nvPr/>
        </p:nvSpPr>
        <p:spPr>
          <a:xfrm>
            <a:off x="10484135" y="4207392"/>
            <a:ext cx="347472" cy="34747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pattFill prst="wdUpDiag">
            <a:fgClr>
              <a:srgbClr val="92D050"/>
            </a:fgClr>
            <a:bgClr>
              <a:schemeClr val="bg1"/>
            </a:bgClr>
          </a:patt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5-Point Star 69">
            <a:extLst>
              <a:ext uri="{FF2B5EF4-FFF2-40B4-BE49-F238E27FC236}">
                <a16:creationId xmlns:a16="http://schemas.microsoft.com/office/drawing/2014/main" id="{8C15CA4D-FDE6-4240-A023-7C6B44567584}"/>
              </a:ext>
            </a:extLst>
          </p:cNvPr>
          <p:cNvSpPr>
            <a:spLocks noChangeAspect="1"/>
          </p:cNvSpPr>
          <p:nvPr/>
        </p:nvSpPr>
        <p:spPr>
          <a:xfrm>
            <a:off x="10478125" y="5291472"/>
            <a:ext cx="347472" cy="347472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4359743-124A-804E-9D71-6E6EE8E600B7}"/>
              </a:ext>
            </a:extLst>
          </p:cNvPr>
          <p:cNvSpPr/>
          <p:nvPr/>
        </p:nvSpPr>
        <p:spPr>
          <a:xfrm rot="5400000">
            <a:off x="4943148" y="-2067952"/>
            <a:ext cx="308760" cy="7623401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9C5B9B28-AB34-E44E-8F21-4996276011CC}"/>
              </a:ext>
            </a:extLst>
          </p:cNvPr>
          <p:cNvSpPr/>
          <p:nvPr/>
        </p:nvSpPr>
        <p:spPr>
          <a:xfrm rot="5400000">
            <a:off x="10212939" y="544903"/>
            <a:ext cx="308760" cy="237398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936BF1-470D-4A49-98D7-BFD52F552B62}"/>
              </a:ext>
            </a:extLst>
          </p:cNvPr>
          <p:cNvSpPr txBox="1"/>
          <p:nvPr/>
        </p:nvSpPr>
        <p:spPr>
          <a:xfrm>
            <a:off x="3490784" y="1093595"/>
            <a:ext cx="3156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8037B5A-2A94-EE4B-B8E4-0CDD6B3197A8}"/>
              </a:ext>
            </a:extLst>
          </p:cNvPr>
          <p:cNvSpPr txBox="1"/>
          <p:nvPr/>
        </p:nvSpPr>
        <p:spPr>
          <a:xfrm>
            <a:off x="8789114" y="1060880"/>
            <a:ext cx="3156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Label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CF025-187C-9A0F-0658-E75BE0AE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71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2DC3-D2E1-4B4C-9926-2E7D213F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 for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497D8A-10C5-8C27-A4AC-3308CB4192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Partition by Time</a:t>
            </a:r>
          </a:p>
          <a:p>
            <a:pPr lvl="1"/>
            <a:r>
              <a:rPr lang="en-US" dirty="0"/>
              <a:t>Used for data that depends on time (e.g., weather data)</a:t>
            </a:r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Choose a cutoff time: either a single point in time OR for each record individually</a:t>
            </a:r>
          </a:p>
          <a:p>
            <a:pPr lvl="1"/>
            <a:r>
              <a:rPr lang="en-US" dirty="0"/>
              <a:t>Training set: all records before the cutoff</a:t>
            </a:r>
          </a:p>
          <a:p>
            <a:pPr lvl="1"/>
            <a:r>
              <a:rPr lang="en-US" dirty="0"/>
              <a:t>Testing set: all records after the cutoff</a:t>
            </a:r>
          </a:p>
          <a:p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7464F0E-BA29-2708-A6BD-6E01310784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40796A-E505-09A2-E733-3777F6831028}"/>
              </a:ext>
            </a:extLst>
          </p:cNvPr>
          <p:cNvCxnSpPr/>
          <p:nvPr/>
        </p:nvCxnSpPr>
        <p:spPr>
          <a:xfrm>
            <a:off x="3886200" y="2643809"/>
            <a:ext cx="0" cy="271338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0CAB7E-732A-8414-BE63-A66F6100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77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DCD6-D7D3-C5FD-18F5-869F3AA1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Data-Intensive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FB5CB-775F-97F6-F98C-8FE3E7A08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Developing, testing, and debugging data pipelines can be challenging</a:t>
            </a:r>
          </a:p>
          <a:p>
            <a:r>
              <a:rPr lang="en-US" dirty="0"/>
              <a:t>Full runs require substantial computational resources and can take several hours</a:t>
            </a:r>
          </a:p>
          <a:p>
            <a:r>
              <a:rPr lang="en-US" dirty="0"/>
              <a:t>Testing can be slow and expensive: inhibits development, reduces developer confidence, slows down new features and bug fixes</a:t>
            </a:r>
          </a:p>
          <a:p>
            <a:r>
              <a:rPr lang="en-US" dirty="0"/>
              <a:t>Remote operation limits the ability to use debuggers or capture output</a:t>
            </a:r>
          </a:p>
          <a:p>
            <a:r>
              <a:rPr lang="en-US" dirty="0"/>
              <a:t>Data pipelines are difficult to test independently: complex patterns in data can be difficult to mimic or recreate in subsets or simulated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8CA17-FDEB-2F6D-3AEB-CD190C4E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30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37FF-374C-ABF1-8F9C-DAE1FA8C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BB07D-50FD-FF8A-3120-EE159817D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care isn't taken, a single malformed or incomplete record can cause a program to crash</a:t>
            </a:r>
          </a:p>
          <a:p>
            <a:r>
              <a:rPr lang="en-US" dirty="0"/>
              <a:t>Malformed records can be caused by:</a:t>
            </a:r>
          </a:p>
          <a:p>
            <a:pPr lvl="1"/>
            <a:r>
              <a:rPr lang="en-US" dirty="0"/>
              <a:t>Incomplete validation of data in upstream systems</a:t>
            </a:r>
          </a:p>
          <a:p>
            <a:pPr lvl="1"/>
            <a:r>
              <a:rPr lang="en-US" dirty="0"/>
              <a:t>Software bugs</a:t>
            </a:r>
          </a:p>
          <a:p>
            <a:pPr lvl="1"/>
            <a:r>
              <a:rPr lang="en-US" dirty="0"/>
              <a:t>Hardware or system failures</a:t>
            </a:r>
          </a:p>
          <a:p>
            <a:r>
              <a:rPr lang="en-US" dirty="0"/>
              <a:t>Usually can't easily excise a single record from a data set -- needs to be resolved by changing the pipeline code, redeploying, and rerunning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8AA18-AC8F-F6AE-F5E8-A05C3325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414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37FF-374C-ABF1-8F9C-DAE1FA8C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BB07D-50FD-FF8A-3120-EE159817D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 defensive programming techniques</a:t>
            </a:r>
          </a:p>
          <a:p>
            <a:r>
              <a:rPr lang="en-US" dirty="0"/>
              <a:t>Check for nulls</a:t>
            </a:r>
          </a:p>
          <a:p>
            <a:r>
              <a:rPr lang="en-US" dirty="0"/>
              <a:t>Write if-else statements such that nothing falls through to the else unless something unexpected happens</a:t>
            </a:r>
          </a:p>
          <a:p>
            <a:r>
              <a:rPr lang="en-US" dirty="0"/>
              <a:t>Be purposeful about where and how to handle exceptions</a:t>
            </a:r>
          </a:p>
          <a:p>
            <a:r>
              <a:rPr lang="en-US" dirty="0"/>
              <a:t>Be explicit about types (e.g., use classes instead of generic collections to model data)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70EF4-134C-E61E-2DB6-23AB7C25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261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37FF-374C-ABF1-8F9C-DAE1FA8C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BB07D-50FD-FF8A-3120-EE159817D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Employ data validation strategies</a:t>
            </a:r>
          </a:p>
          <a:p>
            <a:r>
              <a:rPr lang="en-US" dirty="0"/>
              <a:t>Define schemas that specify:</a:t>
            </a:r>
          </a:p>
          <a:p>
            <a:pPr lvl="1"/>
            <a:r>
              <a:rPr lang="en-US" dirty="0"/>
              <a:t>the expected types of fields</a:t>
            </a:r>
          </a:p>
          <a:p>
            <a:pPr lvl="1"/>
            <a:r>
              <a:rPr lang="en-US" dirty="0"/>
              <a:t>whether fields are optional or required</a:t>
            </a:r>
          </a:p>
          <a:p>
            <a:pPr lvl="1"/>
            <a:r>
              <a:rPr lang="en-US" dirty="0"/>
              <a:t>the names of fields</a:t>
            </a:r>
          </a:p>
          <a:p>
            <a:pPr lvl="1"/>
            <a:r>
              <a:rPr lang="en-US" dirty="0"/>
              <a:t>additional checks such as ranges, consistency across fields, etc.</a:t>
            </a:r>
          </a:p>
          <a:p>
            <a:r>
              <a:rPr lang="en-US" dirty="0"/>
              <a:t>Validation libraries such as marshmallow and</a:t>
            </a:r>
          </a:p>
          <a:p>
            <a:r>
              <a:rPr lang="en-US" dirty="0"/>
              <a:t>typed data interchange formats (e.g., Protocol Buffers, Apache Avro) can help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42163-8992-A31C-211C-AA78FB7C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99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37FF-374C-ABF1-8F9C-DAE1FA8C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BB07D-50FD-FF8A-3120-EE159817D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pattern: catch failures / exceptions thrown when processing individual records</a:t>
            </a:r>
          </a:p>
          <a:p>
            <a:r>
              <a:rPr lang="en-US" dirty="0"/>
              <a:t>Log the failure so that operators are aware of the failures and developers can use the examples to improve the pipeline code</a:t>
            </a:r>
          </a:p>
          <a:p>
            <a:r>
              <a:rPr lang="en-US" dirty="0"/>
              <a:t>Continue with processing the remaining records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E1498-60ED-E02E-6974-D291B2AD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51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37FF-374C-ABF1-8F9C-DAE1FA8C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BB07D-50FD-FF8A-3120-EE159817D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Dynamically-typed languages such as Python and JavaScript are great for</a:t>
            </a:r>
          </a:p>
          <a:p>
            <a:pPr lvl="1"/>
            <a:r>
              <a:rPr lang="en-US" dirty="0"/>
              <a:t>exploratory work (e.g., data science)</a:t>
            </a:r>
          </a:p>
          <a:p>
            <a:pPr lvl="1"/>
            <a:r>
              <a:rPr lang="en-US" dirty="0"/>
              <a:t>prototyping systems</a:t>
            </a:r>
          </a:p>
          <a:p>
            <a:pPr lvl="1"/>
            <a:r>
              <a:rPr lang="en-US" dirty="0"/>
              <a:t>small systems</a:t>
            </a:r>
          </a:p>
          <a:p>
            <a:pPr lvl="1"/>
            <a:r>
              <a:rPr lang="en-US" dirty="0"/>
              <a:t>reducing upfront complexity of software development</a:t>
            </a:r>
          </a:p>
          <a:p>
            <a:r>
              <a:rPr lang="en-US" dirty="0"/>
              <a:t>Dynamic typing can be a liability in developing systems that need to be reliable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A304C-758B-6FAB-AFBE-37DF3568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14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37FF-374C-ABF1-8F9C-DAE1FA8C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BB07D-50FD-FF8A-3120-EE159817D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Languages features that help with reliability</a:t>
            </a:r>
          </a:p>
          <a:p>
            <a:pPr lvl="1"/>
            <a:r>
              <a:rPr lang="en-US" dirty="0"/>
              <a:t>Static typing: prevents bugs where unexpected values (e.g., string instead of int) are propagated through systems</a:t>
            </a:r>
          </a:p>
          <a:p>
            <a:pPr lvl="1"/>
            <a:r>
              <a:rPr lang="en-US" dirty="0"/>
              <a:t>Forced handling of failures: Checked exceptions and result types make it explicit to the developer where failures can occur so they can be purposeful about handling them</a:t>
            </a:r>
          </a:p>
          <a:p>
            <a:pPr lvl="1"/>
            <a:r>
              <a:rPr lang="en-US" dirty="0"/>
              <a:t>Variables that can prevent the assignment of null values: prevents null-pointer exceptions</a:t>
            </a:r>
          </a:p>
          <a:p>
            <a:r>
              <a:rPr lang="en-US" dirty="0"/>
              <a:t>Languages like Java, Kotlin, Scala, C#, F#, Go, D, and Rust are popular for implementing systems with high-reliability requirements for a reason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E77CD-DB38-F987-AED6-783159588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559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14F7-12D9-0E93-AFBD-D7F0A300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76E4E-CD32-5C49-7010-80C9290FF4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Who owns and maintains the data pipelines?</a:t>
            </a:r>
          </a:p>
          <a:p>
            <a:pPr lvl="1"/>
            <a:r>
              <a:rPr lang="en-US" dirty="0"/>
              <a:t>Centralized data team that services downstream teams?</a:t>
            </a:r>
          </a:p>
          <a:p>
            <a:pPr lvl="1"/>
            <a:r>
              <a:rPr lang="en-US" dirty="0"/>
              <a:t>Teams that consume the data?</a:t>
            </a:r>
          </a:p>
          <a:p>
            <a:r>
              <a:rPr lang="en-US" dirty="0"/>
              <a:t>Often a continuum</a:t>
            </a:r>
          </a:p>
          <a:p>
            <a:pPr lvl="1"/>
            <a:r>
              <a:rPr lang="en-US" dirty="0"/>
              <a:t>centralized data teams do processing needed by everybody</a:t>
            </a:r>
          </a:p>
          <a:p>
            <a:pPr lvl="1"/>
            <a:r>
              <a:rPr lang="en-US" dirty="0"/>
              <a:t>while downstream teams do further processing and ingestion into storage for their specific needs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 descr="Software Company Org Chart | Organizational chart design, Organization  chart, Organizational chart">
            <a:extLst>
              <a:ext uri="{FF2B5EF4-FFF2-40B4-BE49-F238E27FC236}">
                <a16:creationId xmlns:a16="http://schemas.microsoft.com/office/drawing/2014/main" id="{103EBA20-59C0-7366-A77F-8D0E243CF1A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89425"/>
            <a:ext cx="5181600" cy="382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72649-F1D5-2F1A-35FC-4D12568BA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8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9450-B3FC-0E4A-A75F-8796FCE8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Profile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BD68BE-E170-1F4B-A9FA-DD96445496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9975574" cy="404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9905">
                  <a:extLst>
                    <a:ext uri="{9D8B030D-6E8A-4147-A177-3AD203B41FA5}">
                      <a16:colId xmlns:a16="http://schemas.microsoft.com/office/drawing/2014/main" val="1565897103"/>
                    </a:ext>
                  </a:extLst>
                </a:gridCol>
                <a:gridCol w="6755669">
                  <a:extLst>
                    <a:ext uri="{9D8B030D-6E8A-4147-A177-3AD203B41FA5}">
                      <a16:colId xmlns:a16="http://schemas.microsoft.com/office/drawing/2014/main" val="272568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94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Computer, tablet, phone; Infer capability / cost of machine -&gt; buying power / technical sophistication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50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Infer capability / cost of machine -&gt; buying power / technical sophistication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27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OS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Infer capability / cost of machine -&gt; buying power / technical sophistication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43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 browser users more likely to click on ads (less sophisticated users)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740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Browser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Older software -&gt; less sophisticated -&gt; more likely to click on 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3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Screen 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Infer capability / cost of machine -&gt; buying power / technical sophistication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5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Geographic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86823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ACB91A-D1D2-BE56-EF70-0B75C537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41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FEC3-83EA-567C-2E8A-851B9327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Security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9A575-48C0-E93C-112A-E14C17CE21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Companies often deal with confidential data</a:t>
            </a:r>
          </a:p>
          <a:p>
            <a:pPr lvl="1"/>
            <a:r>
              <a:rPr lang="en-US" dirty="0"/>
              <a:t>User browsing, purchasing, and consumption histories</a:t>
            </a:r>
          </a:p>
          <a:p>
            <a:pPr lvl="1"/>
            <a:r>
              <a:rPr lang="en-US" dirty="0"/>
              <a:t>Private communications</a:t>
            </a:r>
          </a:p>
          <a:p>
            <a:pPr lvl="1"/>
            <a:r>
              <a:rPr lang="en-US" dirty="0"/>
              <a:t>Personal information (names, addresses, etc.)</a:t>
            </a:r>
          </a:p>
          <a:p>
            <a:r>
              <a:rPr lang="en-US" dirty="0"/>
              <a:t>Companies need to limit access to the necessary employees and systems to prevent breaches</a:t>
            </a:r>
          </a:p>
          <a:p>
            <a:pPr lvl="1"/>
            <a:endParaRPr lang="en-US" dirty="0"/>
          </a:p>
        </p:txBody>
      </p:sp>
      <p:pic>
        <p:nvPicPr>
          <p:cNvPr id="1026" name="Picture 2" descr="Private Investigator Training- Program Overview | Penn Foster">
            <a:extLst>
              <a:ext uri="{FF2B5EF4-FFF2-40B4-BE49-F238E27FC236}">
                <a16:creationId xmlns:a16="http://schemas.microsoft.com/office/drawing/2014/main" id="{FC8FC7F6-F1D4-471C-D0CD-A252A9F3594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401094"/>
            <a:ext cx="575471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97AC5D-67E3-13A6-2DA0-D7A9EC02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369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FEC3-83EA-567C-2E8A-851B9327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Security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9A575-48C0-E93C-112A-E14C17CE21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Companies face multiple internal and external threats</a:t>
            </a:r>
          </a:p>
          <a:p>
            <a:r>
              <a:rPr lang="en-US" dirty="0"/>
              <a:t>Malicious employees: employees may use data to harass users or commit fraud</a:t>
            </a:r>
          </a:p>
          <a:p>
            <a:r>
              <a:rPr lang="en-US" dirty="0"/>
              <a:t>Employee mistakes: copying sensitive data to a personal laptop</a:t>
            </a:r>
          </a:p>
          <a:p>
            <a:r>
              <a:rPr lang="en-US" dirty="0"/>
              <a:t>External actors: may attempt to steal data (e.g., on an employee's laptop)</a:t>
            </a:r>
          </a:p>
          <a:p>
            <a:pPr lvl="1"/>
            <a:endParaRPr lang="en-US" dirty="0"/>
          </a:p>
        </p:txBody>
      </p:sp>
      <p:pic>
        <p:nvPicPr>
          <p:cNvPr id="1026" name="Picture 2" descr="Private Investigator Training- Program Overview | Penn Foster">
            <a:extLst>
              <a:ext uri="{FF2B5EF4-FFF2-40B4-BE49-F238E27FC236}">
                <a16:creationId xmlns:a16="http://schemas.microsoft.com/office/drawing/2014/main" id="{FC8FC7F6-F1D4-471C-D0CD-A252A9F3594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401094"/>
            <a:ext cx="575471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11490B-4BE5-BE90-FFB7-5BCD94AD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61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FEC3-83EA-567C-2E8A-851B9327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Security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9A575-48C0-E93C-112A-E14C17CE21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Companies need to develop access models and policies that limit access to as few people as possible</a:t>
            </a:r>
          </a:p>
          <a:p>
            <a:r>
              <a:rPr lang="en-US" dirty="0"/>
              <a:t>IT and developers need to ensure that the access models and policies are implemented consistently across systems</a:t>
            </a:r>
          </a:p>
          <a:p>
            <a:r>
              <a:rPr lang="en-US" dirty="0"/>
              <a:t>Encryption or other mechanisms may be used </a:t>
            </a:r>
          </a:p>
        </p:txBody>
      </p:sp>
      <p:pic>
        <p:nvPicPr>
          <p:cNvPr id="1026" name="Picture 2" descr="Private Investigator Training- Program Overview | Penn Foster">
            <a:extLst>
              <a:ext uri="{FF2B5EF4-FFF2-40B4-BE49-F238E27FC236}">
                <a16:creationId xmlns:a16="http://schemas.microsoft.com/office/drawing/2014/main" id="{FC8FC7F6-F1D4-471C-D0CD-A252A9F3594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401094"/>
            <a:ext cx="575471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F1D77A-15F3-18EB-48C0-14903308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768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FEC3-83EA-567C-2E8A-851B9327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Security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9A575-48C0-E93C-112A-E14C17CE21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Disparate components will likely not support the same security models</a:t>
            </a:r>
          </a:p>
          <a:p>
            <a:r>
              <a:rPr lang="en-US" dirty="0"/>
              <a:t>PostgreSQL uses a basic role-based access security (RBAC) model</a:t>
            </a:r>
          </a:p>
          <a:p>
            <a:r>
              <a:rPr lang="en-US" dirty="0"/>
              <a:t>Distributed file systems using the traditional Unix user/group or Microsoft Windows Access Control List (ACL) approach</a:t>
            </a:r>
          </a:p>
          <a:p>
            <a:r>
              <a:rPr lang="en-US" dirty="0"/>
              <a:t>Cloud providers provide sophisticated models that are designed to scale to large organizations with many different departments and types of roles</a:t>
            </a:r>
          </a:p>
          <a:p>
            <a:pPr lvl="1"/>
            <a:endParaRPr lang="en-US" dirty="0"/>
          </a:p>
        </p:txBody>
      </p:sp>
      <p:pic>
        <p:nvPicPr>
          <p:cNvPr id="1026" name="Picture 2" descr="Private Investigator Training- Program Overview | Penn Foster">
            <a:extLst>
              <a:ext uri="{FF2B5EF4-FFF2-40B4-BE49-F238E27FC236}">
                <a16:creationId xmlns:a16="http://schemas.microsoft.com/office/drawing/2014/main" id="{FC8FC7F6-F1D4-471C-D0CD-A252A9F3594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401094"/>
            <a:ext cx="575471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FC28C-4443-5371-3772-0FB2F587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746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FEC3-83EA-567C-2E8A-851B9327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Security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9A575-48C0-E93C-112A-E14C17CE21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Data, once copied out of a secure system, is completely vulnerable</a:t>
            </a:r>
          </a:p>
          <a:p>
            <a:r>
              <a:rPr lang="en-US" dirty="0"/>
              <a:t>E.g., if an employee downloads some data to their local machine and the laptop is stolen</a:t>
            </a:r>
          </a:p>
          <a:p>
            <a:r>
              <a:rPr lang="en-US" dirty="0"/>
              <a:t>Pipelines that copy data across systems can very easily circumvent carefully-planned security models</a:t>
            </a:r>
          </a:p>
        </p:txBody>
      </p:sp>
      <p:pic>
        <p:nvPicPr>
          <p:cNvPr id="1026" name="Picture 2" descr="Private Investigator Training- Program Overview | Penn Foster">
            <a:extLst>
              <a:ext uri="{FF2B5EF4-FFF2-40B4-BE49-F238E27FC236}">
                <a16:creationId xmlns:a16="http://schemas.microsoft.com/office/drawing/2014/main" id="{FC8FC7F6-F1D4-471C-D0CD-A252A9F3594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401094"/>
            <a:ext cx="575471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BA413B-3D22-C740-1F35-5D068DD5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570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FEC3-83EA-567C-2E8A-851B9327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Security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9A575-48C0-E93C-112A-E14C17CE21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Needs to be solved at both</a:t>
            </a:r>
          </a:p>
          <a:p>
            <a:r>
              <a:rPr lang="en-US" dirty="0"/>
              <a:t>the technological level (e.g., architecting data-intensive systems to consistently implement access policies)</a:t>
            </a:r>
          </a:p>
          <a:p>
            <a:r>
              <a:rPr lang="en-US" dirty="0"/>
              <a:t>and the process level (e.g., developers do not have access to raw data -- mock data are used for development and testing)</a:t>
            </a:r>
          </a:p>
        </p:txBody>
      </p:sp>
      <p:pic>
        <p:nvPicPr>
          <p:cNvPr id="1026" name="Picture 2" descr="Private Investigator Training- Program Overview | Penn Foster">
            <a:extLst>
              <a:ext uri="{FF2B5EF4-FFF2-40B4-BE49-F238E27FC236}">
                <a16:creationId xmlns:a16="http://schemas.microsoft.com/office/drawing/2014/main" id="{FC8FC7F6-F1D4-471C-D0CD-A252A9F3594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401094"/>
            <a:ext cx="575471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FF8B42-594E-2BA0-BE11-35AF9C52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5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9450-B3FC-0E4A-A75F-8796FCE8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Level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BD68BE-E170-1F4B-A9FA-DD96445496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9975574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9905">
                  <a:extLst>
                    <a:ext uri="{9D8B030D-6E8A-4147-A177-3AD203B41FA5}">
                      <a16:colId xmlns:a16="http://schemas.microsoft.com/office/drawing/2014/main" val="1565897103"/>
                    </a:ext>
                  </a:extLst>
                </a:gridCol>
                <a:gridCol w="6755669">
                  <a:extLst>
                    <a:ext uri="{9D8B030D-6E8A-4147-A177-3AD203B41FA5}">
                      <a16:colId xmlns:a16="http://schemas.microsoft.com/office/drawing/2014/main" val="272568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94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categories and sub-categories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general, interested in a job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 this web site, interests in this company specifically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27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popularity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43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prices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740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Consumable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E.g., dog food vs socks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26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07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sizes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3713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06FFA-3DCA-761F-BA55-106CA598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4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9450-B3FC-0E4A-A75F-8796FCE8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Profile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BD68BE-E170-1F4B-A9FA-DD96445496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9975574" cy="451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9905">
                  <a:extLst>
                    <a:ext uri="{9D8B030D-6E8A-4147-A177-3AD203B41FA5}">
                      <a16:colId xmlns:a16="http://schemas.microsoft.com/office/drawing/2014/main" val="1565897103"/>
                    </a:ext>
                  </a:extLst>
                </a:gridCol>
                <a:gridCol w="6755669">
                  <a:extLst>
                    <a:ext uri="{9D8B030D-6E8A-4147-A177-3AD203B41FA5}">
                      <a16:colId xmlns:a16="http://schemas.microsoft.com/office/drawing/2014/main" val="272568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94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50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Usually organized as ranges (e.g., &lt; 18, 18-24, 25-30,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27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school, college, graduate degrees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43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Organized as ranges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740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industry (e.g., customer service, retail, software, education, etc.)?  White collar or blue collar?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3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E.g., sports, clothing,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5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Children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 they browsed or purchased children's items?  What age ranges?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55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online purchases per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944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Amount of monthly online purchases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31596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D870B-F323-98FD-BF18-B3BCDE56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7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263B-369E-C625-9C2A-40C09CA5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and Join</a:t>
            </a:r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CF3698F9-9381-E3AB-81E7-CDC41FE510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3445" y="1825625"/>
            <a:ext cx="4631109" cy="4351338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A30DCA-91E7-2E49-D7FC-39CF102C9D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For complex ML models,</a:t>
            </a:r>
          </a:p>
          <a:p>
            <a:r>
              <a:rPr lang="en-US" dirty="0"/>
              <a:t>multiple data sets need to be</a:t>
            </a:r>
          </a:p>
          <a:p>
            <a:pPr lvl="1"/>
            <a:r>
              <a:rPr lang="en-US" dirty="0"/>
              <a:t>fetched</a:t>
            </a:r>
          </a:p>
          <a:p>
            <a:pPr lvl="1"/>
            <a:r>
              <a:rPr lang="en-US" dirty="0"/>
              <a:t>cleaned</a:t>
            </a:r>
          </a:p>
          <a:p>
            <a:pPr lvl="1"/>
            <a:r>
              <a:rPr lang="en-US" dirty="0"/>
              <a:t>joined into a single table</a:t>
            </a:r>
          </a:p>
          <a:p>
            <a:r>
              <a:rPr lang="en-US" dirty="0"/>
              <a:t>before feature extraction can be performed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E08E8C-51FD-0985-7388-9B0B45F6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0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263B-369E-C625-9C2A-40C09CA5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and Join</a:t>
            </a:r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CF3698F9-9381-E3AB-81E7-CDC41FE510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3445" y="1825625"/>
            <a:ext cx="4631109" cy="4351338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A30DCA-91E7-2E49-D7FC-39CF102C9D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is needed for all three stages:</a:t>
            </a:r>
          </a:p>
          <a:p>
            <a:pPr lvl="1"/>
            <a:r>
              <a:rPr lang="en-US" dirty="0"/>
              <a:t>Offline training</a:t>
            </a:r>
          </a:p>
          <a:p>
            <a:pPr lvl="1"/>
            <a:r>
              <a:rPr lang="en-US" dirty="0"/>
              <a:t>Offline evaluation</a:t>
            </a:r>
          </a:p>
          <a:p>
            <a:pPr lvl="1"/>
            <a:r>
              <a:rPr lang="en-US" dirty="0"/>
              <a:t>Online prediction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B75EA3-E8C3-6B57-A482-9994FBD3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3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263B-369E-C625-9C2A-40C09CA5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and Join</a:t>
            </a:r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CF3698F9-9381-E3AB-81E7-CDC41FE510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3445" y="1825625"/>
            <a:ext cx="4631109" cy="4351338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A30DCA-91E7-2E49-D7FC-39CF102C9D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Requirements differ</a:t>
            </a:r>
          </a:p>
          <a:p>
            <a:r>
              <a:rPr lang="en-US" dirty="0"/>
              <a:t>Offline: no latency requirements (jobs can run for a few hours), operates on large batches of records</a:t>
            </a:r>
          </a:p>
          <a:p>
            <a:r>
              <a:rPr lang="en-US" dirty="0"/>
              <a:t>Online: latency restrictions (e.g., a few to tens of </a:t>
            </a:r>
            <a:r>
              <a:rPr lang="en-US" dirty="0" err="1"/>
              <a:t>ms</a:t>
            </a:r>
            <a:r>
              <a:rPr lang="en-US" dirty="0"/>
              <a:t> responses expected), only needs a handful of records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4B293D-A42E-C8C5-B233-BCCE4BD6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05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927BECA-2632-FF4D-B1F6-732EE86C216F}" vid="{0AC0585D-DCCE-EA4D-8F6B-9D248ABFCA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925</TotalTime>
  <Words>1890</Words>
  <Application>Microsoft Macintosh PowerPoint</Application>
  <PresentationFormat>Widescreen</PresentationFormat>
  <Paragraphs>299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Data Pipelines</vt:lpstr>
      <vt:lpstr>Machine Learning Models</vt:lpstr>
      <vt:lpstr>Session-Level Features</vt:lpstr>
      <vt:lpstr>Device Profile</vt:lpstr>
      <vt:lpstr>Product Level</vt:lpstr>
      <vt:lpstr>User Profile</vt:lpstr>
      <vt:lpstr>Fetch and Join</vt:lpstr>
      <vt:lpstr>Fetch and Join</vt:lpstr>
      <vt:lpstr>Fetch and Join</vt:lpstr>
      <vt:lpstr>Generalized Architecture</vt:lpstr>
      <vt:lpstr>Extracting Efficiency</vt:lpstr>
      <vt:lpstr>Extracting Efficiency</vt:lpstr>
      <vt:lpstr>Data Freshness</vt:lpstr>
      <vt:lpstr>Runs Periodically / Continuously</vt:lpstr>
      <vt:lpstr>Data Stores</vt:lpstr>
      <vt:lpstr>Generalized Architecture</vt:lpstr>
      <vt:lpstr>Extract Transform Load</vt:lpstr>
      <vt:lpstr>Examples of Transformations</vt:lpstr>
      <vt:lpstr>Example Input Data</vt:lpstr>
      <vt:lpstr>Example Transformed Data</vt:lpstr>
      <vt:lpstr>Processing New and Changed Records</vt:lpstr>
      <vt:lpstr>Approach #1: Append-Only Schema</vt:lpstr>
      <vt:lpstr>Approach #1: Append-Only Schema</vt:lpstr>
      <vt:lpstr>Approach #2: Logging Updated Records</vt:lpstr>
      <vt:lpstr>Approach #2: Logging Updated Records</vt:lpstr>
      <vt:lpstr>Approach #2: Logging Updated Records</vt:lpstr>
      <vt:lpstr>Time Travel</vt:lpstr>
      <vt:lpstr>Inferring Labels from Event Types</vt:lpstr>
      <vt:lpstr>Inferring Labels from Event Types</vt:lpstr>
      <vt:lpstr>Inferring Labels from Event Types</vt:lpstr>
      <vt:lpstr>Train-Test Split for Time</vt:lpstr>
      <vt:lpstr>Testing Data-Intensive Systems</vt:lpstr>
      <vt:lpstr>Avoiding Failures</vt:lpstr>
      <vt:lpstr>Avoiding Failures</vt:lpstr>
      <vt:lpstr>Avoiding Failures</vt:lpstr>
      <vt:lpstr>Avoiding Failures</vt:lpstr>
      <vt:lpstr>Avoiding Failures</vt:lpstr>
      <vt:lpstr>Avoiding Failures</vt:lpstr>
      <vt:lpstr>Organizational Structure</vt:lpstr>
      <vt:lpstr>Data Security</vt:lpstr>
      <vt:lpstr>Data Security</vt:lpstr>
      <vt:lpstr>Data Security</vt:lpstr>
      <vt:lpstr>Data Security</vt:lpstr>
      <vt:lpstr>Data Security</vt:lpstr>
      <vt:lpstr>Data 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Lifecycles</dc:title>
  <dc:creator>Nowling, RJ</dc:creator>
  <cp:lastModifiedBy>Nowling, RJ</cp:lastModifiedBy>
  <cp:revision>73</cp:revision>
  <dcterms:created xsi:type="dcterms:W3CDTF">2023-03-09T23:29:51Z</dcterms:created>
  <dcterms:modified xsi:type="dcterms:W3CDTF">2023-03-30T01:50:02Z</dcterms:modified>
</cp:coreProperties>
</file>